
<file path=[Content_Types].xml><?xml version="1.0" encoding="utf-8"?>
<Types xmlns="http://schemas.openxmlformats.org/package/2006/content-types">
  <Default Extension="bin" ContentType="application/vnd.ms-office.activeX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activeX/activeX1.xml" ContentType="application/vnd.ms-office.activeX+xml"/>
  <Override PartName="/ppt/theme/themeOverride2.xml" ContentType="application/vnd.openxmlformats-officedocument.themeOverride+xml"/>
  <Override PartName="/ppt/activeX/activeX2.xml" ContentType="application/vnd.ms-office.activeX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14"/>
  </p:notesMasterIdLst>
  <p:handoutMasterIdLst>
    <p:handoutMasterId r:id="rId15"/>
  </p:handoutMasterIdLst>
  <p:sldIdLst>
    <p:sldId id="271" r:id="rId2"/>
    <p:sldId id="276" r:id="rId3"/>
    <p:sldId id="279" r:id="rId4"/>
    <p:sldId id="281" r:id="rId5"/>
    <p:sldId id="265" r:id="rId6"/>
    <p:sldId id="256" r:id="rId7"/>
    <p:sldId id="259" r:id="rId8"/>
    <p:sldId id="266" r:id="rId9"/>
    <p:sldId id="267" r:id="rId10"/>
    <p:sldId id="268" r:id="rId11"/>
    <p:sldId id="269" r:id="rId12"/>
    <p:sldId id="275" r:id="rId13"/>
  </p:sldIdLst>
  <p:sldSz cx="9144000" cy="6858000" type="screen4x3"/>
  <p:notesSz cx="6808788" cy="98234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3" autoAdjust="0"/>
    <p:restoredTop sz="94728" autoAdjust="0"/>
  </p:normalViewPr>
  <p:slideViewPr>
    <p:cSldViewPr>
      <p:cViewPr>
        <p:scale>
          <a:sx n="78" d="100"/>
          <a:sy n="78" d="100"/>
        </p:scale>
        <p:origin x="-1128" y="2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694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_rels/activeX2.xml.rels><?xml version="1.0" encoding="UTF-8" standalone="yes"?>
<Relationships xmlns="http://schemas.openxmlformats.org/package/2006/relationships"><Relationship Id="rId1" Type="http://schemas.microsoft.com/office/2006/relationships/activeXControlBinary" Target="activeX2.bin"/></Relationships>
</file>

<file path=ppt/activeX/activeX1.xml><?xml version="1.0" encoding="utf-8"?>
<ax:ocx xmlns:ax="http://schemas.microsoft.com/office/2006/activeX" xmlns:r="http://schemas.openxmlformats.org/officeDocument/2006/relationships" ax:classid="{978C9E23-D4B0-11CE-BF2D-00AA003F40D0}" ax:persistence="persistStorage" r:id="rId1"/>
</file>

<file path=ppt/activeX/activeX2.xml><?xml version="1.0" encoding="utf-8"?>
<ax:ocx xmlns:ax="http://schemas.microsoft.com/office/2006/activeX" xmlns:r="http://schemas.openxmlformats.org/officeDocument/2006/relationships" ax:classid="{978C9E23-D4B0-11CE-BF2D-00AA003F40D0}" ax:persistence="persistStorage" r:id="rId1"/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0"/>
          <c:w val="0.90067876056099583"/>
          <c:h val="0.91900552716364847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2016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9.526574803149607E-3"/>
                  <c:y val="0.15122405527374597"/>
                </c:manualLayout>
              </c:layout>
              <c:spPr/>
              <c:txPr>
                <a:bodyPr/>
                <a:lstStyle/>
                <a:p>
                  <a:pPr>
                    <a:defRPr sz="1500">
                      <a:solidFill>
                        <a:schemeClr val="bg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787292213473316E-2"/>
                  <c:y val="0.30632561294359106"/>
                </c:manualLayout>
              </c:layout>
              <c:spPr/>
              <c:txPr>
                <a:bodyPr/>
                <a:lstStyle/>
                <a:p>
                  <a:pPr>
                    <a:defRPr sz="1500">
                      <a:solidFill>
                        <a:schemeClr val="bg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1.3888888888888889E-3"/>
                  <c:y val="-3.2489080160683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500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Доходы</c:v>
                </c:pt>
                <c:pt idx="1">
                  <c:v>Расходы</c:v>
                </c:pt>
                <c:pt idx="2">
                  <c:v>Дефицит </c:v>
                </c:pt>
              </c:strCache>
            </c:strRef>
          </c:cat>
          <c:val>
            <c:numRef>
              <c:f>Лист1!$B$2:$B$4</c:f>
              <c:numCache>
                <c:formatCode>_(* #,##0.00_);_(* \(#,##0.00\);_(* "-"??_);_(@_)</c:formatCode>
                <c:ptCount val="3"/>
                <c:pt idx="0">
                  <c:v>404083.77</c:v>
                </c:pt>
                <c:pt idx="1">
                  <c:v>409183.77</c:v>
                </c:pt>
                <c:pt idx="2">
                  <c:v>5100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2017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5.680774278215223E-3"/>
                  <c:y val="8.125204794403997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5.8333333333333383E-2"/>
                  <c:y val="0.2459885670598003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2.6584645669291338E-2"/>
                  <c:y val="-3.7130377326495885E-2"/>
                </c:manualLayout>
              </c:layout>
              <c:spPr/>
              <c:txPr>
                <a:bodyPr/>
                <a:lstStyle/>
                <a:p>
                  <a:pPr>
                    <a:defRPr sz="15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50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Доходы</c:v>
                </c:pt>
                <c:pt idx="1">
                  <c:v>Расходы</c:v>
                </c:pt>
                <c:pt idx="2">
                  <c:v>Дефицит </c:v>
                </c:pt>
              </c:strCache>
            </c:strRef>
          </c:cat>
          <c:val>
            <c:numRef>
              <c:f>Лист1!$C$2:$C$4</c:f>
              <c:numCache>
                <c:formatCode>_(* #,##0.00_);_(* \(#,##0.00\);_(* "-"??_);_(@_)</c:formatCode>
                <c:ptCount val="3"/>
                <c:pt idx="0">
                  <c:v>413869.01</c:v>
                </c:pt>
                <c:pt idx="1">
                  <c:v>422454.01</c:v>
                </c:pt>
                <c:pt idx="2">
                  <c:v>8585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2018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9153652668416499E-2"/>
                  <c:y val="3.072654374549100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5.3078958880139984E-2"/>
                  <c:y val="0.1483453315313769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5.7159886264216975E-3"/>
                  <c:y val="-2.0886019974388811E-2"/>
                </c:manualLayout>
              </c:layout>
              <c:spPr/>
              <c:txPr>
                <a:bodyPr/>
                <a:lstStyle/>
                <a:p>
                  <a:pPr>
                    <a:defRPr sz="15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50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Доходы</c:v>
                </c:pt>
                <c:pt idx="1">
                  <c:v>Расходы</c:v>
                </c:pt>
                <c:pt idx="2">
                  <c:v>Дефицит </c:v>
                </c:pt>
              </c:strCache>
            </c:strRef>
          </c:cat>
          <c:val>
            <c:numRef>
              <c:f>Лист1!$D$2:$D$4</c:f>
              <c:numCache>
                <c:formatCode>_(* #,##0.00_);_(* \(#,##0.00\);_(* "-"??_);_(@_)</c:formatCode>
                <c:ptCount val="3"/>
                <c:pt idx="0">
                  <c:v>382536.6</c:v>
                </c:pt>
                <c:pt idx="1">
                  <c:v>391536.96</c:v>
                </c:pt>
                <c:pt idx="2">
                  <c:v>9000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2019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2.3094706911636044E-2"/>
                  <c:y val="3.707147869645988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53911854768154E-2"/>
                  <c:y val="5.2052760663723718E-2"/>
                </c:manualLayout>
              </c:layout>
              <c:spPr/>
              <c:txPr>
                <a:bodyPr rot="0" vert="horz"/>
                <a:lstStyle/>
                <a:p>
                  <a:pPr>
                    <a:defRPr sz="1500">
                      <a:solidFill>
                        <a:schemeClr val="bg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7.7817147856517931E-3"/>
                  <c:y val="-3.24890801606839E-2"/>
                </c:manualLayout>
              </c:layout>
              <c:spPr/>
              <c:txPr>
                <a:bodyPr rot="0" vert="horz"/>
                <a:lstStyle/>
                <a:p>
                  <a:pPr>
                    <a:defRPr sz="15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 rot="0" vert="horz"/>
              <a:lstStyle/>
              <a:p>
                <a:pPr>
                  <a:defRPr sz="150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Доходы</c:v>
                </c:pt>
                <c:pt idx="1">
                  <c:v>Расходы</c:v>
                </c:pt>
                <c:pt idx="2">
                  <c:v>Дефицит </c:v>
                </c:pt>
              </c:strCache>
            </c:strRef>
          </c:cat>
          <c:val>
            <c:numRef>
              <c:f>Лист1!$E$2:$E$4</c:f>
              <c:numCache>
                <c:formatCode>_(* #,##0.00_);_(* \(#,##0.00\);_(* "-"??_);_(@_)</c:formatCode>
                <c:ptCount val="3"/>
                <c:pt idx="0">
                  <c:v>382911.86</c:v>
                </c:pt>
                <c:pt idx="1">
                  <c:v>391911.86</c:v>
                </c:pt>
                <c:pt idx="2">
                  <c:v>9000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89154432"/>
        <c:axId val="189155968"/>
        <c:axId val="189025792"/>
      </c:bar3DChart>
      <c:catAx>
        <c:axId val="1891544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0"/>
            </a:pPr>
            <a:endParaRPr lang="ru-RU"/>
          </a:p>
        </c:txPr>
        <c:crossAx val="189155968"/>
        <c:crosses val="autoZero"/>
        <c:auto val="1"/>
        <c:lblAlgn val="ctr"/>
        <c:lblOffset val="100"/>
        <c:noMultiLvlLbl val="0"/>
      </c:catAx>
      <c:valAx>
        <c:axId val="189155968"/>
        <c:scaling>
          <c:orientation val="minMax"/>
        </c:scaling>
        <c:delete val="1"/>
        <c:axPos val="l"/>
        <c:numFmt formatCode="_(* #,##0.00_);_(* \(#,##0.00\);_(* &quot;-&quot;??_);_(@_)" sourceLinked="1"/>
        <c:majorTickMark val="in"/>
        <c:minorTickMark val="in"/>
        <c:tickLblPos val="low"/>
        <c:crossAx val="189154432"/>
        <c:crosses val="autoZero"/>
        <c:crossBetween val="between"/>
      </c:valAx>
      <c:serAx>
        <c:axId val="18902579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189155968"/>
        <c:crosses val="autoZero"/>
      </c:serAx>
    </c:plotArea>
    <c:legend>
      <c:legendPos val="r"/>
      <c:layout>
        <c:manualLayout>
          <c:xMode val="edge"/>
          <c:yMode val="edge"/>
          <c:x val="0.88492534276236867"/>
          <c:y val="4.1738783410030532E-2"/>
          <c:w val="8.286472003499562E-2"/>
          <c:h val="0.25764023295657207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1930068600768088E-2"/>
          <c:y val="1.6681558491520193E-3"/>
          <c:w val="0.80584517354143026"/>
          <c:h val="0.5319164019751768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Столбец2</c:v>
                </c:pt>
              </c:strCache>
            </c:strRef>
          </c:tx>
          <c:explosion val="25"/>
          <c:dPt>
            <c:idx val="4"/>
            <c:bubble3D val="0"/>
            <c:explosion val="14"/>
          </c:dPt>
          <c:dLbls>
            <c:dLbl>
              <c:idx val="0"/>
              <c:layout>
                <c:manualLayout>
                  <c:x val="-7.3328270862643027E-2"/>
                  <c:y val="-2.222255832243593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3.3716252808037644E-3"/>
                  <c:y val="-2.96564487030926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0.19528497188744681"/>
                  <c:y val="-9.060318095583798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8.0499224293522978E-2"/>
                  <c:y val="1.559278770307562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0.21133496758071657"/>
                  <c:y val="-5.1183473487122447E-2"/>
                </c:manualLayout>
              </c:layout>
              <c:tx>
                <c:rich>
                  <a:bodyPr/>
                  <a:lstStyle/>
                  <a:p>
                    <a:r>
                      <a:rPr lang="en-US" sz="1200" baseline="0" dirty="0"/>
                      <a:t>201004,10</a:t>
                    </a:r>
                    <a:endParaRPr lang="en-US" sz="1500" baseline="0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3.2914062414917324E-2"/>
                  <c:y val="-2.2634216449571781E-2"/>
                </c:manualLayout>
              </c:layout>
              <c:dLblPos val="bestFit"/>
              <c:showLegendKey val="1"/>
              <c:showVal val="1"/>
              <c:showCatName val="0"/>
              <c:showSerName val="0"/>
              <c:showPercent val="0"/>
              <c:showBubbleSize val="0"/>
              <c:separator>, </c:separator>
            </c:dLbl>
            <c:txPr>
              <a:bodyPr/>
              <a:lstStyle/>
              <a:p>
                <a:pPr>
                  <a:defRPr sz="1200" baseline="0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Лист1!$A$2:$A$7</c:f>
              <c:strCache>
                <c:ptCount val="6"/>
                <c:pt idx="0">
                  <c:v>Налоговые доходы  63 103,70 тыс.рублей</c:v>
                </c:pt>
                <c:pt idx="1">
                  <c:v>Неналоговые доходы 35 936,20 тыс.рублей</c:v>
                </c:pt>
                <c:pt idx="2">
                  <c:v>Дотации 78 899,00 тыс.рублей</c:v>
                </c:pt>
                <c:pt idx="3">
                  <c:v>Субсидии 24 908,70 тыс.рублей</c:v>
                </c:pt>
                <c:pt idx="4">
                  <c:v>Субвенции 201 004,10 тыс.рублей</c:v>
                </c:pt>
                <c:pt idx="5">
                  <c:v>Иные межбюджетные трансферты 3 607,10 тыс.рублей</c:v>
                </c:pt>
              </c:strCache>
            </c:strRef>
          </c:cat>
          <c:val>
            <c:numRef>
              <c:f>Лист1!$B$2:$B$7</c:f>
              <c:numCache>
                <c:formatCode>_(* #,##0.00_);_(* \(#,##0.00\);_(* "-"??_);_(@_)</c:formatCode>
                <c:ptCount val="6"/>
                <c:pt idx="0">
                  <c:v>63103.7</c:v>
                </c:pt>
                <c:pt idx="1">
                  <c:v>35936.199999999997</c:v>
                </c:pt>
                <c:pt idx="2">
                  <c:v>78899</c:v>
                </c:pt>
                <c:pt idx="3">
                  <c:v>24908.7</c:v>
                </c:pt>
                <c:pt idx="4">
                  <c:v>201004.1</c:v>
                </c:pt>
                <c:pt idx="5">
                  <c:v>3607.1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egendEntry>
        <c:idx val="0"/>
        <c:txPr>
          <a:bodyPr/>
          <a:lstStyle/>
          <a:p>
            <a:pPr algn="just">
              <a:defRPr sz="1200" baseline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 algn="just">
              <a:defRPr sz="1200" baseline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2"/>
        <c:txPr>
          <a:bodyPr/>
          <a:lstStyle/>
          <a:p>
            <a:pPr algn="just">
              <a:defRPr sz="1200" baseline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3"/>
        <c:txPr>
          <a:bodyPr/>
          <a:lstStyle/>
          <a:p>
            <a:pPr algn="just">
              <a:defRPr sz="12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4"/>
        <c:txPr>
          <a:bodyPr/>
          <a:lstStyle/>
          <a:p>
            <a:pPr algn="just">
              <a:defRPr sz="12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5"/>
        <c:txPr>
          <a:bodyPr/>
          <a:lstStyle/>
          <a:p>
            <a:pPr algn="just">
              <a:defRPr sz="12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ayout>
        <c:manualLayout>
          <c:xMode val="edge"/>
          <c:yMode val="edge"/>
          <c:x val="1.6831394974689291E-2"/>
          <c:y val="0.50283836630476431"/>
          <c:w val="0.94433328350066859"/>
          <c:h val="0.49716163369523569"/>
        </c:manualLayout>
      </c:layout>
      <c:overlay val="0"/>
      <c:txPr>
        <a:bodyPr/>
        <a:lstStyle/>
        <a:p>
          <a:pPr algn="just">
            <a:defRPr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0779422407234439E-2"/>
          <c:y val="2.9340966944802521E-2"/>
          <c:w val="0.83415207427429794"/>
          <c:h val="0.5831541660655643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Pt>
            <c:idx val="4"/>
            <c:bubble3D val="0"/>
            <c:explosion val="27"/>
          </c:dPt>
          <c:dLbls>
            <c:dLbl>
              <c:idx val="0"/>
              <c:layout>
                <c:manualLayout>
                  <c:x val="-5.876131155247385E-4"/>
                  <c:y val="-2.187740925682037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3.6565617828800464E-3"/>
                  <c:y val="-2.638024723531718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0.16025137470542028"/>
                  <c:y val="-7.809346636696869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8.5295693105133269E-2"/>
                  <c:y val="-0.1102611653783686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0.2128829536527887"/>
                  <c:y val="3.735753875364733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aseline="0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Лист1!$A$2:$A$7</c:f>
              <c:strCache>
                <c:ptCount val="6"/>
                <c:pt idx="0">
                  <c:v>Налоговые доходы  61 341,3 тыс.рублей</c:v>
                </c:pt>
                <c:pt idx="1">
                  <c:v>Неналоговые доходы 33 923,6 тыс.рублей</c:v>
                </c:pt>
                <c:pt idx="2">
                  <c:v>Дотации 76 596,0  тыс.рублей</c:v>
                </c:pt>
                <c:pt idx="3">
                  <c:v>Субсидии 51 467,1 тыс.рублей</c:v>
                </c:pt>
                <c:pt idx="4">
                  <c:v>Субвенции 186 664,0 тыс.рублей</c:v>
                </c:pt>
                <c:pt idx="5">
                  <c:v>Иные межбюджетные трансферты 3 369,3 тыс.рублей</c:v>
                </c:pt>
              </c:strCache>
            </c:strRef>
          </c:cat>
          <c:val>
            <c:numRef>
              <c:f>Лист1!$B$2:$B$7</c:f>
              <c:numCache>
                <c:formatCode>_(* #,##0.00_);_(* \(#,##0.00\);_(* "-"??_);_(@_)</c:formatCode>
                <c:ptCount val="6"/>
                <c:pt idx="0">
                  <c:v>61341.3</c:v>
                </c:pt>
                <c:pt idx="1">
                  <c:v>33923.599999999999</c:v>
                </c:pt>
                <c:pt idx="2">
                  <c:v>76596</c:v>
                </c:pt>
                <c:pt idx="3">
                  <c:v>51467.1</c:v>
                </c:pt>
                <c:pt idx="4">
                  <c:v>186664</c:v>
                </c:pt>
                <c:pt idx="5">
                  <c:v>3369.3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>
        <c:manualLayout>
          <c:xMode val="edge"/>
          <c:yMode val="edge"/>
          <c:x val="1.7020987066326057E-2"/>
          <c:y val="0.52955038323180526"/>
          <c:w val="0.94841499093838721"/>
          <c:h val="0.4704496167681948"/>
        </c:manualLayout>
      </c:layout>
      <c:overlay val="0"/>
      <c:txPr>
        <a:bodyPr/>
        <a:lstStyle/>
        <a:p>
          <a:pPr>
            <a:defRPr sz="12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7.1706861911380371E-2"/>
          <c:w val="0.51673858510036774"/>
          <c:h val="0.80646013803343253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тыс.рублей</c:v>
                </c:pt>
              </c:strCache>
            </c:strRef>
          </c:tx>
          <c:explosion val="11"/>
          <c:dPt>
            <c:idx val="0"/>
            <c:bubble3D val="0"/>
            <c:explosion val="7"/>
          </c:dPt>
          <c:dPt>
            <c:idx val="1"/>
            <c:bubble3D val="0"/>
            <c:explosion val="4"/>
            <c:spPr>
              <a:ln w="0" cap="sq" cmpd="sng"/>
              <a:effectLst>
                <a:outerShdw sx="1000" sy="1000" algn="ctr" rotWithShape="0">
                  <a:schemeClr val="bg1"/>
                </a:outerShdw>
              </a:effectLst>
              <a:scene3d>
                <a:camera prst="orthographicFront"/>
                <a:lightRig rig="threePt" dir="t"/>
              </a:scene3d>
              <a:sp3d prstMaterial="flat"/>
            </c:spPr>
          </c:dPt>
          <c:dPt>
            <c:idx val="2"/>
            <c:bubble3D val="0"/>
            <c:explosion val="6"/>
          </c:dPt>
          <c:dPt>
            <c:idx val="4"/>
            <c:bubble3D val="0"/>
            <c:explosion val="7"/>
          </c:dPt>
          <c:dPt>
            <c:idx val="6"/>
            <c:bubble3D val="0"/>
            <c:explosion val="4"/>
          </c:dPt>
          <c:dPt>
            <c:idx val="7"/>
            <c:bubble3D val="0"/>
            <c:explosion val="9"/>
          </c:dPt>
          <c:dLbls>
            <c:dLbl>
              <c:idx val="0"/>
              <c:layout>
                <c:manualLayout>
                  <c:x val="-0.17261206000652371"/>
                  <c:y val="0.110955304058404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4.5271209811016448E-2"/>
                  <c:y val="-0.2166944211260034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5.0506521674436186E-2"/>
                  <c:y val="3.342373947004676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1810378077977671E-3"/>
                  <c:y val="-3.16502832484793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0.10943324773143294"/>
                  <c:y val="0.174608485451630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4.8242826975043576E-2"/>
                  <c:y val="3.19646496281060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2.4864113547682358E-2"/>
                  <c:y val="-4.163642453594986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9.2981112217690079E-2"/>
                  <c:y val="-2.258838607590521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Лист1!$A$2:$A$9</c:f>
              <c:strCache>
                <c:ptCount val="8"/>
                <c:pt idx="0">
                  <c:v>Налог на доходы физических лиц  23 095,10</c:v>
                </c:pt>
                <c:pt idx="1">
                  <c:v>Налог, взимаемый в связи с применением упрощенной системы  налогооблажения 18 807,00</c:v>
                </c:pt>
                <c:pt idx="2">
                  <c:v>Единый налог на вмененный доход для отдельных видов деятельности 8 338,50</c:v>
                </c:pt>
                <c:pt idx="3">
                  <c:v>Единый сельскохозяйственный налог 82,50</c:v>
                </c:pt>
                <c:pt idx="4">
                  <c:v>Налог на имущество организаций 8 114,60</c:v>
                </c:pt>
                <c:pt idx="5">
                  <c:v>Налог, взимаемый в связи с применением патентной системы налогообложения 98,80 </c:v>
                </c:pt>
                <c:pt idx="6">
                  <c:v>Государственная пошлина 400,00</c:v>
                </c:pt>
                <c:pt idx="7">
                  <c:v>Доходы, поступающие от уплаты акцизов на нефтепродукты 2 404,70</c:v>
                </c:pt>
              </c:strCache>
            </c:strRef>
          </c:cat>
          <c:val>
            <c:numRef>
              <c:f>Лист1!$B$2:$B$9</c:f>
              <c:numCache>
                <c:formatCode>_(* #,##0.00_);_(* \(#,##0.00\);_(* "-"??_);_(@_)</c:formatCode>
                <c:ptCount val="8"/>
                <c:pt idx="0">
                  <c:v>23095.1</c:v>
                </c:pt>
                <c:pt idx="1">
                  <c:v>18807</c:v>
                </c:pt>
                <c:pt idx="2">
                  <c:v>8338.5</c:v>
                </c:pt>
                <c:pt idx="3">
                  <c:v>82.5</c:v>
                </c:pt>
                <c:pt idx="4">
                  <c:v>8114.6</c:v>
                </c:pt>
                <c:pt idx="5">
                  <c:v>98.8</c:v>
                </c:pt>
                <c:pt idx="6">
                  <c:v>400</c:v>
                </c:pt>
                <c:pt idx="7">
                  <c:v>2404.6999999999998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egendEntry>
        <c:idx val="0"/>
        <c:txPr>
          <a:bodyPr/>
          <a:lstStyle/>
          <a:p>
            <a:pPr>
              <a:defRPr sz="1500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15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</c:legendEntry>
      <c:legendEntry>
        <c:idx val="3"/>
        <c:txPr>
          <a:bodyPr/>
          <a:lstStyle/>
          <a:p>
            <a:pPr>
              <a:defRPr sz="1500" kern="0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</c:legendEntry>
      <c:layout>
        <c:manualLayout>
          <c:xMode val="edge"/>
          <c:yMode val="edge"/>
          <c:x val="0.51215727875818307"/>
          <c:y val="5.9838893605194086E-3"/>
          <c:w val="0.48784270318295564"/>
          <c:h val="0.96750816072196333"/>
        </c:manualLayout>
      </c:layout>
      <c:overlay val="0"/>
      <c:txPr>
        <a:bodyPr/>
        <a:lstStyle/>
        <a:p>
          <a:pPr>
            <a:defRPr sz="150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60"/>
      <c:rotY val="0"/>
      <c:depthPercent val="100"/>
      <c:rAngAx val="0"/>
      <c:perspective val="1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7.0063127397969438E-2"/>
          <c:w val="0.55804146346184402"/>
          <c:h val="0.8317159446751937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тыс.рублей</c:v>
                </c:pt>
              </c:strCache>
            </c:strRef>
          </c:tx>
          <c:dPt>
            <c:idx val="0"/>
            <c:bubble3D val="0"/>
          </c:dPt>
          <c:dPt>
            <c:idx val="1"/>
            <c:bubble3D val="0"/>
            <c:spPr>
              <a:ln w="0" cap="sq" cmpd="sng"/>
              <a:effectLst>
                <a:outerShdw sx="1000" sy="1000" algn="ctr" rotWithShape="0">
                  <a:schemeClr val="bg1"/>
                </a:outerShdw>
              </a:effectLst>
              <a:scene3d>
                <a:camera prst="orthographicFront"/>
                <a:lightRig rig="threePt" dir="t"/>
              </a:scene3d>
              <a:sp3d prstMaterial="flat"/>
            </c:spPr>
          </c:dPt>
          <c:dPt>
            <c:idx val="4"/>
            <c:bubble3D val="0"/>
          </c:dPt>
          <c:dPt>
            <c:idx val="6"/>
            <c:bubble3D val="0"/>
            <c:explosion val="65"/>
          </c:dPt>
          <c:dLbls>
            <c:dLbl>
              <c:idx val="0"/>
              <c:layout>
                <c:manualLayout>
                  <c:x val="-8.3136715652283866E-2"/>
                  <c:y val="-2.484285754144295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6.7791797080018054E-3"/>
                  <c:y val="-6.064831976148624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2602732838113843E-2"/>
                  <c:y val="-1.569398440998007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8.1226969178961439E-2"/>
                  <c:y val="2.333196211006413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2.8249195467543755E-2"/>
                  <c:y val="-7.8741403396400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3.0281630630798053E-2"/>
                  <c:y val="1.148413597243607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1.2188421641292885E-2"/>
                  <c:y val="1.57137355158790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9.2981112217690079E-2"/>
                  <c:y val="-2.258838607590521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Лист1!$A$2:$A$8</c:f>
              <c:strCache>
                <c:ptCount val="7"/>
                <c:pt idx="0">
                  <c:v>Доходы от сдачи в аренду имущества 4 588,50</c:v>
                </c:pt>
                <c:pt idx="1">
                  <c:v>Доходы от реализации имущества 511,60</c:v>
                </c:pt>
                <c:pt idx="2">
                  <c:v>Поступление арендной платы за земельные участки 3 149,90</c:v>
                </c:pt>
                <c:pt idx="3">
                  <c:v>Доходы от продажи земельных участков 325,20</c:v>
                </c:pt>
                <c:pt idx="4">
                  <c:v>Плата за негативное воздействие на окружающую среду 267,90</c:v>
                </c:pt>
                <c:pt idx="5">
                  <c:v>Штрафы, санкции, возмещение ущерба 68,00</c:v>
                </c:pt>
                <c:pt idx="6">
                  <c:v>Оказание платных услуг (работ) и компенсации затрат государства 25 012,50</c:v>
                </c:pt>
              </c:strCache>
            </c:strRef>
          </c:cat>
          <c:val>
            <c:numRef>
              <c:f>Лист1!$B$2:$B$8</c:f>
              <c:numCache>
                <c:formatCode>_(* #,##0.00_);_(* \(#,##0.00\);_(* "-"??_);_(@_)</c:formatCode>
                <c:ptCount val="7"/>
                <c:pt idx="0">
                  <c:v>4588.5</c:v>
                </c:pt>
                <c:pt idx="1">
                  <c:v>511.6</c:v>
                </c:pt>
                <c:pt idx="2">
                  <c:v>3149.9</c:v>
                </c:pt>
                <c:pt idx="3">
                  <c:v>325.2</c:v>
                </c:pt>
                <c:pt idx="4">
                  <c:v>267.89999999999998</c:v>
                </c:pt>
                <c:pt idx="5">
                  <c:v>68</c:v>
                </c:pt>
                <c:pt idx="6">
                  <c:v>25012.5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1620955264436805"/>
          <c:y val="4.4366177501972942E-2"/>
          <c:w val="0.38379044735563189"/>
          <c:h val="0.92183102059176192"/>
        </c:manualLayout>
      </c:layout>
      <c:overlay val="0"/>
      <c:txPr>
        <a:bodyPr/>
        <a:lstStyle/>
        <a:p>
          <a:pPr>
            <a:defRPr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</c:spPr>
  <c:txPr>
    <a:bodyPr/>
    <a:lstStyle/>
    <a:p>
      <a:pPr>
        <a:defRPr sz="1800">
          <a:latin typeface="Times New Roman" pitchFamily="18" charset="0"/>
          <a:cs typeface="Times New Roman" pitchFamily="18" charset="0"/>
        </a:defRPr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60"/>
      <c:rotY val="0"/>
      <c:depthPercent val="100"/>
      <c:rAngAx val="0"/>
      <c:perspective val="1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4969773473445549E-2"/>
          <c:y val="1.4916255743663821E-2"/>
          <c:w val="0.57717724850495544"/>
          <c:h val="0.8612934641226263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тыс.рублей</c:v>
                </c:pt>
              </c:strCache>
            </c:strRef>
          </c:tx>
          <c:explosion val="11"/>
          <c:dPt>
            <c:idx val="1"/>
            <c:bubble3D val="0"/>
            <c:spPr>
              <a:ln w="0" cap="sq" cmpd="sng"/>
              <a:effectLst>
                <a:outerShdw sx="1000" sy="1000" algn="ctr" rotWithShape="0">
                  <a:schemeClr val="bg1"/>
                </a:outerShdw>
              </a:effectLst>
              <a:scene3d>
                <a:camera prst="orthographicFront"/>
                <a:lightRig rig="threePt" dir="t"/>
              </a:scene3d>
              <a:sp3d prstMaterial="flat"/>
            </c:spPr>
          </c:dPt>
          <c:dPt>
            <c:idx val="2"/>
            <c:bubble3D val="0"/>
            <c:explosion val="24"/>
          </c:dPt>
          <c:dPt>
            <c:idx val="4"/>
            <c:bubble3D val="0"/>
          </c:dPt>
          <c:dLbls>
            <c:dLbl>
              <c:idx val="0"/>
              <c:layout>
                <c:manualLayout>
                  <c:x val="-0.13000079637169124"/>
                  <c:y val="0.1516417380595329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0.13905602921514468"/>
                  <c:y val="-0.1111170898983736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10166482938677322"/>
                  <c:y val="-0.1696643641692610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5.3608104507562093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1.7453417874204454E-2"/>
                  <c:y val="-3.030616459477824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9.2981112217690079E-2"/>
                  <c:y val="-2.258838607590521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Лист1!$A$2:$A$5</c:f>
              <c:strCache>
                <c:ptCount val="4"/>
                <c:pt idx="0">
                  <c:v>Дотации 76 596,00</c:v>
                </c:pt>
                <c:pt idx="1">
                  <c:v>Субсидии 51 467,10</c:v>
                </c:pt>
                <c:pt idx="2">
                  <c:v>Субвенции 186 664,00</c:v>
                </c:pt>
                <c:pt idx="3">
                  <c:v>Иные межбюджетные трансферты 3 369,30</c:v>
                </c:pt>
              </c:strCache>
            </c:strRef>
          </c:cat>
          <c:val>
            <c:numRef>
              <c:f>Лист1!$B$2:$B$5</c:f>
              <c:numCache>
                <c:formatCode>_(* #,##0.00_);_(* \(#,##0.00\);_(* "-"??_);_(@_)</c:formatCode>
                <c:ptCount val="4"/>
                <c:pt idx="0">
                  <c:v>76596</c:v>
                </c:pt>
                <c:pt idx="1">
                  <c:v>51467.1</c:v>
                </c:pt>
                <c:pt idx="2">
                  <c:v>186664</c:v>
                </c:pt>
                <c:pt idx="3">
                  <c:v>3369.3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egendEntry>
        <c:idx val="3"/>
        <c:txPr>
          <a:bodyPr/>
          <a:lstStyle/>
          <a:p>
            <a:pPr>
              <a:defRPr sz="1600" kern="0" baseline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ayout>
        <c:manualLayout>
          <c:xMode val="edge"/>
          <c:yMode val="edge"/>
          <c:x val="0.60192761149144436"/>
          <c:y val="0.10300636111657109"/>
          <c:w val="0.26996668511758282"/>
          <c:h val="0.42387622239805295"/>
        </c:manualLayout>
      </c:layout>
      <c:overlay val="0"/>
      <c:txPr>
        <a:bodyPr/>
        <a:lstStyle/>
        <a:p>
          <a:pPr>
            <a:defRPr sz="1600" baseline="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3933995150720706E-2"/>
          <c:y val="1.6681411904781592E-3"/>
          <c:w val="0.80584517354143048"/>
          <c:h val="0.5319164019751768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Столбец2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5.6517576457695194E-2"/>
                  <c:y val="-3.107662287193140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6.6805963484841396E-3"/>
                  <c:y val="-3.743412874935575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0"/>
                  <c:y val="8.113670627210063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7.8734508015279731E-2"/>
                  <c:y val="-2.690558086591755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Лист1!$A$2:$A$12</c:f>
              <c:strCache>
                <c:ptCount val="11"/>
                <c:pt idx="0">
                  <c:v>Общегосударственные расходы 51 679,10 тыс.рублей</c:v>
                </c:pt>
                <c:pt idx="1">
                  <c:v>Национальная оборона 1 221,70 тыс.рублей</c:v>
                </c:pt>
                <c:pt idx="2">
                  <c:v>Национальная безопасность и правоохранительная деятельность 964,00 тыс. рублей</c:v>
                </c:pt>
                <c:pt idx="3">
                  <c:v>Национальная экономика 53 576,60 тыс.рублей</c:v>
                </c:pt>
                <c:pt idx="4">
                  <c:v>Охрана окружающей среды 773,00 тыс.рублей</c:v>
                </c:pt>
                <c:pt idx="5">
                  <c:v>Образование 252 516,80 тыс.рублей</c:v>
                </c:pt>
                <c:pt idx="6">
                  <c:v>Культура и кинематография 29 647,50 тыс.рублей</c:v>
                </c:pt>
                <c:pt idx="7">
                  <c:v>Социальная политика 39 395,30 тыс.рублей</c:v>
                </c:pt>
                <c:pt idx="8">
                  <c:v>Физическая культура и спорт 1 191,00 тыс.рублей</c:v>
                </c:pt>
                <c:pt idx="9">
                  <c:v>Обслуживание муниципального долга 1 000 тыс.рублей</c:v>
                </c:pt>
                <c:pt idx="10">
                  <c:v>Межбюджетные трансферты 17 572,80 тыс.рублей</c:v>
                </c:pt>
              </c:strCache>
            </c:strRef>
          </c:cat>
          <c:val>
            <c:numRef>
              <c:f>Лист1!$B$2:$B$12</c:f>
              <c:numCache>
                <c:formatCode>_(* #,##0.00_);_(* \(#,##0.00\);_(* "-"??_);_(@_)</c:formatCode>
                <c:ptCount val="11"/>
                <c:pt idx="0">
                  <c:v>51679.1</c:v>
                </c:pt>
                <c:pt idx="1">
                  <c:v>1221.7</c:v>
                </c:pt>
                <c:pt idx="2">
                  <c:v>945.47</c:v>
                </c:pt>
                <c:pt idx="3">
                  <c:v>53576.6</c:v>
                </c:pt>
                <c:pt idx="4">
                  <c:v>773</c:v>
                </c:pt>
                <c:pt idx="5">
                  <c:v>252516.8</c:v>
                </c:pt>
                <c:pt idx="6">
                  <c:v>29647.5</c:v>
                </c:pt>
                <c:pt idx="7">
                  <c:v>39395.300000000003</c:v>
                </c:pt>
                <c:pt idx="8">
                  <c:v>1191</c:v>
                </c:pt>
                <c:pt idx="9">
                  <c:v>1000</c:v>
                </c:pt>
                <c:pt idx="10">
                  <c:v>17572.8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egendEntry>
        <c:idx val="0"/>
        <c:txPr>
          <a:bodyPr/>
          <a:lstStyle/>
          <a:p>
            <a:pPr algn="just">
              <a:defRPr sz="1150" baseline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 algn="just">
              <a:defRPr sz="1150" baseline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2"/>
        <c:txPr>
          <a:bodyPr/>
          <a:lstStyle/>
          <a:p>
            <a:pPr algn="just">
              <a:defRPr sz="1150" baseline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3"/>
        <c:txPr>
          <a:bodyPr/>
          <a:lstStyle/>
          <a:p>
            <a:pPr algn="just">
              <a:defRPr sz="115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4"/>
        <c:txPr>
          <a:bodyPr/>
          <a:lstStyle/>
          <a:p>
            <a:pPr algn="just">
              <a:defRPr sz="115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5"/>
        <c:txPr>
          <a:bodyPr/>
          <a:lstStyle/>
          <a:p>
            <a:pPr algn="just">
              <a:defRPr sz="115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ayout>
        <c:manualLayout>
          <c:xMode val="edge"/>
          <c:yMode val="edge"/>
          <c:x val="1.6831394974689301E-2"/>
          <c:y val="0.43489856792042608"/>
          <c:w val="0.94433328350066859"/>
          <c:h val="0.56510143207957653"/>
        </c:manualLayout>
      </c:layout>
      <c:overlay val="0"/>
      <c:txPr>
        <a:bodyPr/>
        <a:lstStyle/>
        <a:p>
          <a:pPr algn="just">
            <a:defRPr sz="115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0649034149600124"/>
          <c:y val="0.10251571802672066"/>
          <c:w val="0.80587241991451775"/>
          <c:h val="0.3211122896408930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dLbl>
              <c:idx val="1"/>
              <c:layout>
                <c:manualLayout>
                  <c:x val="-5.4292235465853496E-2"/>
                  <c:y val="-5.346272896677233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1.130889275132832E-2"/>
                  <c:y val="4.061058153798868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Лист1!$A$2:$A$12</c:f>
              <c:strCache>
                <c:ptCount val="11"/>
                <c:pt idx="0">
                  <c:v>Общегосударственные расходы 46 025,21 тыс.рублей</c:v>
                </c:pt>
                <c:pt idx="1">
                  <c:v>Национальная оборона 1 255,60 тыс.рублей</c:v>
                </c:pt>
                <c:pt idx="2">
                  <c:v>Национальная безопасность и правоохранительная деятельность 1 044,45 тыс.рублей</c:v>
                </c:pt>
                <c:pt idx="3">
                  <c:v>Национальная экономика 24 413,10 тыс.рублей</c:v>
                </c:pt>
                <c:pt idx="4">
                  <c:v>Охрана окружающей среды 520,00 тыс.рублей</c:v>
                </c:pt>
                <c:pt idx="5">
                  <c:v>Образование 259 714,50 тыс.рублей</c:v>
                </c:pt>
                <c:pt idx="6">
                  <c:v>Культура и кинематография 29 561,59 тыс.рублей</c:v>
                </c:pt>
                <c:pt idx="7">
                  <c:v>Социальная политика 40 287,20 тыс.рублей</c:v>
                </c:pt>
                <c:pt idx="8">
                  <c:v>Физическая культура и спорт 2 619,30 тыс.рублей</c:v>
                </c:pt>
                <c:pt idx="9">
                  <c:v>Обслуживание муниципального долга 1 600,00 тыс.рублей</c:v>
                </c:pt>
                <c:pt idx="10">
                  <c:v>Межбюджетные трансферты 15 413,06 тс.рублей</c:v>
                </c:pt>
              </c:strCache>
            </c:strRef>
          </c:cat>
          <c:val>
            <c:numRef>
              <c:f>Лист1!$B$2:$B$12</c:f>
              <c:numCache>
                <c:formatCode>_(* #,##0.00_);_(* \(#,##0.00\);_(* "-"??_);_(@_)</c:formatCode>
                <c:ptCount val="11"/>
                <c:pt idx="0">
                  <c:v>46025.21</c:v>
                </c:pt>
                <c:pt idx="1">
                  <c:v>1255.5999999999999</c:v>
                </c:pt>
                <c:pt idx="2">
                  <c:v>1044.45</c:v>
                </c:pt>
                <c:pt idx="3">
                  <c:v>24413.1</c:v>
                </c:pt>
                <c:pt idx="4">
                  <c:v>520</c:v>
                </c:pt>
                <c:pt idx="5">
                  <c:v>259714.5</c:v>
                </c:pt>
                <c:pt idx="6">
                  <c:v>29561.59</c:v>
                </c:pt>
                <c:pt idx="7">
                  <c:v>40287.199999999997</c:v>
                </c:pt>
                <c:pt idx="8">
                  <c:v>2619.3000000000002</c:v>
                </c:pt>
                <c:pt idx="9">
                  <c:v>1600</c:v>
                </c:pt>
                <c:pt idx="10">
                  <c:v>15413.06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>
        <c:manualLayout>
          <c:xMode val="edge"/>
          <c:yMode val="edge"/>
          <c:x val="5.1585009061612758E-2"/>
          <c:y val="0.44016322538756081"/>
          <c:w val="0.94841499093838721"/>
          <c:h val="0.5598367746124393"/>
        </c:manualLayout>
      </c:layout>
      <c:overlay val="0"/>
      <c:txPr>
        <a:bodyPr/>
        <a:lstStyle/>
        <a:p>
          <a:pPr>
            <a:defRPr sz="115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475" cy="4911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6737" y="0"/>
            <a:ext cx="2950475" cy="4911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80F696-348A-48C7-9574-B8330DE7DFD2}" type="datetimeFigureOut">
              <a:rPr lang="ru-RU" smtClean="0"/>
              <a:t>06.12.2016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330572"/>
            <a:ext cx="2950475" cy="49117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6737" y="9330572"/>
            <a:ext cx="2950475" cy="49117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AE8AD9-21DF-4761-9E2F-9FF8046CAE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58049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475" cy="4911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6737" y="0"/>
            <a:ext cx="2950475" cy="4911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F91747-727A-4AC7-B7D6-966AB8BBCD33}" type="datetimeFigureOut">
              <a:rPr lang="ru-RU" smtClean="0"/>
              <a:pPr/>
              <a:t>06.12.2016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9325" y="736600"/>
            <a:ext cx="4910138" cy="36845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0879" y="4666139"/>
            <a:ext cx="5447030" cy="44205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30572"/>
            <a:ext cx="2950475" cy="49117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6737" y="9330572"/>
            <a:ext cx="2950475" cy="49117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74A95D-1767-4FEA-9F65-036267B7E9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80135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67B02-4296-4D18-8C79-6EA0EDFD6675}" type="datetime1">
              <a:rPr lang="ru-RU" smtClean="0"/>
              <a:pPr/>
              <a:t>06.12.2016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41B02-FA87-49EF-8EEA-E982B59C6444}" type="datetime1">
              <a:rPr lang="ru-RU" smtClean="0"/>
              <a:pPr/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C9F10-2825-4914-B535-04C4C5983485}" type="datetime1">
              <a:rPr lang="ru-RU" smtClean="0"/>
              <a:pPr/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5F730-754E-44C4-B5FC-3D08C5816CEA}" type="datetime1">
              <a:rPr lang="ru-RU" smtClean="0"/>
              <a:pPr/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0036A-F82A-4BB5-9E98-81C3E96E7DEC}" type="datetime1">
              <a:rPr lang="ru-RU" smtClean="0"/>
              <a:pPr/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CF057-65E7-4C14-9858-F2355668ECA8}" type="datetime1">
              <a:rPr lang="ru-RU" smtClean="0"/>
              <a:pPr/>
              <a:t>06.12.2016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010C9-DF50-46E4-B318-BD77A38E5296}" type="datetime1">
              <a:rPr lang="ru-RU" smtClean="0"/>
              <a:pPr/>
              <a:t>06.12.2016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46DE9-A080-4C55-805C-017AC2469C1B}" type="datetime1">
              <a:rPr lang="ru-RU" smtClean="0"/>
              <a:pPr/>
              <a:t>06.12.2016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CE45C-B967-4239-9EA8-8725503C0889}" type="datetime1">
              <a:rPr lang="ru-RU" smtClean="0"/>
              <a:pPr/>
              <a:t>06.12.2016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E4B6D-BF19-4760-95CF-C71D62D616F0}" type="datetime1">
              <a:rPr lang="ru-RU" smtClean="0"/>
              <a:pPr/>
              <a:t>06.12.2016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F7C0B-28EA-4D04-A63D-72A50DE12561}" type="datetime1">
              <a:rPr lang="ru-RU" smtClean="0"/>
              <a:pPr/>
              <a:t>06.12.2016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8DDB121-7A2F-468F-A42F-BF9D711DC82C}" type="datetime1">
              <a:rPr lang="ru-RU" smtClean="0"/>
              <a:pPr/>
              <a:t>06.12.2016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ontrol" Target="../activeX/activeX1.xml"/><Relationship Id="rId2" Type="http://schemas.openxmlformats.org/officeDocument/2006/relationships/vmlDrawing" Target="../drawings/vmlDrawing1.v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3.wmf"/><Relationship Id="rId4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ontrol" Target="../activeX/activeX2.xml"/><Relationship Id="rId2" Type="http://schemas.openxmlformats.org/officeDocument/2006/relationships/vmlDrawing" Target="../drawings/vmlDrawing2.vml"/><Relationship Id="rId1" Type="http://schemas.openxmlformats.org/officeDocument/2006/relationships/themeOverride" Target="../theme/themeOverride2.xml"/><Relationship Id="rId6" Type="http://schemas.openxmlformats.org/officeDocument/2006/relationships/image" Target="../media/image5.wmf"/><Relationship Id="rId5" Type="http://schemas.openxmlformats.org/officeDocument/2006/relationships/chart" Target="../charts/chart1.xml"/><Relationship Id="rId4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33400" y="764704"/>
            <a:ext cx="7851648" cy="5040560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Бюджет для граждан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+mn-lt"/>
              </a:rPr>
              <a:t/>
            </a:r>
            <a:br>
              <a:rPr lang="ru-RU" sz="3600" dirty="0" smtClean="0">
                <a:latin typeface="+mn-lt"/>
              </a:rPr>
            </a:br>
            <a:r>
              <a:rPr lang="ru-RU" sz="3600" dirty="0" smtClean="0">
                <a:latin typeface="+mn-lt"/>
              </a:rPr>
              <a:t/>
            </a:r>
            <a:br>
              <a:rPr lang="ru-RU" sz="3600" dirty="0" smtClean="0">
                <a:latin typeface="+mn-lt"/>
              </a:rPr>
            </a:b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Бюджет муниципального образования Вятскополянский муниципальный район Кировской области на 2017 год </a:t>
            </a:r>
            <a:br>
              <a:rPr lang="ru-RU" sz="3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плановый период </a:t>
            </a:r>
            <a:r>
              <a:rPr lang="ru-RU" sz="360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2018 и 2019 </a:t>
            </a: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годов </a:t>
            </a:r>
            <a:endParaRPr lang="ru-RU" sz="36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</a:t>
            </a:fld>
            <a:endParaRPr lang="ru-RU"/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3076" name="SapphireHiddenControl" r:id="rId3" imgW="6095880" imgH="4067280"/>
        </mc:Choice>
        <mc:Fallback>
          <p:control name="SapphireHiddenControl" r:id="rId3" imgW="6095880" imgH="4067280">
            <p:pic>
              <p:nvPicPr>
                <p:cNvPr id="0" name="SapphireHiddenControl" hidden="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6096000" cy="40671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</a:extLst>
              </p:spPr>
            </p:pic>
          </p:control>
        </mc:Fallback>
      </mc:AlternateContent>
    </p:controls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572406"/>
          </a:xfrm>
        </p:spPr>
        <p:txBody>
          <a:bodyPr>
            <a:normAutofit/>
          </a:bodyPr>
          <a:lstStyle/>
          <a:p>
            <a:r>
              <a:rPr lang="ru-RU" sz="2200" b="1" dirty="0" smtClean="0">
                <a:latin typeface="Times New Roman" panose="02020603050405020304" pitchFamily="18" charset="0"/>
                <a:cs typeface="Times New Roman" pitchFamily="18" charset="0"/>
              </a:rPr>
              <a:t>Безвозмездные поступления на 2017 год</a:t>
            </a:r>
            <a:endParaRPr lang="ru-RU" sz="2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10</a:t>
            </a:fld>
            <a:endParaRPr lang="ru-RU"/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23862532"/>
              </p:ext>
            </p:extLst>
          </p:nvPr>
        </p:nvGraphicFramePr>
        <p:xfrm>
          <a:off x="395536" y="1412776"/>
          <a:ext cx="8136904" cy="52156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7020274" y="764704"/>
            <a:ext cx="1957385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 sz="2160" b="0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тыс.рублей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Структура расходов в разрезе отраслей бюджета Вятскополянского района на 2017 год и плановый период 2018 и 2019 годов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11</a:t>
            </a:fld>
            <a:endParaRPr lang="ru-RU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1472908"/>
              </p:ext>
            </p:extLst>
          </p:nvPr>
        </p:nvGraphicFramePr>
        <p:xfrm>
          <a:off x="539552" y="1196751"/>
          <a:ext cx="8208913" cy="51845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53983"/>
                <a:gridCol w="1700947"/>
                <a:gridCol w="1741815"/>
                <a:gridCol w="1512168"/>
              </a:tblGrid>
              <a:tr h="534168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показателей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2017 год, тыс.рублей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2018 год, тыс.рублей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2019 год, тыс.рублей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14217">
                <a:tc>
                  <a:txBody>
                    <a:bodyPr/>
                    <a:lstStyle/>
                    <a:p>
                      <a:pPr algn="just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 расходов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422 454,01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391 536,96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391 911,86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/>
                </a:tc>
              </a:tr>
              <a:tr h="314217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46 025,21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46 908,31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47 917,41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/>
                </a:tc>
              </a:tr>
              <a:tr h="314217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1 255,60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255,60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1 255,60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/>
                </a:tc>
              </a:tr>
              <a:tr h="534168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 правоохранительная деятельность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1 044,45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1 044,45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1 044,45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/>
                </a:tc>
              </a:tr>
              <a:tr h="314217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экономика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24 413,10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24 029,41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29 014,61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/>
                </a:tc>
              </a:tr>
              <a:tr h="314217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Охрана окружающей среды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520,00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520,00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520,00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/>
                </a:tc>
              </a:tr>
              <a:tr h="314217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259 714,50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245 998,42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246 860,72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/>
                </a:tc>
              </a:tr>
              <a:tr h="314217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Культура и кинематография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29 561,59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27 764,08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27 764,08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/>
                </a:tc>
              </a:tr>
              <a:tr h="314217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40 287,20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30 365,60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27 587,00</a:t>
                      </a:r>
                    </a:p>
                  </a:txBody>
                  <a:tcPr anchor="b"/>
                </a:tc>
              </a:tr>
              <a:tr h="314217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 спорт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619,30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1 619,30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1 619,30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/>
                </a:tc>
              </a:tr>
              <a:tr h="534168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Обслуживание государственного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муниципального долга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1 600,00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3 150,00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4 620,00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/>
                </a:tc>
              </a:tr>
              <a:tr h="754120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Межбюджетные трансферты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общего характера бюджетам субъектов РФ и муниципальных образований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413,06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8 881,80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8 708,70</a:t>
                      </a:r>
                    </a:p>
                  </a:txBody>
                  <a:tcPr anchor="b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748464" cy="288032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Расходы в разрезе отраслей бюджета Вятскополянского района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692696"/>
            <a:ext cx="4040188" cy="288031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2016 год </a:t>
            </a:r>
            <a:endParaRPr lang="ru-RU" sz="1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5027" y="620687"/>
            <a:ext cx="4041775" cy="45719"/>
          </a:xfrm>
        </p:spPr>
        <p:txBody>
          <a:bodyPr>
            <a:noAutofit/>
          </a:bodyPr>
          <a:lstStyle/>
          <a:p>
            <a:pPr algn="ctr"/>
            <a:endParaRPr lang="ru-RU" sz="1900" b="0" dirty="0" smtClean="0"/>
          </a:p>
          <a:p>
            <a:pPr algn="ctr"/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2017 год </a:t>
            </a:r>
            <a:endParaRPr lang="ru-RU" sz="19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320107110"/>
              </p:ext>
            </p:extLst>
          </p:nvPr>
        </p:nvGraphicFramePr>
        <p:xfrm>
          <a:off x="179512" y="1052736"/>
          <a:ext cx="4317878" cy="5805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Содержимое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2696685787"/>
              </p:ext>
            </p:extLst>
          </p:nvPr>
        </p:nvGraphicFramePr>
        <p:xfrm>
          <a:off x="4644011" y="980728"/>
          <a:ext cx="4392485" cy="5877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305800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Понятие бюджета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628800"/>
            <a:ext cx="849694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Конституцией Российской Федерации определены права и гарантии граждан нашей страны: право на образование, на участие в культурной жизни и пользование учреждениями культуры, на доступ к культурным ценностям, право на благоприятную окружающую среду, право на охрану здоровья и медицинскую помощь, гарантируется социальное обеспечение по возрасту, в случае болезни, инвалидности и т.д.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Что бы обеспечить эти обязательства у государства должны быть деньги,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которые необходимо заранее спланировать, то есть государство должно заранее знать какие доходы оно получит в следующем году и на что сможет их потратить.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Для этого составляется план доходов и расходов, который называют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БЮДЖЕТОМ.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223224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Доходы не всегда  бывают равны Расходам,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поэтому бюджет бывает: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76872"/>
            <a:ext cx="8075240" cy="2520279"/>
          </a:xfrm>
        </p:spPr>
        <p:txBody>
          <a:bodyPr/>
          <a:lstStyle/>
          <a:p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Дефицитный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		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ДОХОДЫ меньше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РАСХОДОВ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04864"/>
            <a:ext cx="4038600" cy="3921301"/>
          </a:xfrm>
        </p:spPr>
        <p:txBody>
          <a:bodyPr/>
          <a:lstStyle/>
          <a:p>
            <a:r>
              <a:rPr lang="ru-RU" sz="3600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Профицитный</a:t>
            </a:r>
            <a:endParaRPr lang="ru-RU" sz="3600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- ДОХОДЫ больше РАСХОДОВ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4869160"/>
            <a:ext cx="79928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случае нехватки денежных средств на покрытие всех обязательств в конкретном году планируются источники заимствований или происходит сокращение расходов.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dirty="0"/>
              <a:t>Бюджетная система Вятскополянского района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922520"/>
          </a:xfrm>
        </p:spPr>
        <p:txBody>
          <a:bodyPr/>
          <a:lstStyle/>
          <a:p>
            <a:pPr marL="0" indent="0">
              <a:buNone/>
            </a:pP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915816" y="1988840"/>
            <a:ext cx="3024336" cy="13681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dirty="0"/>
              <a:t>Консолидированный бюджет МО Вятскополянский муниципальный район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32576" y="4074792"/>
            <a:ext cx="2448272" cy="16344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dirty="0"/>
              <a:t>Бюджет Вятскополянского района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275856" y="4074792"/>
            <a:ext cx="2808312" cy="21602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dirty="0"/>
              <a:t>Бюджеты городских поселений (Сосновское, </a:t>
            </a:r>
            <a:r>
              <a:rPr lang="ru-RU" dirty="0" err="1"/>
              <a:t>Краснополянское</a:t>
            </a:r>
            <a:r>
              <a:rPr lang="ru-RU" dirty="0"/>
              <a:t> городские поселения)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444208" y="2549508"/>
            <a:ext cx="2592288" cy="41198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dirty="0"/>
              <a:t>Бюджеты сельских поселений (</a:t>
            </a:r>
            <a:r>
              <a:rPr lang="ru-RU" dirty="0" err="1"/>
              <a:t>Гремячевское</a:t>
            </a:r>
            <a:r>
              <a:rPr lang="ru-RU" dirty="0"/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Кулыжское</a:t>
            </a:r>
            <a:r>
              <a:rPr lang="ru-RU" dirty="0"/>
              <a:t>, </a:t>
            </a:r>
            <a:r>
              <a:rPr lang="ru-RU" dirty="0" err="1"/>
              <a:t>Омгинское</a:t>
            </a:r>
            <a:r>
              <a:rPr lang="ru-RU" dirty="0"/>
              <a:t>, </a:t>
            </a:r>
            <a:r>
              <a:rPr lang="ru-RU" dirty="0" err="1"/>
              <a:t>Слудское</a:t>
            </a:r>
            <a:r>
              <a:rPr lang="ru-RU" dirty="0"/>
              <a:t>, </a:t>
            </a:r>
            <a:r>
              <a:rPr lang="ru-RU" dirty="0" err="1"/>
              <a:t>Среднетойменское</a:t>
            </a:r>
            <a:r>
              <a:rPr lang="ru-RU" dirty="0"/>
              <a:t>, </a:t>
            </a:r>
            <a:r>
              <a:rPr lang="ru-RU" dirty="0" err="1"/>
              <a:t>Среднешунское</a:t>
            </a:r>
            <a:r>
              <a:rPr lang="ru-RU" dirty="0"/>
              <a:t>, </a:t>
            </a:r>
            <a:r>
              <a:rPr lang="ru-RU" dirty="0" err="1"/>
              <a:t>Усть-Люгинское</a:t>
            </a:r>
            <a:r>
              <a:rPr lang="ru-RU" dirty="0"/>
              <a:t>, </a:t>
            </a:r>
            <a:r>
              <a:rPr lang="ru-RU" dirty="0" err="1"/>
              <a:t>Чекашевское</a:t>
            </a:r>
            <a:r>
              <a:rPr lang="ru-RU" dirty="0"/>
              <a:t>, </a:t>
            </a:r>
            <a:r>
              <a:rPr lang="ru-RU" dirty="0" err="1"/>
              <a:t>Новобурецкое</a:t>
            </a:r>
            <a:r>
              <a:rPr lang="ru-RU" dirty="0"/>
              <a:t>, </a:t>
            </a:r>
            <a:r>
              <a:rPr lang="ru-RU" dirty="0" err="1"/>
              <a:t>Ершовское</a:t>
            </a:r>
            <a:r>
              <a:rPr lang="ru-RU" dirty="0"/>
              <a:t>, </a:t>
            </a:r>
            <a:r>
              <a:rPr lang="ru-RU" dirty="0" err="1"/>
              <a:t>Старопинигерское</a:t>
            </a:r>
            <a:r>
              <a:rPr lang="ru-RU" dirty="0"/>
              <a:t> сельские поселения)</a:t>
            </a:r>
            <a:endParaRPr lang="ru-RU" dirty="0"/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5940152" y="3068960"/>
            <a:ext cx="554900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4442464" y="3354712"/>
            <a:ext cx="0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H="1">
            <a:off x="2594280" y="3354712"/>
            <a:ext cx="504056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0937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Основные характеристики бюджета Вятскополянского района на 2017 год и плановый период 2018 и 2019 годов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5</a:t>
            </a:fld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1457887"/>
              </p:ext>
            </p:extLst>
          </p:nvPr>
        </p:nvGraphicFramePr>
        <p:xfrm>
          <a:off x="611560" y="1340768"/>
          <a:ext cx="7704855" cy="4988808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366199"/>
                <a:gridCol w="1386329"/>
                <a:gridCol w="1366033"/>
                <a:gridCol w="1586294"/>
              </a:tblGrid>
              <a:tr h="912193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показателей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2017 год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2018 год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</a:tr>
              <a:tr h="659107">
                <a:tc>
                  <a:txBody>
                    <a:bodyPr/>
                    <a:lstStyle/>
                    <a:p>
                      <a:pPr algn="l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Доходы – всего,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algn="l"/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413 869,014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382 536,964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382 911,864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701858">
                <a:tc>
                  <a:txBody>
                    <a:bodyPr/>
                    <a:lstStyle/>
                    <a:p>
                      <a:pPr algn="l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- налоговые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доходы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61 341,300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63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658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,900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66 500,400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701858">
                <a:tc>
                  <a:txBody>
                    <a:bodyPr/>
                    <a:lstStyle/>
                    <a:p>
                      <a:pPr algn="l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- неналоговые доходы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33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923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,600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33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335,400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33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341,700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701858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 безвозмездные поступления</a:t>
                      </a:r>
                      <a:endParaRPr kumimoji="0" lang="ru-RU" sz="18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318 604,114</a:t>
                      </a:r>
                      <a:endParaRPr kumimoji="0" lang="ru-RU" sz="18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285 542,664</a:t>
                      </a:r>
                      <a:endParaRPr kumimoji="0" lang="ru-RU" sz="18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283 069,764</a:t>
                      </a:r>
                      <a:endParaRPr kumimoji="0" lang="ru-RU" sz="18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659107">
                <a:tc>
                  <a:txBody>
                    <a:bodyPr/>
                    <a:lstStyle/>
                    <a:p>
                      <a:pPr algn="l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– всего 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422 454,014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391 536,964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391 911,864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652827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Дефицит</a:t>
                      </a:r>
                      <a:endParaRPr kumimoji="0" lang="ru-RU" sz="18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kumimoji="0" lang="ru-RU" sz="18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8 585,000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kumimoji="0" lang="ru-RU" sz="18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9 000,000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kumimoji="0" lang="ru-RU" sz="18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9 000,000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04664"/>
            <a:ext cx="7772400" cy="720080"/>
          </a:xfrm>
        </p:spPr>
        <p:txBody>
          <a:bodyPr>
            <a:noAutofit/>
          </a:bodyPr>
          <a:lstStyle/>
          <a:p>
            <a:pPr algn="ctr"/>
            <a:r>
              <a:rPr lang="ru-RU" sz="18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Объем доходов, расходов и дефицита бюджета Вятскополянского района в динамике </a:t>
            </a:r>
            <a:r>
              <a:rPr lang="ru-RU" sz="18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2017 </a:t>
            </a:r>
            <a:r>
              <a:rPr lang="ru-RU" sz="18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– 2019 </a:t>
            </a:r>
            <a:r>
              <a:rPr lang="ru-RU" sz="18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годов в сравнении с первоначальными данными 2016 года</a:t>
            </a:r>
            <a:r>
              <a:rPr lang="ru-RU" sz="18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332656"/>
            <a:ext cx="8208912" cy="6120680"/>
          </a:xfrm>
        </p:spPr>
        <p:txBody>
          <a:bodyPr>
            <a:normAutofit/>
          </a:bodyPr>
          <a:lstStyle/>
          <a:p>
            <a:pPr algn="r"/>
            <a:endParaRPr lang="ru-RU" sz="1800" dirty="0" smtClean="0">
              <a:solidFill>
                <a:schemeClr val="tx1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r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тыс. рублей</a:t>
            </a:r>
          </a:p>
          <a:p>
            <a:pPr algn="l"/>
            <a:endParaRPr lang="ru-RU" sz="1800" dirty="0" smtClean="0">
              <a:solidFill>
                <a:schemeClr val="tx1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6</a:t>
            </a:fld>
            <a:endParaRPr lang="ru-RU"/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2892558100"/>
              </p:ext>
            </p:extLst>
          </p:nvPr>
        </p:nvGraphicFramePr>
        <p:xfrm>
          <a:off x="0" y="908720"/>
          <a:ext cx="9144000" cy="56886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controls>
      <mc:AlternateContent xmlns:mc="http://schemas.openxmlformats.org/markup-compatibility/2006">
        <mc:Choice xmlns:v="urn:schemas-microsoft-com:vml" Requires="v">
          <p:control spid="1029" name="SapphireHiddenControl" r:id="rId3" imgW="6095880" imgH="4067280"/>
        </mc:Choice>
        <mc:Fallback>
          <p:control name="SapphireHiddenControl" r:id="rId3" imgW="6095880" imgH="4067280">
            <p:pic>
              <p:nvPicPr>
                <p:cNvPr id="0" name="SapphireHiddenControl" hidden="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6096000" cy="40671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</a:extLst>
              </p:spPr>
            </p:pic>
          </p:control>
        </mc:Fallback>
      </mc:AlternateContent>
    </p:controls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8820472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Объем доходов бюджета Вятскополянского района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2" y="764705"/>
            <a:ext cx="4040188" cy="504056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1900" b="0" dirty="0" smtClean="0">
                <a:latin typeface="Times New Roman" pitchFamily="18" charset="0"/>
                <a:cs typeface="Times New Roman" pitchFamily="18" charset="0"/>
              </a:rPr>
              <a:t>первоначальный план </a:t>
            </a:r>
          </a:p>
          <a:p>
            <a:pPr algn="ctr"/>
            <a:r>
              <a:rPr lang="ru-RU" sz="1900" b="0" dirty="0" smtClean="0">
                <a:latin typeface="Times New Roman" pitchFamily="18" charset="0"/>
                <a:cs typeface="Times New Roman" pitchFamily="18" charset="0"/>
              </a:rPr>
              <a:t>2016 год </a:t>
            </a:r>
            <a:endParaRPr lang="ru-RU" sz="1900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5027" y="764705"/>
            <a:ext cx="4041775" cy="432047"/>
          </a:xfrm>
        </p:spPr>
        <p:txBody>
          <a:bodyPr>
            <a:noAutofit/>
          </a:bodyPr>
          <a:lstStyle/>
          <a:p>
            <a:pPr algn="ctr"/>
            <a:r>
              <a:rPr lang="ru-RU" sz="1800" b="0" dirty="0">
                <a:latin typeface="Times New Roman" pitchFamily="18" charset="0"/>
                <a:cs typeface="Times New Roman" pitchFamily="18" charset="0"/>
              </a:rPr>
              <a:t>прогнозируемые</a:t>
            </a:r>
            <a:r>
              <a:rPr lang="ru-RU" sz="1900" b="0" dirty="0" smtClean="0">
                <a:latin typeface="Times New Roman" pitchFamily="18" charset="0"/>
                <a:cs typeface="Times New Roman" pitchFamily="18" charset="0"/>
              </a:rPr>
              <a:t> доходы </a:t>
            </a:r>
          </a:p>
          <a:p>
            <a:pPr algn="ctr"/>
            <a:r>
              <a:rPr lang="ru-RU" sz="1800" b="0" dirty="0">
                <a:latin typeface="Times New Roman" pitchFamily="18" charset="0"/>
                <a:cs typeface="Times New Roman" pitchFamily="18" charset="0"/>
              </a:rPr>
              <a:t>2017</a:t>
            </a:r>
            <a:r>
              <a:rPr lang="ru-RU" sz="1900" b="0" dirty="0" smtClean="0">
                <a:latin typeface="Times New Roman" pitchFamily="18" charset="0"/>
                <a:cs typeface="Times New Roman" pitchFamily="18" charset="0"/>
              </a:rPr>
              <a:t> год </a:t>
            </a:r>
            <a:endParaRPr lang="ru-RU" sz="1900" b="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2386383211"/>
              </p:ext>
            </p:extLst>
          </p:nvPr>
        </p:nvGraphicFramePr>
        <p:xfrm>
          <a:off x="467544" y="1412776"/>
          <a:ext cx="4040188" cy="51571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Содержимое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3378333488"/>
              </p:ext>
            </p:extLst>
          </p:nvPr>
        </p:nvGraphicFramePr>
        <p:xfrm>
          <a:off x="4644008" y="1268760"/>
          <a:ext cx="4041775" cy="51571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648072"/>
          </a:xfrm>
        </p:spPr>
        <p:txBody>
          <a:bodyPr>
            <a:normAutofit/>
          </a:bodyPr>
          <a:lstStyle/>
          <a:p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Налоговые доходы на 2017 год</a:t>
            </a:r>
            <a:endParaRPr lang="ru-RU" sz="2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8</a:t>
            </a:fld>
            <a:endParaRPr lang="ru-RU"/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1485062804"/>
              </p:ext>
            </p:extLst>
          </p:nvPr>
        </p:nvGraphicFramePr>
        <p:xfrm>
          <a:off x="0" y="1189436"/>
          <a:ext cx="8964271" cy="54904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7020271" y="764704"/>
            <a:ext cx="1944000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 sz="2160" b="0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тыс.рублей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504056"/>
          </a:xfrm>
        </p:spPr>
        <p:txBody>
          <a:bodyPr>
            <a:normAutofit/>
          </a:bodyPr>
          <a:lstStyle/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Неналоговые доходы на 2017 год</a:t>
            </a:r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9</a:t>
            </a:fld>
            <a:endParaRPr lang="ru-RU"/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3892292936"/>
              </p:ext>
            </p:extLst>
          </p:nvPr>
        </p:nvGraphicFramePr>
        <p:xfrm>
          <a:off x="408707" y="730032"/>
          <a:ext cx="8627789" cy="6011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7033187" y="561138"/>
            <a:ext cx="1584173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 sz="2160" b="0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тыс.рублей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1655</TotalTime>
  <Words>626</Words>
  <Application>Microsoft Office PowerPoint</Application>
  <PresentationFormat>Экран (4:3)</PresentationFormat>
  <Paragraphs>182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Бюджет для граждан   Бюджет муниципального образования Вятскополянский муниципальный район Кировской области на 2017 год  и плановый период 2018 и 2019 годов </vt:lpstr>
      <vt:lpstr>Понятие бюджета</vt:lpstr>
      <vt:lpstr>Доходы не всегда  бывают равны Расходам,  поэтому бюджет бывает:  </vt:lpstr>
      <vt:lpstr>Бюджетная система Вятскополянского района</vt:lpstr>
      <vt:lpstr>Основные характеристики бюджета Вятскополянского района на 2017 год и плановый период 2018 и 2019 годов</vt:lpstr>
      <vt:lpstr>Объем доходов, расходов и дефицита бюджета Вятскополянского района в динамике 2017 – 2019 годов в сравнении с первоначальными данными 2016 года </vt:lpstr>
      <vt:lpstr>    Объем доходов бюджета Вятскополянского района </vt:lpstr>
      <vt:lpstr>Налоговые доходы на 2017 год</vt:lpstr>
      <vt:lpstr>Неналоговые доходы на 2017 год</vt:lpstr>
      <vt:lpstr>Безвозмездные поступления на 2017 год</vt:lpstr>
      <vt:lpstr>Структура расходов в разрезе отраслей бюджета Вятскополянского района на 2017 год и плановый период 2018 и 2019 годов</vt:lpstr>
      <vt:lpstr>Расходы в разрезе отраслей бюджета Вятскополянского района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Объем расходов, доходов и дефицита бюджета Вятскополянского района  </dc:title>
  <dc:creator>Татьяна</dc:creator>
  <cp:lastModifiedBy>User</cp:lastModifiedBy>
  <cp:revision>189</cp:revision>
  <cp:lastPrinted>2016-12-06T06:56:12Z</cp:lastPrinted>
  <dcterms:created xsi:type="dcterms:W3CDTF">2013-12-07T14:19:32Z</dcterms:created>
  <dcterms:modified xsi:type="dcterms:W3CDTF">2016-12-06T12:33:31Z</dcterms:modified>
</cp:coreProperties>
</file>