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2.xml" ContentType="application/vnd.ms-office.chartstyle+xml"/>
  <Override PartName="/ppt/charts/colors2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1"/>
  </p:notesMasterIdLst>
  <p:handoutMasterIdLst>
    <p:handoutMasterId r:id="rId22"/>
  </p:handoutMasterIdLst>
  <p:sldIdLst>
    <p:sldId id="271" r:id="rId2"/>
    <p:sldId id="276" r:id="rId3"/>
    <p:sldId id="277" r:id="rId4"/>
    <p:sldId id="283" r:id="rId5"/>
    <p:sldId id="259" r:id="rId6"/>
    <p:sldId id="266" r:id="rId7"/>
    <p:sldId id="267" r:id="rId8"/>
    <p:sldId id="268" r:id="rId9"/>
    <p:sldId id="269" r:id="rId10"/>
    <p:sldId id="278" r:id="rId11"/>
    <p:sldId id="275" r:id="rId12"/>
    <p:sldId id="279" r:id="rId13"/>
    <p:sldId id="280" r:id="rId14"/>
    <p:sldId id="284" r:id="rId15"/>
    <p:sldId id="285" r:id="rId16"/>
    <p:sldId id="256" r:id="rId17"/>
    <p:sldId id="286" r:id="rId18"/>
    <p:sldId id="265" r:id="rId19"/>
    <p:sldId id="282" r:id="rId20"/>
  </p:sldIdLst>
  <p:sldSz cx="9144000" cy="6858000" type="screen4x3"/>
  <p:notesSz cx="6815138" cy="98234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BF058E"/>
    <a:srgbClr val="EADF02"/>
    <a:srgbClr val="F119C3"/>
    <a:srgbClr val="B30D19"/>
    <a:srgbClr val="9B08B8"/>
    <a:srgbClr val="C20664"/>
    <a:srgbClr val="FFFFCC"/>
    <a:srgbClr val="6666FF"/>
    <a:srgbClr val="B41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24" autoAdjust="0"/>
  </p:normalViewPr>
  <p:slideViewPr>
    <p:cSldViewPr>
      <p:cViewPr>
        <p:scale>
          <a:sx n="78" d="100"/>
          <a:sy n="78" d="100"/>
        </p:scale>
        <p:origin x="-174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9890163527043789E-2"/>
                  <c:y val="-7.4470758505791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7.0897358859800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816984505740878"/>
                  <c:y val="-0.12335378673127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56210552578223E-2"/>
                  <c:y val="-5.8571214723050803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kumimoji="0" lang="ru-RU" sz="1400" b="1" kern="120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en-US" sz="1300" dirty="0"/>
                      <a:t> 202 280,2   </a:t>
                    </a:r>
                  </a:p>
                </c:rich>
              </c:tx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20894522730130413"/>
                  <c:y val="-2.9335731537627452E-3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4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64 097,8 тыс.рублей</c:v>
                </c:pt>
                <c:pt idx="1">
                  <c:v>Неналоговые доходы 38 853,1 тыс.рублей</c:v>
                </c:pt>
                <c:pt idx="2">
                  <c:v>Дотации 78 899 тыс.рублей</c:v>
                </c:pt>
                <c:pt idx="3">
                  <c:v>Субсидии 64 613,6 тыс.рублей</c:v>
                </c:pt>
                <c:pt idx="4">
                  <c:v>Субвенции 202280,2 тыс.рублей</c:v>
                </c:pt>
                <c:pt idx="5">
                  <c:v>Иные межбюджетные трансферты  7086,3 тыс.рублей</c:v>
                </c:pt>
              </c:strCache>
            </c:strRef>
          </c:cat>
          <c:val>
            <c:numRef>
              <c:f>Лист1!$B$2:$B$7</c:f>
              <c:numCache>
                <c:formatCode>_-* #,##0.0_р_._-;\-* #,##0.0_р_._-;_-* "-"??_р_._-;_-@_-</c:formatCode>
                <c:ptCount val="6"/>
                <c:pt idx="0">
                  <c:v>64097.8</c:v>
                </c:pt>
                <c:pt idx="1">
                  <c:v>38853.1</c:v>
                </c:pt>
                <c:pt idx="2">
                  <c:v>78899</c:v>
                </c:pt>
                <c:pt idx="3">
                  <c:v>64613.599999999999</c:v>
                </c:pt>
                <c:pt idx="4">
                  <c:v>202280.2</c:v>
                </c:pt>
                <c:pt idx="5">
                  <c:v>7086.3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8993838900657E-2"/>
          <c:y val="0.50189909542747924"/>
          <c:w val="0.90851725067965927"/>
          <c:h val="0.42435242333465067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470990552706619E-3"/>
                  <c:y val="-2.320648582905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5470990552706053E-3"/>
                  <c:y val="-4.17716744923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70990552706619E-2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457336.69400000002</c:v>
                </c:pt>
                <c:pt idx="1">
                  <c:v>465216.348</c:v>
                </c:pt>
                <c:pt idx="2">
                  <c:v>7880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01808960797728E-2"/>
                  <c:y val="-2.0885837246153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206485829059931E-2"/>
                  <c:y val="-3.48099114718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565188663247943E-2"/>
                  <c:y val="-3.0168431577777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0</c:formatCode>
                <c:ptCount val="3"/>
                <c:pt idx="0">
                  <c:v>542364.23</c:v>
                </c:pt>
                <c:pt idx="1">
                  <c:v>550998.43999999994</c:v>
                </c:pt>
                <c:pt idx="2">
                  <c:v>8634.2000000000007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106880"/>
        <c:axId val="24131840"/>
        <c:axId val="0"/>
      </c:bar3DChart>
      <c:catAx>
        <c:axId val="24106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4131840"/>
        <c:crosses val="autoZero"/>
        <c:auto val="1"/>
        <c:lblAlgn val="ctr"/>
        <c:lblOffset val="100"/>
        <c:noMultiLvlLbl val="0"/>
      </c:catAx>
      <c:valAx>
        <c:axId val="24131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4106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744390834880843"/>
          <c:y val="0.2377506300469539"/>
          <c:w val="0.15473122382113524"/>
          <c:h val="0.13103295540261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aseline="0" dirty="0" smtClean="0"/>
                      <a:t> </a:t>
                    </a:r>
                    <a:r>
                      <a:rPr lang="ru-RU" baseline="0" dirty="0" smtClean="0"/>
                      <a:t>434,0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4150968157282226"/>
                  <c:y val="-5.728606586363932E-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smtClean="0"/>
                      <a:t> </a:t>
                    </a:r>
                    <a:r>
                      <a:rPr lang="ru-RU" baseline="0" dirty="0" smtClean="0"/>
                      <a:t>21              000,0</a:t>
                    </a:r>
                    <a:endParaRPr lang="en-US" baseline="0" dirty="0" smtClean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Лист1!$A$1:$A$2</c:f>
              <c:strCache>
                <c:ptCount val="2"/>
                <c:pt idx="0">
                  <c:v>Остатки средств по состоянию на 01.01.2017</c:v>
                </c:pt>
                <c:pt idx="1">
                  <c:v>Привлеченный кредит в 2017 году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434.2</c:v>
                </c:pt>
                <c:pt idx="1">
                  <c:v>21000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9890163527043789E-2"/>
                  <c:y val="-7.4470758505791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9305101643784951E-4"/>
                  <c:y val="9.6552930354348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198402597459528"/>
                  <c:y val="-0.144344658732129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56210552578223E-2"/>
                  <c:y val="-5.8571214723050803E-2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20894522730130413"/>
                  <c:y val="-2.9335731537627452E-3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64 281,64 тыс.рублей</c:v>
                </c:pt>
                <c:pt idx="1">
                  <c:v>Неналоговые доходы 40 182,7 тыс.рублей</c:v>
                </c:pt>
                <c:pt idx="2">
                  <c:v>Дотации 76 596 тыс.рублей</c:v>
                </c:pt>
                <c:pt idx="3">
                  <c:v>Субсидии 137 051,4 тыс.рублей</c:v>
                </c:pt>
                <c:pt idx="4">
                  <c:v>Субвенции 207 875,5 тыс.рублей</c:v>
                </c:pt>
                <c:pt idx="5">
                  <c:v>Иные межбюджетные трансферты  16 321,1 тыс.рублей</c:v>
                </c:pt>
              </c:strCache>
            </c:strRef>
          </c:cat>
          <c:val>
            <c:numRef>
              <c:f>Лист1!$B$2:$B$7</c:f>
              <c:numCache>
                <c:formatCode>_-* #,##0.0_р_._-;\-* #,##0.0_р_._-;_-* "-"??_р_._-;_-@_-</c:formatCode>
                <c:ptCount val="6"/>
                <c:pt idx="0">
                  <c:v>64281.64</c:v>
                </c:pt>
                <c:pt idx="1">
                  <c:v>40182.716999999997</c:v>
                </c:pt>
                <c:pt idx="2">
                  <c:v>76596</c:v>
                </c:pt>
                <c:pt idx="3">
                  <c:v>137051.389</c:v>
                </c:pt>
                <c:pt idx="4">
                  <c:v>207875.52499999999</c:v>
                </c:pt>
                <c:pt idx="5">
                  <c:v>16321.085999999999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8993838900657E-2"/>
          <c:y val="0.54154852031798872"/>
          <c:w val="0.90851725067965927"/>
          <c:h val="0.38470299844414113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832680920691045E-3"/>
                  <c:y val="-3.29573158133961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Налог, взимаемый в связи с применением упрощенной системы  налогооблажения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сиситемы налогообложения</c:v>
                </c:pt>
                <c:pt idx="5">
                  <c:v>Налог на имущество организаций</c:v>
                </c:pt>
                <c:pt idx="6">
                  <c:v>Государственная пошлина</c:v>
                </c:pt>
                <c:pt idx="7">
                  <c:v>Доходы, поступающие от уплаты акцизов на нефтепродукты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23094</c:v>
                </c:pt>
                <c:pt idx="1">
                  <c:v>17689</c:v>
                </c:pt>
                <c:pt idx="2">
                  <c:v>7793</c:v>
                </c:pt>
                <c:pt idx="3">
                  <c:v>58</c:v>
                </c:pt>
                <c:pt idx="4">
                  <c:v>140</c:v>
                </c:pt>
                <c:pt idx="5">
                  <c:v>11306</c:v>
                </c:pt>
                <c:pt idx="6">
                  <c:v>606</c:v>
                </c:pt>
                <c:pt idx="7">
                  <c:v>3412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Налог, взимаемый в связи с применением упрощенной системы  налогооблажения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4">
                  <c:v>Налог, взимаемый в связи с применением патентной сиситемы налогообложения</c:v>
                </c:pt>
                <c:pt idx="5">
                  <c:v>Налог на имущество организаций</c:v>
                </c:pt>
                <c:pt idx="6">
                  <c:v>Государственная пошлина</c:v>
                </c:pt>
                <c:pt idx="7">
                  <c:v>Доходы, поступающие от уплаты акцизов на нефтепродукты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22283</c:v>
                </c:pt>
                <c:pt idx="1">
                  <c:v>19673</c:v>
                </c:pt>
                <c:pt idx="2">
                  <c:v>7015</c:v>
                </c:pt>
                <c:pt idx="3">
                  <c:v>304</c:v>
                </c:pt>
                <c:pt idx="4">
                  <c:v>183</c:v>
                </c:pt>
                <c:pt idx="5">
                  <c:v>11275</c:v>
                </c:pt>
                <c:pt idx="6">
                  <c:v>979</c:v>
                </c:pt>
                <c:pt idx="7">
                  <c:v>2568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596032"/>
        <c:axId val="19597568"/>
      </c:barChart>
      <c:catAx>
        <c:axId val="1959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9597568"/>
        <c:crosses val="autoZero"/>
        <c:auto val="1"/>
        <c:lblAlgn val="ctr"/>
        <c:lblOffset val="100"/>
        <c:noMultiLvlLbl val="0"/>
      </c:catAx>
      <c:valAx>
        <c:axId val="1959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9596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4.0746191036245012E-3"/>
                  <c:y val="-3.1170407394564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2996046416298572E-3"/>
                  <c:y val="-2.268302064275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8198136030862471E-2"/>
                  <c:y val="-2.141601597531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8108</c:v>
                </c:pt>
                <c:pt idx="1">
                  <c:v>2730</c:v>
                </c:pt>
                <c:pt idx="2">
                  <c:v>245</c:v>
                </c:pt>
                <c:pt idx="3">
                  <c:v>187</c:v>
                </c:pt>
                <c:pt idx="4">
                  <c:v>27582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64297453539645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021246681403217E-3"/>
                  <c:y val="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642974535396451E-2"/>
                  <c:y val="2.10918328437370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7933</c:v>
                </c:pt>
                <c:pt idx="1">
                  <c:v>1287</c:v>
                </c:pt>
                <c:pt idx="2">
                  <c:v>274</c:v>
                </c:pt>
                <c:pt idx="3">
                  <c:v>121</c:v>
                </c:pt>
                <c:pt idx="4">
                  <c:v>29319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364736"/>
        <c:axId val="21366272"/>
      </c:barChart>
      <c:catAx>
        <c:axId val="21364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366272"/>
        <c:crosses val="autoZero"/>
        <c:auto val="1"/>
        <c:lblAlgn val="ctr"/>
        <c:lblOffset val="100"/>
        <c:noMultiLvlLbl val="0"/>
      </c:catAx>
      <c:valAx>
        <c:axId val="21366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64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129308429331604"/>
          <c:y val="0.44356838603302151"/>
          <c:w val="0.13716890651996524"/>
          <c:h val="0.11708159450270438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78899</c:v>
                </c:pt>
                <c:pt idx="1">
                  <c:v>64614</c:v>
                </c:pt>
                <c:pt idx="2">
                  <c:v>202280</c:v>
                </c:pt>
                <c:pt idx="3">
                  <c:v>7086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76596</c:v>
                </c:pt>
                <c:pt idx="1">
                  <c:v>137051</c:v>
                </c:pt>
                <c:pt idx="2">
                  <c:v>207875</c:v>
                </c:pt>
                <c:pt idx="3">
                  <c:v>16321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4642304"/>
        <c:axId val="24643840"/>
      </c:barChart>
      <c:catAx>
        <c:axId val="2464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24643840"/>
        <c:crosses val="autoZero"/>
        <c:auto val="1"/>
        <c:lblAlgn val="ctr"/>
        <c:lblOffset val="100"/>
        <c:noMultiLvlLbl val="0"/>
      </c:catAx>
      <c:valAx>
        <c:axId val="2464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642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Иные социально значимые расходы</c:v>
                </c:pt>
                <c:pt idx="3">
                  <c:v>Прочие расходы</c:v>
                </c:pt>
              </c:strCache>
            </c:strRef>
          </c:cat>
          <c:val>
            <c:numRef>
              <c:f>Лист1!$B$2:$B$5</c:f>
              <c:numCache>
                <c:formatCode>_(* #,##0.00_);_(* \(#,##0.00\);_(* "-"??_);_(@_)</c:formatCode>
                <c:ptCount val="4"/>
                <c:pt idx="0">
                  <c:v>233973.02</c:v>
                </c:pt>
                <c:pt idx="1">
                  <c:v>41754.61</c:v>
                </c:pt>
                <c:pt idx="2">
                  <c:v>11045.53</c:v>
                </c:pt>
                <c:pt idx="3">
                  <c:v>264225.27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48E-2"/>
          <c:y val="1.6681561726141288E-3"/>
          <c:w val="0.805845173541431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F058E"/>
              </a:solidFill>
            </c:spPr>
          </c:dPt>
          <c:dPt>
            <c:idx val="2"/>
            <c:bubble3D val="0"/>
            <c:spPr>
              <a:solidFill>
                <a:srgbClr val="9B08B8"/>
              </a:solidFill>
            </c:spPr>
          </c:dPt>
          <c:dPt>
            <c:idx val="3"/>
            <c:bubble3D val="0"/>
            <c:spPr>
              <a:solidFill>
                <a:srgbClr val="B30D19"/>
              </a:solidFill>
            </c:spPr>
          </c:dPt>
          <c:dPt>
            <c:idx val="4"/>
            <c:bubble3D val="0"/>
            <c:spPr>
              <a:solidFill>
                <a:srgbClr val="F119C3"/>
              </a:solidFill>
            </c:spPr>
          </c:dPt>
          <c:dPt>
            <c:idx val="5"/>
            <c:bubble3D val="0"/>
            <c:spPr>
              <a:solidFill>
                <a:srgbClr val="EADF02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FFCC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Pt>
            <c:idx val="10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9.9673579546298539E-3"/>
                  <c:y val="-1.314548313392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868126928747067E-2"/>
                  <c:y val="-5.0229240220599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69265786641612"/>
                  <c:y val="6.61864817861858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2573672314258643E-2"/>
                  <c:y val="-5.970408925416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7250860603516464E-2"/>
                  <c:y val="5.452620242593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9.1239071053129214E-2"/>
                  <c:y val="-4.8619494307235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620625574849509"/>
                  <c:y val="2.908532669659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7405120751806726E-2"/>
                  <c:y val="-4.422400083786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47 098 тыс.рублей</c:v>
                </c:pt>
                <c:pt idx="1">
                  <c:v>Национальная оборона 1 222 тыс.рублей</c:v>
                </c:pt>
                <c:pt idx="2">
                  <c:v>Национальная безопасность и правоохранительная деятельность 959 тыс. рублей</c:v>
                </c:pt>
                <c:pt idx="3">
                  <c:v>Национальная экономика 50 348 тыс.рублей</c:v>
                </c:pt>
                <c:pt idx="4">
                  <c:v>Жилищно-коммунальное хозяйство 25 722 тыс. рублей</c:v>
                </c:pt>
                <c:pt idx="5">
                  <c:v>Охрана окружающей среды 754 тыс.рублей</c:v>
                </c:pt>
                <c:pt idx="6">
                  <c:v>Образование 261 492 тыс.рублей</c:v>
                </c:pt>
                <c:pt idx="7">
                  <c:v>Культура и кинематография 28 382 тыс.рублей</c:v>
                </c:pt>
                <c:pt idx="8">
                  <c:v>Социальная политика 33 826 тыс.рублей</c:v>
                </c:pt>
                <c:pt idx="9">
                  <c:v>Физическая культура и спорт 1 228 тыс.рублей</c:v>
                </c:pt>
                <c:pt idx="10">
                  <c:v>Обслуживание муниципального долга 475 тыс. рублей</c:v>
                </c:pt>
                <c:pt idx="11">
                  <c:v>Межбюджетные трансферты 13 710 тыс. рублей</c:v>
                </c:pt>
              </c:strCache>
            </c:strRef>
          </c:cat>
          <c:val>
            <c:numRef>
              <c:f>Лист1!$B$2:$B$13</c:f>
              <c:numCache>
                <c:formatCode>0</c:formatCode>
                <c:ptCount val="12"/>
                <c:pt idx="0">
                  <c:v>47098</c:v>
                </c:pt>
                <c:pt idx="1">
                  <c:v>1222</c:v>
                </c:pt>
                <c:pt idx="2">
                  <c:v>959</c:v>
                </c:pt>
                <c:pt idx="3">
                  <c:v>50348</c:v>
                </c:pt>
                <c:pt idx="4">
                  <c:v>25722</c:v>
                </c:pt>
                <c:pt idx="5">
                  <c:v>754</c:v>
                </c:pt>
                <c:pt idx="6">
                  <c:v>261492</c:v>
                </c:pt>
                <c:pt idx="7">
                  <c:v>28382</c:v>
                </c:pt>
                <c:pt idx="8">
                  <c:v>33826</c:v>
                </c:pt>
                <c:pt idx="9">
                  <c:v>1228</c:v>
                </c:pt>
                <c:pt idx="10">
                  <c:v>475</c:v>
                </c:pt>
                <c:pt idx="11">
                  <c:v>13710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3583600424623276"/>
          <c:w val="0.96194792345709834"/>
          <c:h val="0.5641639957537673"/>
        </c:manualLayout>
      </c:layout>
      <c:overlay val="0"/>
      <c:txPr>
        <a:bodyPr/>
        <a:lstStyle/>
        <a:p>
          <a:pPr algn="just"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38"/>
          <c:y val="0.10251571802672066"/>
          <c:w val="0.80587241991451775"/>
          <c:h val="0.32111228964089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3896926474135834E-2"/>
                  <c:y val="-1.7582306893402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556160350341144"/>
                  <c:y val="-2.391109344607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42825243859444E-2"/>
                  <c:y val="-6.0781260421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823412980683001E-3"/>
                  <c:y val="-6.9593682238970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2522035491832293E-4"/>
                  <c:y val="2.73089283599602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8.4002325710857445E-2"/>
                  <c:y val="-4.4711730204081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7.6797694082426871E-2"/>
                  <c:y val="4.7228544127275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0.1126662171941783"/>
                  <c:y val="-5.6481136146157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6.7219476591349095E-2"/>
                  <c:y val="-5.3942713558263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47 006 тыс.рублей</c:v>
                </c:pt>
                <c:pt idx="1">
                  <c:v>Национальная оборона 1 256 тыс.рублей</c:v>
                </c:pt>
                <c:pt idx="2">
                  <c:v>Национальная безопасность и правоохранительная деятельность 1 007 тыс.рублей</c:v>
                </c:pt>
                <c:pt idx="3">
                  <c:v>Национальная экономика 56 888 тыс.рублей</c:v>
                </c:pt>
                <c:pt idx="4">
                  <c:v>Жилищно-коммунальное хозяйство 67 645 тыс. рублей</c:v>
                </c:pt>
                <c:pt idx="5">
                  <c:v>Охрана окружающей среды 649 тыс.рублей</c:v>
                </c:pt>
                <c:pt idx="6">
                  <c:v>Образование 277 944 тыс.рублей</c:v>
                </c:pt>
                <c:pt idx="7">
                  <c:v>Культура и кинематография 35 995 тыс.рублей</c:v>
                </c:pt>
                <c:pt idx="8">
                  <c:v>Социальная политика 39 093 тыс.рублей</c:v>
                </c:pt>
                <c:pt idx="9">
                  <c:v>Физическая культура и спорт 2413 тыс.рублей</c:v>
                </c:pt>
                <c:pt idx="10">
                  <c:v>Обслуживание муниципального долга 1 473 тыс.рублей</c:v>
                </c:pt>
                <c:pt idx="11">
                  <c:v>Межбюджетные трансферты 19 630 тыс.рублей</c:v>
                </c:pt>
              </c:strCache>
            </c:strRef>
          </c:cat>
          <c:val>
            <c:numRef>
              <c:f>Лист1!$B$2:$B$13</c:f>
              <c:numCache>
                <c:formatCode>_-* #,##0_р_._-;\-* #,##0_р_._-;_-* "-"??_р_._-;_-@_-</c:formatCode>
                <c:ptCount val="12"/>
                <c:pt idx="0">
                  <c:v>47006</c:v>
                </c:pt>
                <c:pt idx="1">
                  <c:v>1256</c:v>
                </c:pt>
                <c:pt idx="2">
                  <c:v>1007</c:v>
                </c:pt>
                <c:pt idx="3">
                  <c:v>56888</c:v>
                </c:pt>
                <c:pt idx="4">
                  <c:v>67645</c:v>
                </c:pt>
                <c:pt idx="5">
                  <c:v>649</c:v>
                </c:pt>
                <c:pt idx="6">
                  <c:v>277944</c:v>
                </c:pt>
                <c:pt idx="7">
                  <c:v>35995</c:v>
                </c:pt>
                <c:pt idx="8">
                  <c:v>39093</c:v>
                </c:pt>
                <c:pt idx="9">
                  <c:v>2413</c:v>
                </c:pt>
                <c:pt idx="10">
                  <c:v>1473</c:v>
                </c:pt>
                <c:pt idx="11">
                  <c:v>19630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483369648220249"/>
          <c:w val="0.94841499093838721"/>
          <c:h val="0.5516630351779751"/>
        </c:manualLayout>
      </c:layout>
      <c:overlay val="0"/>
      <c:txPr>
        <a:bodyPr/>
        <a:lstStyle/>
        <a:p>
          <a:pPr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5000</c:v>
                </c:pt>
                <c:pt idx="1">
                  <c:v>1255.5999999999999</c:v>
                </c:pt>
                <c:pt idx="2">
                  <c:v>77979.5</c:v>
                </c:pt>
                <c:pt idx="3">
                  <c:v>9241.4</c:v>
                </c:pt>
                <c:pt idx="4">
                  <c:v>70.5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940779526912469"/>
          <c:y val="0.20442673490635407"/>
          <c:w val="0.38065480647077859"/>
          <c:h val="0.766039007910622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2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335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335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738188"/>
            <a:ext cx="4910138" cy="3683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5" y="4666142"/>
            <a:ext cx="5452110" cy="4420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005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18.04.2018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Кировской области за 2017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33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объеме расходов бюджета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2017 год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00354" y="1052736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58471249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Вятскополянского района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1"/>
            <a:ext cx="3962150" cy="30912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92696"/>
            <a:ext cx="4041775" cy="93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</a:p>
          <a:p>
            <a:pPr algn="ctr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059275028"/>
              </p:ext>
            </p:extLst>
          </p:nvPr>
        </p:nvGraphicFramePr>
        <p:xfrm>
          <a:off x="323528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76429795"/>
              </p:ext>
            </p:extLst>
          </p:nvPr>
        </p:nvGraphicFramePr>
        <p:xfrm>
          <a:off x="4644009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7154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за 2017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6017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содержания органов местного самоуправления Вятскополянского района производилось с соблюдением норматива расходов на содержание органов местного самоуправления, утвержденного постановлением Правительства Кировской области от 26.12.2016 №35/285.</a:t>
            </a:r>
          </a:p>
          <a:p>
            <a:pPr marL="0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Штатные единицы по исполнению полномочий органов местного самоуправления района – 66,0 единиц, штатные единицы по осуществлению переданных государственных полномочий – 12,0 единиц, по осуществлению переданных полномочий поселений – 7,5 единиц.</a:t>
            </a:r>
          </a:p>
          <a:p>
            <a:pPr marL="0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оплату труда с начислениями работников органов местного самоуправления составили 26662,0 тыс. руб. или 100% утвержденных бюджетных ассигнований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в 2017 году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12360" y="881188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62695304"/>
              </p:ext>
            </p:extLst>
          </p:nvPr>
        </p:nvGraphicFramePr>
        <p:xfrm>
          <a:off x="467544" y="881188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2017 года бюджетные ассигнования по резервному фонду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не были освоены, в связи с отсутствием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 по состоянию на 31.12.2017 года муниципальные учреждения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не имеют.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86409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Динамика общего объема доходов, расходов и дефицита бюджета Вятскополянского района за 2016 - 2017 годы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5616624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 рублей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33232563"/>
              </p:ext>
            </p:extLst>
          </p:nvPr>
        </p:nvGraphicFramePr>
        <p:xfrm>
          <a:off x="611560" y="1052737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Источники покрытия дефицита бюджета </a:t>
            </a: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и объем долговых обязательств в 2017 году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95936" y="2420888"/>
            <a:ext cx="5328592" cy="3813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состоянию на 31.12.2017 года объем долговых обязательств – 22600,0 тыс.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рублей,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том числе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кредит коммерческого банка – 21000,0 тыс. рублей;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бюджетный кредит – 1600,0 тыс. рублей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88765890"/>
              </p:ext>
            </p:extLst>
          </p:nvPr>
        </p:nvGraphicFramePr>
        <p:xfrm>
          <a:off x="107504" y="1844824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7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2017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410907"/>
              </p:ext>
            </p:extLst>
          </p:nvPr>
        </p:nvGraphicFramePr>
        <p:xfrm>
          <a:off x="899592" y="1463020"/>
          <a:ext cx="7344816" cy="310212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808312"/>
                <a:gridCol w="1512168"/>
                <a:gridCol w="1512168"/>
                <a:gridCol w="1512168"/>
              </a:tblGrid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63324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590 013,87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584 461,07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630 139,72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572 285,27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53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- 40 125,85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12 175,80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lnSpcReduction="10000"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(далее –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район)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 (далее – управление финансов), которое так же обеспечивает проведение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Управление финансов является структурным подразделением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В течение 2017 года принято 6 решений Дум учитывающих изменения в доходной и расходной части бюджета Вятскополянского района.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Ежемесячно проводились :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бюджета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 финансируются 30 учреждений, из них 29 казенных учреждений и 1 бюджетное учреждение, которые ведут самостоятельно учет и имеют свои лицевые счета: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14 – общеобразовательных казенных школ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– детских сада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– учреждений дополнительного образования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МКУ «Служба хозяйственного обеспечения администрации Вятскополянского района»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МКУ «Муниципальный  архив Вятскополянского района»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МКУК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Вятскополянская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районная централизованная библиотечная система»</a:t>
            </a:r>
          </a:p>
          <a:p>
            <a:r>
              <a:rPr lang="ru-RU" sz="1600" dirty="0" smtClean="0"/>
              <a:t>Управление образования</a:t>
            </a:r>
          </a:p>
          <a:p>
            <a:r>
              <a:rPr lang="ru-RU" sz="1600" dirty="0" smtClean="0"/>
              <a:t>Администрация района</a:t>
            </a:r>
          </a:p>
          <a:p>
            <a:r>
              <a:rPr lang="ru-RU" sz="1600" dirty="0" smtClean="0"/>
              <a:t>Управление земельно-имущественных отношений</a:t>
            </a:r>
          </a:p>
          <a:p>
            <a:r>
              <a:rPr lang="ru-RU" sz="1600" dirty="0" err="1" smtClean="0"/>
              <a:t>Вятскополянская</a:t>
            </a:r>
            <a:r>
              <a:rPr lang="ru-RU" sz="1600" dirty="0" smtClean="0"/>
              <a:t> районная дума</a:t>
            </a:r>
          </a:p>
          <a:p>
            <a:r>
              <a:rPr lang="ru-RU" sz="1600" dirty="0" smtClean="0"/>
              <a:t>Контрольно-счетная комиссия</a:t>
            </a:r>
          </a:p>
          <a:p>
            <a:r>
              <a:rPr lang="ru-RU" sz="1600" dirty="0" smtClean="0"/>
              <a:t>Управление финансов</a:t>
            </a:r>
          </a:p>
          <a:p>
            <a:r>
              <a:rPr lang="ru-RU" sz="1600" dirty="0" smtClean="0"/>
              <a:t>Бюджетное учреждение Районный организационно-методический центр</a:t>
            </a:r>
          </a:p>
          <a:p>
            <a:pPr algn="just">
              <a:buNone/>
            </a:pPr>
            <a:r>
              <a:rPr lang="ru-RU" sz="1600" dirty="0" smtClean="0"/>
              <a:t>		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доходной части бюджета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в разрезе доходных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источников за 2017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260468"/>
              </p:ext>
            </p:extLst>
          </p:nvPr>
        </p:nvGraphicFramePr>
        <p:xfrm>
          <a:off x="539552" y="908720"/>
          <a:ext cx="8507288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162472"/>
                <a:gridCol w="1152128"/>
                <a:gridCol w="864096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104106,6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104464,4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21974,5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22283,3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2554,7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2568,0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27089,0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27176,5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11254,4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11274,6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7850,4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7933,2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29517,5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29318,6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1669,3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2016 – 2017 годы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4507732" cy="8640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2016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102950,9 </a:t>
            </a: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9544" y="915615"/>
            <a:ext cx="4104456" cy="864096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2017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104464,4 </a:t>
            </a: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95012567"/>
              </p:ext>
            </p:extLst>
          </p:nvPr>
        </p:nvGraphicFramePr>
        <p:xfrm>
          <a:off x="323528" y="1723666"/>
          <a:ext cx="3962150" cy="5109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849209596"/>
              </p:ext>
            </p:extLst>
          </p:nvPr>
        </p:nvGraphicFramePr>
        <p:xfrm>
          <a:off x="4860032" y="1916832"/>
          <a:ext cx="4106166" cy="4916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2016 - 2017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75941493"/>
              </p:ext>
            </p:extLst>
          </p:nvPr>
        </p:nvGraphicFramePr>
        <p:xfrm>
          <a:off x="457200" y="911125"/>
          <a:ext cx="8096614" cy="544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407628"/>
              </p:ext>
            </p:extLst>
          </p:nvPr>
        </p:nvGraphicFramePr>
        <p:xfrm>
          <a:off x="323528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2016 - 2017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2016 - 2017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87291828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2017 год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556745"/>
              </p:ext>
            </p:extLst>
          </p:nvPr>
        </p:nvGraphicFramePr>
        <p:xfrm>
          <a:off x="251520" y="908720"/>
          <a:ext cx="8640960" cy="5837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Запланировано,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558 139,94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550 998,44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47 047,05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47 006,13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8,53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1 255,60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1 255,60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1 006,87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1 006,71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57 269,21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56 887,80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10,32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73 980,30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67 645,06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649,07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648,65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0,12</a:t>
                      </a: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278 287,26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277 944,19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35 995,07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35 995,07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6,53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39 133,51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39 093,50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2 413,30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2 413,10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1 473,10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1 473,02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19 629,60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19 629,59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3,56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3866</TotalTime>
  <Words>830</Words>
  <Application>Microsoft Office PowerPoint</Application>
  <PresentationFormat>Экран (4:3)</PresentationFormat>
  <Paragraphs>309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Исполнение бюджета муниципального образования Вятскополянский муниципальный район Кировской области за 2017 год  </vt:lpstr>
      <vt:lpstr>Организация исполнения бюджета  Вятскоплянского района </vt:lpstr>
      <vt:lpstr>Получатели бюджетных средств</vt:lpstr>
      <vt:lpstr>Исполнение доходной части бюджета Вятскополянского района в разрезе доходных источников за 2017 год</vt:lpstr>
      <vt:lpstr>Динамика поступления доходов бюджета  Вятскополянского района за 2016 – 2017 годы </vt:lpstr>
      <vt:lpstr>Динамика налоговых доходов за 2016 - 2017 годы</vt:lpstr>
      <vt:lpstr>Динамика неналоговых доходов за 2016 - 2017 годы</vt:lpstr>
      <vt:lpstr>Динамика безвозмездных поступлений за 2016 - 2017 годы</vt:lpstr>
      <vt:lpstr>Исполнение расходов в разрезе отраслей бюджета Вятскополянского района за 2017 год</vt:lpstr>
      <vt:lpstr>Социально–значимые расходы в общем объеме расходов бюджета Вятскополянского района за 2017 год</vt:lpstr>
      <vt:lpstr>   Динамика расходов в разрезе отраслей бюджета Вятскополянского района </vt:lpstr>
      <vt:lpstr>Расходы на содержание органов местного самоуправления и выплату заработной платы за 2017 год</vt:lpstr>
      <vt:lpstr>Расходы на межбюджетные трансферты, выделенные из бюджета Вятскополянского района в 2017 году</vt:lpstr>
      <vt:lpstr>Резервный фонд бюджета Вятскополянского района  за 2017 год</vt:lpstr>
      <vt:lpstr>Кредиторская задолженность бюджета Вятскополянского района за 2017 год</vt:lpstr>
      <vt:lpstr>Динамика общего объема доходов, расходов и дефицита бюджета Вятскополянского района за 2016 - 2017 годы </vt:lpstr>
      <vt:lpstr>Источники покрытия дефицита бюджета Вятскополянского района и объем долговых обязательств в 2017 году</vt:lpstr>
      <vt:lpstr>Исполнение консолидированного бюджета Вятскополянского района за 2017 год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Zaved</cp:lastModifiedBy>
  <cp:revision>324</cp:revision>
  <cp:lastPrinted>2018-03-22T08:59:13Z</cp:lastPrinted>
  <dcterms:created xsi:type="dcterms:W3CDTF">2013-12-07T14:19:32Z</dcterms:created>
  <dcterms:modified xsi:type="dcterms:W3CDTF">2018-04-18T06:34:19Z</dcterms:modified>
</cp:coreProperties>
</file>