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activeX/activeX1.xml" ContentType="application/vnd.ms-office.activeX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3.xml" ContentType="application/vnd.openxmlformats-officedocument.themeOverr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drawings/drawing1.xml" ContentType="application/vnd.openxmlformats-officedocument.drawingml.chartshape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0"/>
  </p:notesMasterIdLst>
  <p:handoutMasterIdLst>
    <p:handoutMasterId r:id="rId31"/>
  </p:handoutMasterIdLst>
  <p:sldIdLst>
    <p:sldId id="271" r:id="rId2"/>
    <p:sldId id="276" r:id="rId3"/>
    <p:sldId id="299" r:id="rId4"/>
    <p:sldId id="300" r:id="rId5"/>
    <p:sldId id="293" r:id="rId6"/>
    <p:sldId id="289" r:id="rId7"/>
    <p:sldId id="283" r:id="rId8"/>
    <p:sldId id="259" r:id="rId9"/>
    <p:sldId id="266" r:id="rId10"/>
    <p:sldId id="267" r:id="rId11"/>
    <p:sldId id="268" r:id="rId12"/>
    <p:sldId id="290" r:id="rId13"/>
    <p:sldId id="291" r:id="rId14"/>
    <p:sldId id="269" r:id="rId15"/>
    <p:sldId id="298" r:id="rId16"/>
    <p:sldId id="278" r:id="rId17"/>
    <p:sldId id="275" r:id="rId18"/>
    <p:sldId id="294" r:id="rId19"/>
    <p:sldId id="292" r:id="rId20"/>
    <p:sldId id="280" r:id="rId21"/>
    <p:sldId id="295" r:id="rId22"/>
    <p:sldId id="284" r:id="rId23"/>
    <p:sldId id="285" r:id="rId24"/>
    <p:sldId id="256" r:id="rId25"/>
    <p:sldId id="296" r:id="rId26"/>
    <p:sldId id="297" r:id="rId27"/>
    <p:sldId id="265" r:id="rId28"/>
    <p:sldId id="282" r:id="rId29"/>
  </p:sldIdLst>
  <p:sldSz cx="9144000" cy="6858000" type="screen4x3"/>
  <p:notesSz cx="6815138" cy="98234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FA90"/>
    <a:srgbClr val="920061"/>
    <a:srgbClr val="FF66CC"/>
    <a:srgbClr val="C3F96B"/>
    <a:srgbClr val="7FC808"/>
    <a:srgbClr val="80CA08"/>
    <a:srgbClr val="83CE08"/>
    <a:srgbClr val="1062C6"/>
    <a:srgbClr val="07BCCF"/>
    <a:srgbClr val="FF82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24" autoAdjust="0"/>
  </p:normalViewPr>
  <p:slideViewPr>
    <p:cSldViewPr>
      <p:cViewPr varScale="1">
        <p:scale>
          <a:sx n="88" d="100"/>
          <a:sy n="88" d="100"/>
        </p:scale>
        <p:origin x="17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&#1086;&#1073;&#1097;&#1072;&#1103;\&#1041;&#1102;&#1076;&#1078;&#1077;&#1090;%20&#1085;&#1072;%202018-2020\&#1048;&#1089;&#1087;&#1086;&#1083;&#1085;&#1077;&#1085;&#1080;&#1077;%20&#1073;&#1102;&#1076;&#1078;&#1077;&#1090;&#1072;\2018%20&#1075;&#1086;&#1076;\&#1076;&#1083;&#1103;%20&#1087;&#1088;&#1077;&#1079;&#1077;&#1085;&#1090;&#1072;&#1094;&#1080;&#1080;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620086864699347E-2"/>
          <c:y val="4.9965223097112856E-2"/>
          <c:w val="0.61478332625554588"/>
          <c:h val="0.84475240594925638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</c:v>
                </c:pt>
              </c:strCache>
            </c:strRef>
          </c:tx>
          <c:spPr>
            <a:solidFill>
              <a:srgbClr val="B30D19"/>
            </a:solidFill>
          </c:spPr>
          <c:invertIfNegative val="0"/>
          <c:dLbls>
            <c:dLbl>
              <c:idx val="0"/>
              <c:layout>
                <c:manualLayout>
                  <c:x val="0.16985253689054444"/>
                  <c:y val="-5.8333333333333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84.4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.16356170219089464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9.4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11008960724387139"/>
                  <c:y val="-6.3888888888888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76655848"/>
        <c:axId val="176763536"/>
        <c:axId val="0"/>
      </c:bar3DChart>
      <c:catAx>
        <c:axId val="17665584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76763536"/>
        <c:crosses val="autoZero"/>
        <c:auto val="1"/>
        <c:lblAlgn val="ctr"/>
        <c:lblOffset val="100"/>
        <c:noMultiLvlLbl val="0"/>
      </c:catAx>
      <c:valAx>
        <c:axId val="1767635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76655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50938888410117"/>
          <c:y val="0.30854591080881771"/>
          <c:w val="0.32584229997290021"/>
          <c:h val="0.3881344814190523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49034149600138"/>
          <c:y val="0.10251571802672066"/>
          <c:w val="0.80587241991451775"/>
          <c:h val="0.321112289640893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6.3896926474135834E-2"/>
                  <c:y val="-1.7582306893402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5556160350341144"/>
                  <c:y val="-2.3911093446075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8442825243859444E-2"/>
                  <c:y val="-6.07812604215017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8823412980683001E-3"/>
                  <c:y val="-6.9593682238970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4.884236233446726E-2"/>
                  <c:y val="-6.8465427749240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8.4002325710857445E-2"/>
                  <c:y val="-4.47117302040811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7.6797694082426871E-2"/>
                  <c:y val="4.72285441272753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0.1126662171941783"/>
                  <c:y val="-5.64811361461576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6.7219476591349095E-2"/>
                  <c:y val="-5.3942713558263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расходы 50 386 тыс.рублей</c:v>
                </c:pt>
                <c:pt idx="1">
                  <c:v>Национальная оборона 1 459 тыс.рублей</c:v>
                </c:pt>
                <c:pt idx="2">
                  <c:v>Национальная безопасность и правоохранительная деятельность 1 103 тыс.рублей</c:v>
                </c:pt>
                <c:pt idx="3">
                  <c:v>Национальная экономика 43 841тыс.рублей</c:v>
                </c:pt>
                <c:pt idx="4">
                  <c:v>Жилищно-коммунальное хозяйство 216 443 тыс. рублей</c:v>
                </c:pt>
                <c:pt idx="5">
                  <c:v>Охрана окружающей среды 681 тыс.рублей</c:v>
                </c:pt>
                <c:pt idx="6">
                  <c:v>Образование 298 713 тыс.рублей</c:v>
                </c:pt>
                <c:pt idx="7">
                  <c:v>Культура и кинематография 44 660 тыс.рублей</c:v>
                </c:pt>
                <c:pt idx="8">
                  <c:v>Социальная политика 32 579 тыс.рублей</c:v>
                </c:pt>
                <c:pt idx="9">
                  <c:v>Физическая культура и спорт 294тыс.рублей</c:v>
                </c:pt>
                <c:pt idx="10">
                  <c:v>Обслуживание муниципального долга 2 220 тыс.рублей</c:v>
                </c:pt>
                <c:pt idx="11">
                  <c:v>Межбюджетные трансферты  22 200 тыс.рублей</c:v>
                </c:pt>
              </c:strCache>
            </c:strRef>
          </c:cat>
          <c:val>
            <c:numRef>
              <c:f>Лист1!$B$2:$B$13</c:f>
              <c:numCache>
                <c:formatCode>_-* #,##0_р_._-;\-* #,##0_р_._-;_-* "-"??_р_._-;_-@_-</c:formatCode>
                <c:ptCount val="12"/>
                <c:pt idx="0">
                  <c:v>50386</c:v>
                </c:pt>
                <c:pt idx="1">
                  <c:v>1458.9</c:v>
                </c:pt>
                <c:pt idx="2">
                  <c:v>1103.3</c:v>
                </c:pt>
                <c:pt idx="3">
                  <c:v>43841</c:v>
                </c:pt>
                <c:pt idx="4">
                  <c:v>216443.2</c:v>
                </c:pt>
                <c:pt idx="5">
                  <c:v>680.6</c:v>
                </c:pt>
                <c:pt idx="6">
                  <c:v>298713.2</c:v>
                </c:pt>
                <c:pt idx="7">
                  <c:v>44659.8</c:v>
                </c:pt>
                <c:pt idx="8">
                  <c:v>32578.799999999999</c:v>
                </c:pt>
                <c:pt idx="9">
                  <c:v>293.89999999999998</c:v>
                </c:pt>
                <c:pt idx="10">
                  <c:v>2220.3000000000002</c:v>
                </c:pt>
                <c:pt idx="11">
                  <c:v>22200.3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5.1585009061612758E-2"/>
          <c:y val="0.4483369648220249"/>
          <c:w val="0.94841499093838721"/>
          <c:h val="0.5516630351779751"/>
        </c:manualLayout>
      </c:layout>
      <c:overlay val="0"/>
      <c:txPr>
        <a:bodyPr/>
        <a:lstStyle/>
        <a:p>
          <a:pPr>
            <a:defRPr sz="12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66666666666666E-2"/>
          <c:y val="0.14489074803149607"/>
          <c:w val="0.61931774934383199"/>
          <c:h val="0.82073425196850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2.5218453988204208E-2"/>
                  <c:y val="-2.0813185056955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9239021751206382E-2"/>
                  <c:y val="2.6547182253435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114233080382373"/>
                  <c:y val="3.5159006774301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8.1736208054177556E-2"/>
                  <c:y val="-1.9961076330570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Межбюджетные трансферты бюджету МО ГО г.Вятские Поляны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5000</c:v>
                </c:pt>
                <c:pt idx="1">
                  <c:v>1461.5</c:v>
                </c:pt>
                <c:pt idx="2">
                  <c:v>228673.9</c:v>
                </c:pt>
                <c:pt idx="3">
                  <c:v>12374.2</c:v>
                </c:pt>
                <c:pt idx="4">
                  <c:v>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349883829333"/>
          <c:y val="0.12526483703513958"/>
          <c:w val="0.34844824005062242"/>
          <c:h val="0.8348305603081631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1049382716049385E-2"/>
                  <c:y val="-1.1573466027647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802469135802469"/>
                  <c:y val="-1.446654775999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5000</c:v>
                </c:pt>
                <c:pt idx="1">
                  <c:v>5000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FDA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84314.7</c:v>
                </c:pt>
                <c:pt idx="1">
                  <c:v>228673.9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111111111111111"/>
                  <c:y val="-2.8933095519994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2191358024691358"/>
                  <c:y val="3.1826405071994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1255.5999999999999</c:v>
                </c:pt>
                <c:pt idx="1">
                  <c:v>1461.5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660EF"/>
              </a:solidFill>
            </c:spPr>
          </c:dPt>
          <c:dPt>
            <c:idx val="1"/>
            <c:invertIfNegative val="0"/>
            <c:bubble3D val="0"/>
            <c:spPr>
              <a:solidFill>
                <a:srgbClr val="F660EF"/>
              </a:solidFill>
            </c:spPr>
          </c:dPt>
          <c:dLbls>
            <c:dLbl>
              <c:idx val="0"/>
              <c:layout>
                <c:manualLayout>
                  <c:x val="-3.0864197530864196E-3"/>
                  <c:y val="-0.112839072527980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716049382716049E-3"/>
                  <c:y val="-9.25859056639837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2017 год</c:v>
                </c:pt>
                <c:pt idx="1">
                  <c:v>2018 год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9241.4</c:v>
                </c:pt>
                <c:pt idx="1">
                  <c:v>12374.2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8817680"/>
        <c:axId val="178818072"/>
        <c:axId val="0"/>
      </c:bar3DChart>
      <c:catAx>
        <c:axId val="178817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78818072"/>
        <c:crosses val="autoZero"/>
        <c:auto val="1"/>
        <c:lblAlgn val="ctr"/>
        <c:lblOffset val="100"/>
        <c:noMultiLvlLbl val="0"/>
      </c:catAx>
      <c:valAx>
        <c:axId val="178818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8817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635413628851947"/>
          <c:y val="0.21060878650268819"/>
          <c:w val="0.3166705550695052"/>
          <c:h val="0.5729955800709749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5470990552706619E-3"/>
                  <c:y val="-2.3206485829059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5470990552706053E-3"/>
                  <c:y val="-4.177167449230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5470990552706619E-2"/>
                  <c:y val="-3.4809728743589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2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542364.19999999995</c:v>
                </c:pt>
                <c:pt idx="1">
                  <c:v>550998.4</c:v>
                </c:pt>
                <c:pt idx="2">
                  <c:v>8634.2000000000007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701808960797728E-2"/>
                  <c:y val="-2.0885837246153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3206485829059931E-2"/>
                  <c:y val="-3.4809911471824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8565188663247943E-2"/>
                  <c:y val="-3.0168431577777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2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Лист1!$C$2:$C$4</c:f>
              <c:numCache>
                <c:formatCode>0</c:formatCode>
                <c:ptCount val="3"/>
                <c:pt idx="0">
                  <c:v>707468</c:v>
                </c:pt>
                <c:pt idx="1">
                  <c:v>714579.3</c:v>
                </c:pt>
                <c:pt idx="2">
                  <c:v>7111.3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8818856"/>
        <c:axId val="178819248"/>
        <c:axId val="0"/>
      </c:bar3DChart>
      <c:catAx>
        <c:axId val="1788188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78819248"/>
        <c:crosses val="autoZero"/>
        <c:auto val="1"/>
        <c:lblAlgn val="ctr"/>
        <c:lblOffset val="100"/>
        <c:noMultiLvlLbl val="0"/>
      </c:catAx>
      <c:valAx>
        <c:axId val="178819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78818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2744390834880843"/>
          <c:y val="0.2377506300469539"/>
          <c:w val="0.15473122382113524"/>
          <c:h val="0.131032955402616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Источники </a:t>
            </a:r>
            <a:r>
              <a:rPr lang="ru-RU" dirty="0" smtClean="0"/>
              <a:t>покрытия </a:t>
            </a:r>
            <a:r>
              <a:rPr lang="ru-RU" dirty="0"/>
              <a:t>дефицита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4591194968553458E-2"/>
          <c:y val="0.22550659827221617"/>
          <c:w val="0.57895434061308371"/>
          <c:h val="0.7601718852618739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Источники покрыти я дефицита</c:v>
                </c:pt>
              </c:strCache>
            </c:strRef>
          </c:tx>
          <c:spPr>
            <a:solidFill>
              <a:srgbClr val="FF8265"/>
            </a:solidFill>
            <a:ln>
              <a:solidFill>
                <a:schemeClr val="accent1"/>
              </a:solidFill>
            </a:ln>
          </c:spPr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0.12893081761006289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240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2400" dirty="0" smtClean="0">
                        <a:latin typeface="Times New Roman" pitchFamily="18" charset="0"/>
                        <a:cs typeface="Times New Roman" pitchFamily="18" charset="0"/>
                      </a:rPr>
                      <a:t>111,3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5911949685534625E-2"/>
                  <c:y val="2.864303293182071E-3"/>
                </c:manualLayout>
              </c:layout>
              <c:tx>
                <c:rich>
                  <a:bodyPr/>
                  <a:lstStyle/>
                  <a:p>
                    <a:pPr>
                      <a:defRPr sz="240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dirty="0" smtClean="0"/>
                      <a:t>7000</a:t>
                    </a:r>
                    <a:r>
                      <a:rPr lang="en-US" sz="1800" dirty="0" smtClean="0"/>
                      <a:t>,0</a:t>
                    </a:r>
                    <a:endParaRPr lang="en-US" dirty="0" smtClean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000000000000006"/>
                      <c:h val="0.14692455019161513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Собственные средства</c:v>
                </c:pt>
                <c:pt idx="1">
                  <c:v>Привлеченные средства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111.3</c:v>
                </c:pt>
                <c:pt idx="1">
                  <c:v>7000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283731344519431E-2"/>
          <c:y val="1.6680672824478846E-3"/>
          <c:w val="0.80584517354143126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18"/>
          <c:dPt>
            <c:idx val="0"/>
            <c:bubble3D val="0"/>
            <c:spPr>
              <a:solidFill>
                <a:srgbClr val="248D98"/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Pt>
            <c:idx val="3"/>
            <c:bubble3D val="0"/>
            <c:spPr>
              <a:solidFill>
                <a:srgbClr val="B4102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1.9890163527043789E-2"/>
                  <c:y val="-7.44707585057915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9496736290489551E-2"/>
                  <c:y val="-6.4132574470758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9305101643784951E-4"/>
                  <c:y val="9.6552930354348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1198402597459528"/>
                  <c:y val="-0.144344658732129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0156210552578223E-2"/>
                  <c:y val="-5.8571214723050803E-2"/>
                </c:manualLayout>
              </c:layout>
              <c:spPr>
                <a:noFill/>
                <a:ln>
                  <a:noFill/>
                </a:ln>
                <a:effectLst>
                  <a:glow rad="1244600">
                    <a:schemeClr val="accent1">
                      <a:alpha val="40000"/>
                    </a:schemeClr>
                  </a:glow>
                </a:effectLst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kumimoji="0" lang="ru-RU" sz="1300" b="1" kern="1200">
                      <a:solidFill>
                        <a:schemeClr val="dk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20894522730130413"/>
                  <c:y val="-2.9335731537627452E-3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kumimoji="0" lang="ru-RU" sz="1300" b="1" kern="120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Налоговые доходы 64 281,64 тыс.рублей</c:v>
                </c:pt>
                <c:pt idx="1">
                  <c:v>Неналоговые доходы 40 182,7 тыс.рублей</c:v>
                </c:pt>
                <c:pt idx="2">
                  <c:v>Дотации 76 596 тыс.рублей</c:v>
                </c:pt>
                <c:pt idx="3">
                  <c:v>Субсидии 137 051,4 тыс.рублей</c:v>
                </c:pt>
                <c:pt idx="4">
                  <c:v>Субвенции 207 875,5 тыс.рублей</c:v>
                </c:pt>
                <c:pt idx="5">
                  <c:v>Иные межбюджетные трансферты  16 321,1 тыс.рублей</c:v>
                </c:pt>
              </c:strCache>
            </c:strRef>
          </c:cat>
          <c:val>
            <c:numRef>
              <c:f>Лист1!$B$2:$B$7</c:f>
              <c:numCache>
                <c:formatCode>_-* #,##0.0_р_._-;\-* #,##0.0_р_._-;_-* "-"??_р_._-;_-@_-</c:formatCode>
                <c:ptCount val="6"/>
                <c:pt idx="0">
                  <c:v>64281.64</c:v>
                </c:pt>
                <c:pt idx="1">
                  <c:v>40182.716999999997</c:v>
                </c:pt>
                <c:pt idx="2">
                  <c:v>76596</c:v>
                </c:pt>
                <c:pt idx="3">
                  <c:v>137051.389</c:v>
                </c:pt>
                <c:pt idx="4">
                  <c:v>207875.52499999999</c:v>
                </c:pt>
                <c:pt idx="5">
                  <c:v>16321.085999999999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5.1409027301867485E-2"/>
          <c:y val="0.50796715992410757"/>
          <c:w val="0.90851725067965927"/>
          <c:h val="0.45845157626506378"/>
        </c:manualLayout>
      </c:layout>
      <c:overlay val="0"/>
      <c:txPr>
        <a:bodyPr/>
        <a:lstStyle/>
        <a:p>
          <a:pPr algn="just"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6215223097112858E-2"/>
          <c:y val="2.5205569749683064E-4"/>
          <c:w val="0.75868066491688535"/>
          <c:h val="0.9026315652885891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Pt>
            <c:idx val="3"/>
            <c:bubble3D val="0"/>
            <c:spPr>
              <a:solidFill>
                <a:srgbClr val="B4102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1.0159886264216973E-2"/>
                  <c:y val="-2.5815758638990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0743438320209971E-2"/>
                  <c:y val="-4.3441166891364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3333333333333332E-3"/>
                  <c:y val="-2.70124555090875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29992935258092751"/>
                  <c:y val="-3.1850984152606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3541776027996502E-2"/>
                  <c:y val="-3.6093110737118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9.6999343832020996E-2"/>
                  <c:y val="-4.18199978460105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kumimoji="0" lang="ru-RU" sz="13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Лист1!$A$3:$A$8</c:f>
              <c:strCache>
                <c:ptCount val="6"/>
                <c:pt idx="0">
                  <c:v>Налоговые доходы 66 847,85 тыс. рублей</c:v>
                </c:pt>
                <c:pt idx="1">
                  <c:v>Неналоговые доходы 43 647,51 тыс. рублей</c:v>
                </c:pt>
                <c:pt idx="2">
                  <c:v>Дотации 89 111,00 тыс. рублей</c:v>
                </c:pt>
                <c:pt idx="3">
                  <c:v>Субсидии 297 138,20 тыс. рублей</c:v>
                </c:pt>
                <c:pt idx="4">
                  <c:v>Субвенции 191 349,78 тыс. рублей</c:v>
                </c:pt>
                <c:pt idx="5">
                  <c:v>Иные межбюджетные трансферты 19 138,39 тыс. рублей</c:v>
                </c:pt>
              </c:strCache>
            </c:strRef>
          </c:cat>
          <c:val>
            <c:numRef>
              <c:f>Лист1!$B$3:$B$8</c:f>
              <c:numCache>
                <c:formatCode>0.00</c:formatCode>
                <c:ptCount val="6"/>
                <c:pt idx="0">
                  <c:v>66847.850000000006</c:v>
                </c:pt>
                <c:pt idx="1">
                  <c:v>43647.51</c:v>
                </c:pt>
                <c:pt idx="2">
                  <c:v>89111</c:v>
                </c:pt>
                <c:pt idx="3">
                  <c:v>297138.2</c:v>
                </c:pt>
                <c:pt idx="4">
                  <c:v>191349.78</c:v>
                </c:pt>
                <c:pt idx="5">
                  <c:v>19138.39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9.4695756780402443E-2"/>
          <c:y val="0.63143666557237088"/>
          <c:w val="0.88030424321959755"/>
          <c:h val="0.35414386146637306"/>
        </c:manualLayout>
      </c:layout>
      <c:overlay val="0"/>
      <c:txPr>
        <a:bodyPr/>
        <a:lstStyle/>
        <a:p>
          <a:pPr algn="just">
            <a:defRPr lang="ru-RU" sz="1400" b="0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026140804044745E-2"/>
          <c:y val="2.5078302549481461E-2"/>
          <c:w val="0.88032849287368775"/>
          <c:h val="0.5348015922207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2.1487871349677796E-2"/>
                  <c:y val="1.1337272564494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5173379884480118E-2"/>
                  <c:y val="-3.2042753054281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5655364081824794E-3"/>
                  <c:y val="-1.313738183454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8234412558138562E-2"/>
                  <c:y val="-2.4806872075993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6832680920691045E-3"/>
                  <c:y val="-3.2957315813396141E-3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304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3046053572518092E-2"/>
                  <c:y val="-2.78904912101887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1991308959523082E-2"/>
                  <c:y val="-6.9829988659789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9010415959066249E-2"/>
                  <c:y val="-1.5975464742044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22283.255410000002</c:v>
                </c:pt>
                <c:pt idx="1">
                  <c:v>2568.0174699999998</c:v>
                </c:pt>
                <c:pt idx="2">
                  <c:v>19673.420600000001</c:v>
                </c:pt>
                <c:pt idx="3">
                  <c:v>7015.4531699999998</c:v>
                </c:pt>
                <c:pt idx="4">
                  <c:v>304.01900000000001</c:v>
                </c:pt>
                <c:pt idx="5">
                  <c:v>183.55699999999999</c:v>
                </c:pt>
                <c:pt idx="6">
                  <c:v>11274.60246</c:v>
                </c:pt>
                <c:pt idx="7">
                  <c:v>979.31871999999998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9802581671795152E-2"/>
                  <c:y val="9.32927473153083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09691088151172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25412623103930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1959797021322742E-2"/>
                  <c:y val="-2.3323186828827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9213923252362039E-2"/>
                  <c:y val="-6.9969560486481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Лист1!$C$2:$C$9</c:f>
              <c:numCache>
                <c:formatCode>#,##0.0</c:formatCode>
                <c:ptCount val="8"/>
                <c:pt idx="0">
                  <c:v>26602.10816</c:v>
                </c:pt>
                <c:pt idx="1">
                  <c:v>2795.9228499999999</c:v>
                </c:pt>
                <c:pt idx="2">
                  <c:v>17873.36103</c:v>
                </c:pt>
                <c:pt idx="3">
                  <c:v>6226.5496000000003</c:v>
                </c:pt>
                <c:pt idx="4">
                  <c:v>63.71837</c:v>
                </c:pt>
                <c:pt idx="5">
                  <c:v>208.21997999999999</c:v>
                </c:pt>
                <c:pt idx="6">
                  <c:v>12312.160879999999</c:v>
                </c:pt>
                <c:pt idx="7">
                  <c:v>765.80751999999995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723504"/>
        <c:axId val="177723896"/>
      </c:barChart>
      <c:catAx>
        <c:axId val="177723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77723896"/>
        <c:crosses val="autoZero"/>
        <c:auto val="1"/>
        <c:lblAlgn val="ctr"/>
        <c:lblOffset val="100"/>
        <c:noMultiLvlLbl val="0"/>
      </c:catAx>
      <c:valAx>
        <c:axId val="177723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77723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445434350705118"/>
          <c:y val="0.11901583497467978"/>
          <c:w val="0.11068441696738911"/>
          <c:h val="9.9589640464811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aseline="0">
          <a:latin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5856115834353164E-2"/>
          <c:w val="0.72009719226599445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rgbClr val="BF058E"/>
            </a:solidFill>
          </c:spPr>
          <c:invertIfNegative val="0"/>
          <c:dLbls>
            <c:dLbl>
              <c:idx val="0"/>
              <c:layout>
                <c:manualLayout>
                  <c:x val="-4.0746191036245012E-3"/>
                  <c:y val="-3.11704073945640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2996046416298572E-3"/>
                  <c:y val="-2.268302064275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2853409008193934E-3"/>
                  <c:y val="-9.36643455685893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7422977906669377E-3"/>
                  <c:y val="2.48684334647337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8198136030862471E-2"/>
                  <c:y val="-2.1416015975319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7453417874204454E-2"/>
                  <c:y val="-3.0306164594778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7933</c:v>
                </c:pt>
                <c:pt idx="1">
                  <c:v>1669.34</c:v>
                </c:pt>
                <c:pt idx="2">
                  <c:v>273.89999999999998</c:v>
                </c:pt>
                <c:pt idx="3">
                  <c:v>120.7</c:v>
                </c:pt>
                <c:pt idx="4">
                  <c:v>29319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1.8245099203536772E-2"/>
                  <c:y val="-2.1091832843737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765524137164835E-2"/>
                  <c:y val="-1.89826495593633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6021246681403217E-3"/>
                  <c:y val="4.2183665687474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0642974535396451E-2"/>
                  <c:y val="2.10918328437370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4969773473445591E-2"/>
                  <c:y val="-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10025.799999999999</c:v>
                </c:pt>
                <c:pt idx="1">
                  <c:v>4134.25</c:v>
                </c:pt>
                <c:pt idx="2">
                  <c:v>125</c:v>
                </c:pt>
                <c:pt idx="3">
                  <c:v>63.1</c:v>
                </c:pt>
                <c:pt idx="4">
                  <c:v>28853.599999999999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724680"/>
        <c:axId val="177725072"/>
      </c:barChart>
      <c:catAx>
        <c:axId val="177724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77725072"/>
        <c:crosses val="autoZero"/>
        <c:auto val="1"/>
        <c:lblAlgn val="ctr"/>
        <c:lblOffset val="100"/>
        <c:noMultiLvlLbl val="0"/>
      </c:catAx>
      <c:valAx>
        <c:axId val="177725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400" b="0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77724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953818349685283"/>
          <c:y val="0.12086334352384409"/>
          <c:w val="0.13716890651996524"/>
          <c:h val="0.17824790974954197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6285795831114"/>
          <c:y val="2.4844283683579389E-2"/>
          <c:w val="0.80980226335004923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rgbClr val="EADF0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EADF02"/>
              </a:solidFill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Lbls>
            <c:dLbl>
              <c:idx val="2"/>
              <c:layout>
                <c:manualLayout>
                  <c:x val="-1.4571847007998222E-2"/>
                  <c:y val="-4.428512647413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76596</c:v>
                </c:pt>
                <c:pt idx="1">
                  <c:v>137051</c:v>
                </c:pt>
                <c:pt idx="2">
                  <c:v>207875</c:v>
                </c:pt>
                <c:pt idx="3">
                  <c:v>16321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0"/>
                  <c:y val="4.4285126474137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657477606398686E-2"/>
                  <c:y val="-1.1071281618534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89111</c:v>
                </c:pt>
                <c:pt idx="1">
                  <c:v>297138.2</c:v>
                </c:pt>
                <c:pt idx="2">
                  <c:v>191349.78</c:v>
                </c:pt>
                <c:pt idx="3">
                  <c:v>19138.39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7725856"/>
        <c:axId val="177726248"/>
      </c:barChart>
      <c:catAx>
        <c:axId val="177725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ru-RU"/>
          </a:p>
        </c:txPr>
        <c:crossAx val="177726248"/>
        <c:crosses val="autoZero"/>
        <c:auto val="1"/>
        <c:lblAlgn val="ctr"/>
        <c:lblOffset val="100"/>
        <c:noMultiLvlLbl val="0"/>
      </c:catAx>
      <c:valAx>
        <c:axId val="177726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j-lt"/>
              </a:defRPr>
            </a:pPr>
            <a:endParaRPr lang="ru-RU"/>
          </a:p>
        </c:txPr>
        <c:crossAx val="177725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52289688118947"/>
          <c:y val="0.37392942806924673"/>
          <c:w val="0.13716890651996524"/>
          <c:h val="0.1255170365685864"/>
        </c:manualLayout>
      </c:layout>
      <c:overlay val="0"/>
      <c:txPr>
        <a:bodyPr/>
        <a:lstStyle/>
        <a:p>
          <a:pPr>
            <a:defRPr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Удельный вес в общем объеме </a:t>
            </a:r>
            <a:r>
              <a:rPr lang="ru-RU" dirty="0" smtClean="0"/>
              <a:t>расходов, %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Удельный вес в общем объеме расходов</c:v>
                </c:pt>
              </c:strCache>
            </c:strRef>
          </c:tx>
          <c:spPr>
            <a:solidFill>
              <a:srgbClr val="920061"/>
            </a:solidFill>
          </c:spPr>
          <c:invertIfNegative val="0"/>
          <c:dLbls>
            <c:dLbl>
              <c:idx val="6"/>
              <c:layout>
                <c:manualLayout>
                  <c:x val="-1.4338966853728087E-3"/>
                  <c:y val="-4.8320363247379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 и кинематография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Обслуживание муниципального долга</c:v>
                </c:pt>
                <c:pt idx="11">
                  <c:v>МБТ, предоставляемые из бюджета Вятскополняского района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7</c:v>
                </c:pt>
                <c:pt idx="1">
                  <c:v>0.2</c:v>
                </c:pt>
                <c:pt idx="2">
                  <c:v>0.1</c:v>
                </c:pt>
                <c:pt idx="3">
                  <c:v>6.1</c:v>
                </c:pt>
                <c:pt idx="4">
                  <c:v>30.3</c:v>
                </c:pt>
                <c:pt idx="5">
                  <c:v>0.1</c:v>
                </c:pt>
                <c:pt idx="6">
                  <c:v>41.8</c:v>
                </c:pt>
                <c:pt idx="7">
                  <c:v>6.2</c:v>
                </c:pt>
                <c:pt idx="8">
                  <c:v>4.5999999999999996</c:v>
                </c:pt>
                <c:pt idx="9">
                  <c:v>0.04</c:v>
                </c:pt>
                <c:pt idx="10">
                  <c:v>0.3</c:v>
                </c:pt>
                <c:pt idx="11">
                  <c:v>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727424"/>
        <c:axId val="177727816"/>
      </c:barChart>
      <c:catAx>
        <c:axId val="17772742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7727816"/>
        <c:crosses val="autoZero"/>
        <c:auto val="1"/>
        <c:lblAlgn val="ctr"/>
        <c:lblOffset val="100"/>
        <c:noMultiLvlLbl val="0"/>
      </c:catAx>
      <c:valAx>
        <c:axId val="17772781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1777274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17305342141471461"/>
                  <c:y val="-0.15998794291338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0137465732677375"/>
                  <c:y val="3.9739911417322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Расходы по заработной плате и начисления на нее</c:v>
                </c:pt>
                <c:pt idx="1">
                  <c:v>Расходы по оплате коммунальных услуг</c:v>
                </c:pt>
                <c:pt idx="2">
                  <c:v>Иные социально значимые расходы</c:v>
                </c:pt>
                <c:pt idx="3">
                  <c:v>Прочие расходы</c:v>
                </c:pt>
              </c:strCache>
            </c:strRef>
          </c:cat>
          <c:val>
            <c:numRef>
              <c:f>Лист1!$B$2:$B$5</c:f>
              <c:numCache>
                <c:formatCode>_(* #,##0.00_);_(* \(#,##0.00\);_(* "-"??_);_(@_)</c:formatCode>
                <c:ptCount val="4"/>
                <c:pt idx="0">
                  <c:v>261074.8</c:v>
                </c:pt>
                <c:pt idx="1">
                  <c:v>43194.7</c:v>
                </c:pt>
                <c:pt idx="2">
                  <c:v>10502.6</c:v>
                </c:pt>
                <c:pt idx="3">
                  <c:v>399807.20000000007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933995150720748E-2"/>
          <c:y val="1.6681561726141288E-3"/>
          <c:w val="0.80584517354143148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BF058E"/>
              </a:solidFill>
            </c:spPr>
          </c:dPt>
          <c:dPt>
            <c:idx val="2"/>
            <c:bubble3D val="0"/>
            <c:spPr>
              <a:solidFill>
                <a:srgbClr val="9B08B8"/>
              </a:solidFill>
            </c:spPr>
          </c:dPt>
          <c:dPt>
            <c:idx val="3"/>
            <c:bubble3D val="0"/>
            <c:spPr>
              <a:solidFill>
                <a:srgbClr val="B30D19"/>
              </a:solidFill>
            </c:spPr>
          </c:dPt>
          <c:dPt>
            <c:idx val="4"/>
            <c:bubble3D val="0"/>
            <c:spPr>
              <a:solidFill>
                <a:srgbClr val="F119C3"/>
              </a:solidFill>
            </c:spPr>
          </c:dPt>
          <c:dPt>
            <c:idx val="5"/>
            <c:bubble3D val="0"/>
            <c:spPr>
              <a:solidFill>
                <a:srgbClr val="EADF02"/>
              </a:solidFill>
            </c:spPr>
          </c:dPt>
          <c:dPt>
            <c:idx val="6"/>
            <c:bubble3D val="0"/>
            <c:spPr>
              <a:solidFill>
                <a:srgbClr val="FFC000"/>
              </a:solidFill>
            </c:spPr>
          </c:dPt>
          <c:dPt>
            <c:idx val="7"/>
            <c:bubble3D val="0"/>
            <c:spPr>
              <a:solidFill>
                <a:srgbClr val="FFFFCC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Pt>
            <c:idx val="9"/>
            <c:bubble3D val="0"/>
            <c:spPr>
              <a:solidFill>
                <a:srgbClr val="FF0000"/>
              </a:solidFill>
            </c:spPr>
          </c:dPt>
          <c:dPt>
            <c:idx val="10"/>
            <c:bubble3D val="0"/>
            <c:spPr>
              <a:solidFill>
                <a:srgbClr val="C20664"/>
              </a:solidFill>
            </c:spPr>
          </c:dPt>
          <c:dLbls>
            <c:dLbl>
              <c:idx val="0"/>
              <c:layout>
                <c:manualLayout>
                  <c:x val="-9.9673579546298539E-3"/>
                  <c:y val="-1.3145483133928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3868126928747067E-2"/>
                  <c:y val="-5.0229240220599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469265786641612"/>
                  <c:y val="6.61864817861858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2573672314258643E-2"/>
                  <c:y val="-5.97040892541667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7.7250860603516464E-2"/>
                  <c:y val="5.452620242593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9.1239071053129214E-2"/>
                  <c:y val="-4.86194943072357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12620625574849509"/>
                  <c:y val="2.9085326696598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9.7405120751806726E-2"/>
                  <c:y val="-4.4224000837860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расходы 47 006 тыс.рублей</c:v>
                </c:pt>
                <c:pt idx="1">
                  <c:v>Национальная оборона 1 256 тыс.рублей</c:v>
                </c:pt>
                <c:pt idx="2">
                  <c:v>Национальная безопасность и правоохранительная деятельность 1 007 тыс.рублей</c:v>
                </c:pt>
                <c:pt idx="3">
                  <c:v>Национальная экономика 56 888 тыс.рублей</c:v>
                </c:pt>
                <c:pt idx="4">
                  <c:v>Жилищно-коммунальное хозяйство 67 645 тыс. рублей</c:v>
                </c:pt>
                <c:pt idx="5">
                  <c:v>Охрана окружающей среды 649 тыс.рублей</c:v>
                </c:pt>
                <c:pt idx="6">
                  <c:v>Образование 277 944 тыс.рублей</c:v>
                </c:pt>
                <c:pt idx="7">
                  <c:v>Культура и кинематография 35 995 тыс.рублей</c:v>
                </c:pt>
                <c:pt idx="8">
                  <c:v>Социальная политика 39 093 тыс.рублей</c:v>
                </c:pt>
                <c:pt idx="9">
                  <c:v>Физическая культура и спорт 2413 тыс.рублей</c:v>
                </c:pt>
                <c:pt idx="10">
                  <c:v>Обслуживание муниципального долга 1 473 тыс.рублей</c:v>
                </c:pt>
                <c:pt idx="11">
                  <c:v>Межбюджетные трансферты 19 630 тыс.рублей</c:v>
                </c:pt>
              </c:strCache>
            </c:strRef>
          </c:cat>
          <c:val>
            <c:numRef>
              <c:f>Лист1!$B$2:$B$13</c:f>
              <c:numCache>
                <c:formatCode>_-* #,##0_р_._-;\-* #,##0_р_._-;_-* "-"??_р_._-;_-@_-</c:formatCode>
                <c:ptCount val="12"/>
                <c:pt idx="0">
                  <c:v>47006</c:v>
                </c:pt>
                <c:pt idx="1">
                  <c:v>1256</c:v>
                </c:pt>
                <c:pt idx="2">
                  <c:v>1007</c:v>
                </c:pt>
                <c:pt idx="3">
                  <c:v>56888</c:v>
                </c:pt>
                <c:pt idx="4">
                  <c:v>67645</c:v>
                </c:pt>
                <c:pt idx="5">
                  <c:v>649</c:v>
                </c:pt>
                <c:pt idx="6">
                  <c:v>277944</c:v>
                </c:pt>
                <c:pt idx="7">
                  <c:v>35995</c:v>
                </c:pt>
                <c:pt idx="8">
                  <c:v>39093</c:v>
                </c:pt>
                <c:pt idx="9">
                  <c:v>2413</c:v>
                </c:pt>
                <c:pt idx="10">
                  <c:v>1473</c:v>
                </c:pt>
                <c:pt idx="11">
                  <c:v>19630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1.6831394974689301E-2"/>
          <c:y val="0.43583600424623276"/>
          <c:w val="0.96194792345709834"/>
          <c:h val="0.5641639957537673"/>
        </c:manualLayout>
      </c:layout>
      <c:overlay val="0"/>
      <c:txPr>
        <a:bodyPr/>
        <a:lstStyle/>
        <a:p>
          <a:pPr algn="just">
            <a:defRPr sz="12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00B103-1675-4F0C-AA2E-C8ABD0EBED69}" type="doc">
      <dgm:prSet loTypeId="urn:microsoft.com/office/officeart/2005/8/layout/radial6" loCatId="cycl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CBC430A-DC65-4630-A32D-57589FEEB1C6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Отчет об исполнении бюджета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Вятскополянского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района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80BDD02D-A48E-4CF4-9161-701F18719A66}" type="parTrans" cxnId="{F7D8390A-E2BE-420C-90F3-9280EE0A1CF9}">
      <dgm:prSet/>
      <dgm:spPr/>
      <dgm:t>
        <a:bodyPr/>
        <a:lstStyle/>
        <a:p>
          <a:endParaRPr lang="ru-RU"/>
        </a:p>
      </dgm:t>
    </dgm:pt>
    <dgm:pt modelId="{56890135-DA0B-4255-8476-FE6AD678DD15}" type="sibTrans" cxnId="{F7D8390A-E2BE-420C-90F3-9280EE0A1CF9}">
      <dgm:prSet/>
      <dgm:spPr/>
      <dgm:t>
        <a:bodyPr/>
        <a:lstStyle/>
        <a:p>
          <a:endParaRPr lang="ru-RU"/>
        </a:p>
      </dgm:t>
    </dgm:pt>
    <dgm:pt modelId="{EE5E9ADE-D1FB-481B-9258-5BC72E132320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Сводная отчетность ГРБС, ГАДБ, ГАИФД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D57F51F3-BEC1-4823-8B0F-4729C3ED913C}" type="parTrans" cxnId="{6A2B5EC6-C3F4-450E-953C-20CE1DBBF415}">
      <dgm:prSet/>
      <dgm:spPr/>
      <dgm:t>
        <a:bodyPr/>
        <a:lstStyle/>
        <a:p>
          <a:endParaRPr lang="ru-RU"/>
        </a:p>
      </dgm:t>
    </dgm:pt>
    <dgm:pt modelId="{7E1DF14C-C9FE-4D21-81C3-8957F2B1A5C0}" type="sibTrans" cxnId="{6A2B5EC6-C3F4-450E-953C-20CE1DBBF415}">
      <dgm:prSet/>
      <dgm:spPr/>
      <dgm:t>
        <a:bodyPr/>
        <a:lstStyle/>
        <a:p>
          <a:endParaRPr lang="ru-RU"/>
        </a:p>
      </dgm:t>
    </dgm:pt>
    <dgm:pt modelId="{8EF25797-1EAA-4FBE-ACDA-F681B42D7D1E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Инструкция о порядке составления и предоставления годовой, квартальной, месячной отчетности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1E1A42F-9DC4-4A50-9DE9-FA477BD22BE9}" type="parTrans" cxnId="{740B5BF3-8890-4DEC-A5DA-614CD06E03C8}">
      <dgm:prSet/>
      <dgm:spPr/>
      <dgm:t>
        <a:bodyPr/>
        <a:lstStyle/>
        <a:p>
          <a:endParaRPr lang="ru-RU"/>
        </a:p>
      </dgm:t>
    </dgm:pt>
    <dgm:pt modelId="{4A296DB2-9B54-4795-B163-B227AD044E09}" type="sibTrans" cxnId="{740B5BF3-8890-4DEC-A5DA-614CD06E03C8}">
      <dgm:prSet/>
      <dgm:spPr/>
      <dgm:t>
        <a:bodyPr/>
        <a:lstStyle/>
        <a:p>
          <a:endParaRPr lang="ru-RU"/>
        </a:p>
      </dgm:t>
    </dgm:pt>
    <dgm:pt modelId="{BE6BBC0E-7A76-43DA-856F-33155B0F8504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БК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 Положение о бюджетном процессе в </a:t>
          </a:r>
          <a:r>
            <a:rPr lang="ru-RU" b="1" dirty="0" err="1" smtClean="0">
              <a:latin typeface="Times New Roman" pitchFamily="18" charset="0"/>
              <a:cs typeface="Times New Roman" pitchFamily="18" charset="0"/>
            </a:rPr>
            <a:t>Вятскополянском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 районе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2BEB0D6E-CD48-40D4-9586-11A1004C2DF6}" type="parTrans" cxnId="{5EA348E3-393D-481C-AA80-F0E457644570}">
      <dgm:prSet/>
      <dgm:spPr/>
      <dgm:t>
        <a:bodyPr/>
        <a:lstStyle/>
        <a:p>
          <a:endParaRPr lang="ru-RU"/>
        </a:p>
      </dgm:t>
    </dgm:pt>
    <dgm:pt modelId="{EA1BAF2A-EC4A-4587-83AF-3B40E0582C99}" type="sibTrans" cxnId="{5EA348E3-393D-481C-AA80-F0E457644570}">
      <dgm:prSet/>
      <dgm:spPr/>
      <dgm:t>
        <a:bodyPr/>
        <a:lstStyle/>
        <a:p>
          <a:endParaRPr lang="ru-RU"/>
        </a:p>
      </dgm:t>
    </dgm:pt>
    <dgm:pt modelId="{AA7A8E89-91A8-416C-B372-3539264526E7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Решение </a:t>
          </a:r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Вятскополянской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 районной Думы об утверждении бюджета на 2018 год и плановый период 2019-2020 годов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4B13F68-6E5F-4019-8387-00D937BAFCC6}" type="parTrans" cxnId="{6AA3018A-88F4-43C5-B2CC-0DD24EBCDA90}">
      <dgm:prSet/>
      <dgm:spPr/>
      <dgm:t>
        <a:bodyPr/>
        <a:lstStyle/>
        <a:p>
          <a:endParaRPr lang="ru-RU"/>
        </a:p>
      </dgm:t>
    </dgm:pt>
    <dgm:pt modelId="{7D7380AC-FC3B-4D11-A884-A32D8163FB7E}" type="sibTrans" cxnId="{6AA3018A-88F4-43C5-B2CC-0DD24EBCDA90}">
      <dgm:prSet/>
      <dgm:spPr/>
      <dgm:t>
        <a:bodyPr/>
        <a:lstStyle/>
        <a:p>
          <a:endParaRPr lang="ru-RU"/>
        </a:p>
      </dgm:t>
    </dgm:pt>
    <dgm:pt modelId="{2C876D35-844F-4949-B252-1A386725B1B8}" type="pres">
      <dgm:prSet presAssocID="{5500B103-1675-4F0C-AA2E-C8ABD0EBED6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97601B-9BA2-4786-8F77-BBC87D27D7DE}" type="pres">
      <dgm:prSet presAssocID="{ECBC430A-DC65-4630-A32D-57589FEEB1C6}" presName="centerShape" presStyleLbl="node0" presStyleIdx="0" presStyleCnt="1" custScaleX="198205" custScaleY="119981"/>
      <dgm:spPr/>
      <dgm:t>
        <a:bodyPr/>
        <a:lstStyle/>
        <a:p>
          <a:endParaRPr lang="ru-RU"/>
        </a:p>
      </dgm:t>
    </dgm:pt>
    <dgm:pt modelId="{53D32645-B17D-4368-9B49-C3D19EAB1113}" type="pres">
      <dgm:prSet presAssocID="{EE5E9ADE-D1FB-481B-9258-5BC72E132320}" presName="node" presStyleLbl="node1" presStyleIdx="0" presStyleCnt="4" custScaleX="180145" custScaleY="126348" custRadScaleRad="89632" custRadScaleInc="54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13389-89BC-43DA-81EE-DEE3F30A4AB8}" type="pres">
      <dgm:prSet presAssocID="{EE5E9ADE-D1FB-481B-9258-5BC72E132320}" presName="dummy" presStyleCnt="0"/>
      <dgm:spPr/>
    </dgm:pt>
    <dgm:pt modelId="{A993C88A-8823-4821-9B31-AC8596900D95}" type="pres">
      <dgm:prSet presAssocID="{7E1DF14C-C9FE-4D21-81C3-8957F2B1A5C0}" presName="sibTrans" presStyleLbl="sibTrans2D1" presStyleIdx="0" presStyleCnt="4"/>
      <dgm:spPr/>
      <dgm:t>
        <a:bodyPr/>
        <a:lstStyle/>
        <a:p>
          <a:endParaRPr lang="ru-RU"/>
        </a:p>
      </dgm:t>
    </dgm:pt>
    <dgm:pt modelId="{BB85F603-29C4-42B9-B5F3-F26BD3BEFECC}" type="pres">
      <dgm:prSet presAssocID="{8EF25797-1EAA-4FBE-ACDA-F681B42D7D1E}" presName="node" presStyleLbl="node1" presStyleIdx="1" presStyleCnt="4" custScaleX="207220" custScaleY="165397" custRadScaleRad="160830" custRadScaleInc="21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C88828-687C-4DDF-8A3C-59612CF35C13}" type="pres">
      <dgm:prSet presAssocID="{8EF25797-1EAA-4FBE-ACDA-F681B42D7D1E}" presName="dummy" presStyleCnt="0"/>
      <dgm:spPr/>
    </dgm:pt>
    <dgm:pt modelId="{A763873C-E0A1-49F5-81D6-98A7D981F4FB}" type="pres">
      <dgm:prSet presAssocID="{4A296DB2-9B54-4795-B163-B227AD044E09}" presName="sibTrans" presStyleLbl="sibTrans2D1" presStyleIdx="1" presStyleCnt="4"/>
      <dgm:spPr/>
      <dgm:t>
        <a:bodyPr/>
        <a:lstStyle/>
        <a:p>
          <a:endParaRPr lang="ru-RU"/>
        </a:p>
      </dgm:t>
    </dgm:pt>
    <dgm:pt modelId="{88725A2F-927C-48ED-9882-A7097CBD1409}" type="pres">
      <dgm:prSet presAssocID="{BE6BBC0E-7A76-43DA-856F-33155B0F8504}" presName="node" presStyleLbl="node1" presStyleIdx="2" presStyleCnt="4" custScaleX="284730" custScaleY="116526" custRadScaleRad="82332" custRadScaleInc="-144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10DBA-05D0-452D-AB10-47A3927E69E6}" type="pres">
      <dgm:prSet presAssocID="{BE6BBC0E-7A76-43DA-856F-33155B0F8504}" presName="dummy" presStyleCnt="0"/>
      <dgm:spPr/>
    </dgm:pt>
    <dgm:pt modelId="{950A0F2A-E098-4B5D-9A8A-28BB346A8425}" type="pres">
      <dgm:prSet presAssocID="{EA1BAF2A-EC4A-4587-83AF-3B40E0582C99}" presName="sibTrans" presStyleLbl="sibTrans2D1" presStyleIdx="2" presStyleCnt="4"/>
      <dgm:spPr/>
      <dgm:t>
        <a:bodyPr/>
        <a:lstStyle/>
        <a:p>
          <a:endParaRPr lang="ru-RU"/>
        </a:p>
      </dgm:t>
    </dgm:pt>
    <dgm:pt modelId="{EAC06A77-E05C-4E4B-8D85-679ED1317767}" type="pres">
      <dgm:prSet presAssocID="{AA7A8E89-91A8-416C-B372-3539264526E7}" presName="node" presStyleLbl="node1" presStyleIdx="3" presStyleCnt="4" custScaleX="188356" custScaleY="171402" custRadScaleRad="160705" custRadScaleInc="-45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500724-A846-45C3-B1DF-195D969367C2}" type="pres">
      <dgm:prSet presAssocID="{AA7A8E89-91A8-416C-B372-3539264526E7}" presName="dummy" presStyleCnt="0"/>
      <dgm:spPr/>
    </dgm:pt>
    <dgm:pt modelId="{F5239501-AA9D-483D-B38F-EAE384DBE7B7}" type="pres">
      <dgm:prSet presAssocID="{7D7380AC-FC3B-4D11-A884-A32D8163FB7E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F64CAAF7-9090-474F-B0AD-F51C3DBDB991}" type="presOf" srcId="{AA7A8E89-91A8-416C-B372-3539264526E7}" destId="{EAC06A77-E05C-4E4B-8D85-679ED1317767}" srcOrd="0" destOrd="0" presId="urn:microsoft.com/office/officeart/2005/8/layout/radial6"/>
    <dgm:cxn modelId="{FA6074E4-EE50-443D-BF5F-F1BB681F7AF0}" type="presOf" srcId="{4A296DB2-9B54-4795-B163-B227AD044E09}" destId="{A763873C-E0A1-49F5-81D6-98A7D981F4FB}" srcOrd="0" destOrd="0" presId="urn:microsoft.com/office/officeart/2005/8/layout/radial6"/>
    <dgm:cxn modelId="{BE5790BC-A66F-41DF-A7D2-C2EF738C9BED}" type="presOf" srcId="{7D7380AC-FC3B-4D11-A884-A32D8163FB7E}" destId="{F5239501-AA9D-483D-B38F-EAE384DBE7B7}" srcOrd="0" destOrd="0" presId="urn:microsoft.com/office/officeart/2005/8/layout/radial6"/>
    <dgm:cxn modelId="{6A2B5EC6-C3F4-450E-953C-20CE1DBBF415}" srcId="{ECBC430A-DC65-4630-A32D-57589FEEB1C6}" destId="{EE5E9ADE-D1FB-481B-9258-5BC72E132320}" srcOrd="0" destOrd="0" parTransId="{D57F51F3-BEC1-4823-8B0F-4729C3ED913C}" sibTransId="{7E1DF14C-C9FE-4D21-81C3-8957F2B1A5C0}"/>
    <dgm:cxn modelId="{F37618D2-FA06-4258-813E-3E6E07210215}" type="presOf" srcId="{7E1DF14C-C9FE-4D21-81C3-8957F2B1A5C0}" destId="{A993C88A-8823-4821-9B31-AC8596900D95}" srcOrd="0" destOrd="0" presId="urn:microsoft.com/office/officeart/2005/8/layout/radial6"/>
    <dgm:cxn modelId="{6AA3018A-88F4-43C5-B2CC-0DD24EBCDA90}" srcId="{ECBC430A-DC65-4630-A32D-57589FEEB1C6}" destId="{AA7A8E89-91A8-416C-B372-3539264526E7}" srcOrd="3" destOrd="0" parTransId="{54B13F68-6E5F-4019-8387-00D937BAFCC6}" sibTransId="{7D7380AC-FC3B-4D11-A884-A32D8163FB7E}"/>
    <dgm:cxn modelId="{5EA348E3-393D-481C-AA80-F0E457644570}" srcId="{ECBC430A-DC65-4630-A32D-57589FEEB1C6}" destId="{BE6BBC0E-7A76-43DA-856F-33155B0F8504}" srcOrd="2" destOrd="0" parTransId="{2BEB0D6E-CD48-40D4-9586-11A1004C2DF6}" sibTransId="{EA1BAF2A-EC4A-4587-83AF-3B40E0582C99}"/>
    <dgm:cxn modelId="{B143D661-F49B-436D-A18C-D3269AD58AA7}" type="presOf" srcId="{5500B103-1675-4F0C-AA2E-C8ABD0EBED69}" destId="{2C876D35-844F-4949-B252-1A386725B1B8}" srcOrd="0" destOrd="0" presId="urn:microsoft.com/office/officeart/2005/8/layout/radial6"/>
    <dgm:cxn modelId="{FE2AB2B7-8847-4C80-9BC3-78419E420DF8}" type="presOf" srcId="{EA1BAF2A-EC4A-4587-83AF-3B40E0582C99}" destId="{950A0F2A-E098-4B5D-9A8A-28BB346A8425}" srcOrd="0" destOrd="0" presId="urn:microsoft.com/office/officeart/2005/8/layout/radial6"/>
    <dgm:cxn modelId="{0B1126A6-9D8B-4773-9C0B-E63BE5DACC8A}" type="presOf" srcId="{EE5E9ADE-D1FB-481B-9258-5BC72E132320}" destId="{53D32645-B17D-4368-9B49-C3D19EAB1113}" srcOrd="0" destOrd="0" presId="urn:microsoft.com/office/officeart/2005/8/layout/radial6"/>
    <dgm:cxn modelId="{02858985-CF36-4A00-B3B2-DCAC3EF0EF44}" type="presOf" srcId="{ECBC430A-DC65-4630-A32D-57589FEEB1C6}" destId="{9F97601B-9BA2-4786-8F77-BBC87D27D7DE}" srcOrd="0" destOrd="0" presId="urn:microsoft.com/office/officeart/2005/8/layout/radial6"/>
    <dgm:cxn modelId="{F7D8390A-E2BE-420C-90F3-9280EE0A1CF9}" srcId="{5500B103-1675-4F0C-AA2E-C8ABD0EBED69}" destId="{ECBC430A-DC65-4630-A32D-57589FEEB1C6}" srcOrd="0" destOrd="0" parTransId="{80BDD02D-A48E-4CF4-9161-701F18719A66}" sibTransId="{56890135-DA0B-4255-8476-FE6AD678DD15}"/>
    <dgm:cxn modelId="{7B438519-B895-4E42-814E-A2F4CBB54679}" type="presOf" srcId="{8EF25797-1EAA-4FBE-ACDA-F681B42D7D1E}" destId="{BB85F603-29C4-42B9-B5F3-F26BD3BEFECC}" srcOrd="0" destOrd="0" presId="urn:microsoft.com/office/officeart/2005/8/layout/radial6"/>
    <dgm:cxn modelId="{740B5BF3-8890-4DEC-A5DA-614CD06E03C8}" srcId="{ECBC430A-DC65-4630-A32D-57589FEEB1C6}" destId="{8EF25797-1EAA-4FBE-ACDA-F681B42D7D1E}" srcOrd="1" destOrd="0" parTransId="{C1E1A42F-9DC4-4A50-9DE9-FA477BD22BE9}" sibTransId="{4A296DB2-9B54-4795-B163-B227AD044E09}"/>
    <dgm:cxn modelId="{A820C436-1979-4396-8DE6-050FBE869F58}" type="presOf" srcId="{BE6BBC0E-7A76-43DA-856F-33155B0F8504}" destId="{88725A2F-927C-48ED-9882-A7097CBD1409}" srcOrd="0" destOrd="0" presId="urn:microsoft.com/office/officeart/2005/8/layout/radial6"/>
    <dgm:cxn modelId="{C88A5ABD-82BC-459E-83BF-C18E51E35C8E}" type="presParOf" srcId="{2C876D35-844F-4949-B252-1A386725B1B8}" destId="{9F97601B-9BA2-4786-8F77-BBC87D27D7DE}" srcOrd="0" destOrd="0" presId="urn:microsoft.com/office/officeart/2005/8/layout/radial6"/>
    <dgm:cxn modelId="{1D2D0684-070C-4E13-89A3-3908FD6BAB74}" type="presParOf" srcId="{2C876D35-844F-4949-B252-1A386725B1B8}" destId="{53D32645-B17D-4368-9B49-C3D19EAB1113}" srcOrd="1" destOrd="0" presId="urn:microsoft.com/office/officeart/2005/8/layout/radial6"/>
    <dgm:cxn modelId="{765A19E0-B108-41C6-A049-26E5B8282A7A}" type="presParOf" srcId="{2C876D35-844F-4949-B252-1A386725B1B8}" destId="{F8313389-89BC-43DA-81EE-DEE3F30A4AB8}" srcOrd="2" destOrd="0" presId="urn:microsoft.com/office/officeart/2005/8/layout/radial6"/>
    <dgm:cxn modelId="{C7B352E0-4A07-472C-9CD2-4BBE20F38805}" type="presParOf" srcId="{2C876D35-844F-4949-B252-1A386725B1B8}" destId="{A993C88A-8823-4821-9B31-AC8596900D95}" srcOrd="3" destOrd="0" presId="urn:microsoft.com/office/officeart/2005/8/layout/radial6"/>
    <dgm:cxn modelId="{25FEE647-4F05-4DBB-B131-3FE788100D87}" type="presParOf" srcId="{2C876D35-844F-4949-B252-1A386725B1B8}" destId="{BB85F603-29C4-42B9-B5F3-F26BD3BEFECC}" srcOrd="4" destOrd="0" presId="urn:microsoft.com/office/officeart/2005/8/layout/radial6"/>
    <dgm:cxn modelId="{04C107F0-2797-4739-A4C0-4AE2A19008F3}" type="presParOf" srcId="{2C876D35-844F-4949-B252-1A386725B1B8}" destId="{40C88828-687C-4DDF-8A3C-59612CF35C13}" srcOrd="5" destOrd="0" presId="urn:microsoft.com/office/officeart/2005/8/layout/radial6"/>
    <dgm:cxn modelId="{2056D4F1-456B-4741-8796-14DEB987DE55}" type="presParOf" srcId="{2C876D35-844F-4949-B252-1A386725B1B8}" destId="{A763873C-E0A1-49F5-81D6-98A7D981F4FB}" srcOrd="6" destOrd="0" presId="urn:microsoft.com/office/officeart/2005/8/layout/radial6"/>
    <dgm:cxn modelId="{CB75A98A-45A9-42AA-BE3F-D452AA93AF75}" type="presParOf" srcId="{2C876D35-844F-4949-B252-1A386725B1B8}" destId="{88725A2F-927C-48ED-9882-A7097CBD1409}" srcOrd="7" destOrd="0" presId="urn:microsoft.com/office/officeart/2005/8/layout/radial6"/>
    <dgm:cxn modelId="{E35B9DE6-8F65-4101-B705-F915720914B3}" type="presParOf" srcId="{2C876D35-844F-4949-B252-1A386725B1B8}" destId="{D7210DBA-05D0-452D-AB10-47A3927E69E6}" srcOrd="8" destOrd="0" presId="urn:microsoft.com/office/officeart/2005/8/layout/radial6"/>
    <dgm:cxn modelId="{9A476EC9-FDA0-47A5-9791-31DF5E5C6269}" type="presParOf" srcId="{2C876D35-844F-4949-B252-1A386725B1B8}" destId="{950A0F2A-E098-4B5D-9A8A-28BB346A8425}" srcOrd="9" destOrd="0" presId="urn:microsoft.com/office/officeart/2005/8/layout/radial6"/>
    <dgm:cxn modelId="{79E950BD-7014-4B5C-961F-B04E5D94F31A}" type="presParOf" srcId="{2C876D35-844F-4949-B252-1A386725B1B8}" destId="{EAC06A77-E05C-4E4B-8D85-679ED1317767}" srcOrd="10" destOrd="0" presId="urn:microsoft.com/office/officeart/2005/8/layout/radial6"/>
    <dgm:cxn modelId="{73F8A414-D471-4976-B94A-EF2501EAA4AE}" type="presParOf" srcId="{2C876D35-844F-4949-B252-1A386725B1B8}" destId="{42500724-A846-45C3-B1DF-195D969367C2}" srcOrd="11" destOrd="0" presId="urn:microsoft.com/office/officeart/2005/8/layout/radial6"/>
    <dgm:cxn modelId="{17936709-4BB0-42B5-9CBF-1FFA1A445360}" type="presParOf" srcId="{2C876D35-844F-4949-B252-1A386725B1B8}" destId="{F5239501-AA9D-483D-B38F-EAE384DBE7B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22B9EF-8807-4456-A4E3-66590BAC932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37CE01-9DF4-4E9D-8C5B-D62415FB6EB2}">
      <dgm:prSet phldrT="[Текст]"/>
      <dgm:spPr/>
      <dgm:t>
        <a:bodyPr/>
        <a:lstStyle/>
        <a:p>
          <a:r>
            <a:rPr lang="ru-RU" dirty="0" smtClean="0"/>
            <a:t>Бюджет </a:t>
          </a:r>
          <a:r>
            <a:rPr lang="ru-RU" dirty="0" err="1" smtClean="0"/>
            <a:t>Вятскополянского</a:t>
          </a:r>
          <a:r>
            <a:rPr lang="ru-RU" dirty="0" smtClean="0"/>
            <a:t> района</a:t>
          </a:r>
          <a:endParaRPr lang="ru-RU" dirty="0"/>
        </a:p>
      </dgm:t>
    </dgm:pt>
    <dgm:pt modelId="{A0E7A1C3-175A-4D8D-9780-E2BB6D18552C}" type="parTrans" cxnId="{30045970-64B1-4492-90BC-FE21E20101EC}">
      <dgm:prSet/>
      <dgm:spPr/>
      <dgm:t>
        <a:bodyPr/>
        <a:lstStyle/>
        <a:p>
          <a:endParaRPr lang="ru-RU"/>
        </a:p>
      </dgm:t>
    </dgm:pt>
    <dgm:pt modelId="{96FDEC2E-D030-4ED7-9145-7B2F4A565F83}" type="sibTrans" cxnId="{30045970-64B1-4492-90BC-FE21E20101EC}">
      <dgm:prSet/>
      <dgm:spPr/>
      <dgm:t>
        <a:bodyPr/>
        <a:lstStyle/>
        <a:p>
          <a:endParaRPr lang="ru-RU"/>
        </a:p>
      </dgm:t>
    </dgm:pt>
    <dgm:pt modelId="{361DB505-D361-4581-B641-740260BFFAC3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523197D-D788-40E5-8193-266E74971F20}" type="parTrans" cxnId="{4B3ED09B-0F53-4AAE-ACC6-8E8FD017B0C7}">
      <dgm:prSet/>
      <dgm:spPr/>
      <dgm:t>
        <a:bodyPr/>
        <a:lstStyle/>
        <a:p>
          <a:endParaRPr lang="ru-RU"/>
        </a:p>
      </dgm:t>
    </dgm:pt>
    <dgm:pt modelId="{85CCD889-472E-4FA3-9401-243BE20E8B7B}" type="sibTrans" cxnId="{4B3ED09B-0F53-4AAE-ACC6-8E8FD017B0C7}">
      <dgm:prSet/>
      <dgm:spPr/>
      <dgm:t>
        <a:bodyPr/>
        <a:lstStyle/>
        <a:p>
          <a:endParaRPr lang="ru-RU"/>
        </a:p>
      </dgm:t>
    </dgm:pt>
    <dgm:pt modelId="{0470FCD0-5F85-42C3-8CD3-DC20020BF412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Администрация района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227C045-618F-404E-AD99-398EFE051564}" type="parTrans" cxnId="{7B8E6B04-CBD6-42B7-9E28-D30A60EB2D11}">
      <dgm:prSet/>
      <dgm:spPr/>
      <dgm:t>
        <a:bodyPr/>
        <a:lstStyle/>
        <a:p>
          <a:endParaRPr lang="ru-RU"/>
        </a:p>
      </dgm:t>
    </dgm:pt>
    <dgm:pt modelId="{35A740DB-5F8B-4076-A206-FFDD42D81E75}" type="sibTrans" cxnId="{7B8E6B04-CBD6-42B7-9E28-D30A60EB2D11}">
      <dgm:prSet/>
      <dgm:spPr/>
      <dgm:t>
        <a:bodyPr/>
        <a:lstStyle/>
        <a:p>
          <a:endParaRPr lang="ru-RU"/>
        </a:p>
      </dgm:t>
    </dgm:pt>
    <dgm:pt modelId="{02ED8DD6-F991-4F59-9AEC-A6BE2E2B1047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D64D08D-9B8F-4900-9797-757C329E7B04}" type="parTrans" cxnId="{838B9EEB-9716-49E5-A891-B32C2B5F49F1}">
      <dgm:prSet/>
      <dgm:spPr/>
      <dgm:t>
        <a:bodyPr/>
        <a:lstStyle/>
        <a:p>
          <a:endParaRPr lang="ru-RU"/>
        </a:p>
      </dgm:t>
    </dgm:pt>
    <dgm:pt modelId="{F6865D6E-CB31-43ED-A83A-9A03473A29FE}" type="sibTrans" cxnId="{838B9EEB-9716-49E5-A891-B32C2B5F49F1}">
      <dgm:prSet/>
      <dgm:spPr/>
      <dgm:t>
        <a:bodyPr/>
        <a:lstStyle/>
        <a:p>
          <a:endParaRPr lang="ru-RU"/>
        </a:p>
      </dgm:t>
    </dgm:pt>
    <dgm:pt modelId="{10AD316F-C2C5-46CB-ADF9-A60E70D5D97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2AE0595-E55A-4F06-82D9-272DB1F14D87}" type="parTrans" cxnId="{37C4234F-8F0A-4BBD-8D8D-9A69753B15F8}">
      <dgm:prSet/>
      <dgm:spPr/>
      <dgm:t>
        <a:bodyPr/>
        <a:lstStyle/>
        <a:p>
          <a:endParaRPr lang="ru-RU"/>
        </a:p>
      </dgm:t>
    </dgm:pt>
    <dgm:pt modelId="{DD93804D-B499-49E2-9486-46B80D42FFF0}" type="sibTrans" cxnId="{37C4234F-8F0A-4BBD-8D8D-9A69753B15F8}">
      <dgm:prSet/>
      <dgm:spPr/>
      <dgm:t>
        <a:bodyPr/>
        <a:lstStyle/>
        <a:p>
          <a:endParaRPr lang="ru-RU"/>
        </a:p>
      </dgm:t>
    </dgm:pt>
    <dgm:pt modelId="{028E2B4D-2569-48DD-8C1B-E96615D762C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14 школ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E0CC9FA-BACF-46E6-8190-D7AA3DD3E60B}" type="parTrans" cxnId="{0D73A030-1965-4266-9E2F-69C86C1F4ED6}">
      <dgm:prSet/>
      <dgm:spPr/>
      <dgm:t>
        <a:bodyPr/>
        <a:lstStyle/>
        <a:p>
          <a:endParaRPr lang="ru-RU"/>
        </a:p>
      </dgm:t>
    </dgm:pt>
    <dgm:pt modelId="{D176B682-D8E5-430E-88CE-518115C09A54}" type="sibTrans" cxnId="{0D73A030-1965-4266-9E2F-69C86C1F4ED6}">
      <dgm:prSet/>
      <dgm:spPr/>
      <dgm:t>
        <a:bodyPr/>
        <a:lstStyle/>
        <a:p>
          <a:endParaRPr lang="ru-RU"/>
        </a:p>
      </dgm:t>
    </dgm:pt>
    <dgm:pt modelId="{2742230B-A202-4B79-B195-225821FEF9C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C9ED324-B370-4B6D-8DCB-E53D830CE49B}" type="parTrans" cxnId="{3E18E108-CFFE-4066-884D-153D89503A44}">
      <dgm:prSet/>
      <dgm:spPr/>
      <dgm:t>
        <a:bodyPr/>
        <a:lstStyle/>
        <a:p>
          <a:endParaRPr lang="ru-RU"/>
        </a:p>
      </dgm:t>
    </dgm:pt>
    <dgm:pt modelId="{E3F5CF4D-203E-40BC-A677-86EC9697F3AA}" type="sibTrans" cxnId="{3E18E108-CFFE-4066-884D-153D89503A44}">
      <dgm:prSet/>
      <dgm:spPr/>
      <dgm:t>
        <a:bodyPr/>
        <a:lstStyle/>
        <a:p>
          <a:endParaRPr lang="ru-RU"/>
        </a:p>
      </dgm:t>
    </dgm:pt>
    <dgm:pt modelId="{72D0CDA7-B22B-4045-B521-8B3BE49BF1B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4 учреждения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доп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B3FC772-5BDD-4657-A46F-55163672D7B8}" type="parTrans" cxnId="{BDF65A27-C6B6-43EA-910A-3C09FD5A8A95}">
      <dgm:prSet/>
      <dgm:spPr/>
      <dgm:t>
        <a:bodyPr/>
        <a:lstStyle/>
        <a:p>
          <a:endParaRPr lang="ru-RU"/>
        </a:p>
      </dgm:t>
    </dgm:pt>
    <dgm:pt modelId="{D4A49A6E-3C87-441B-A1BA-37E38FDE6D9C}" type="sibTrans" cxnId="{BDF65A27-C6B6-43EA-910A-3C09FD5A8A95}">
      <dgm:prSet/>
      <dgm:spPr/>
      <dgm:t>
        <a:bodyPr/>
        <a:lstStyle/>
        <a:p>
          <a:endParaRPr lang="ru-RU"/>
        </a:p>
      </dgm:t>
    </dgm:pt>
    <dgm:pt modelId="{1E5CD65E-483D-4997-A8C5-3771CA35558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РОМЦ (бюджетное учреждение)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AC82011-8F87-49A1-A744-6EBC200F340B}" type="parTrans" cxnId="{7A56BD7E-2A98-4614-B680-9EC7E363FBCD}">
      <dgm:prSet/>
      <dgm:spPr/>
      <dgm:t>
        <a:bodyPr/>
        <a:lstStyle/>
        <a:p>
          <a:endParaRPr lang="ru-RU"/>
        </a:p>
      </dgm:t>
    </dgm:pt>
    <dgm:pt modelId="{CC09EB27-F224-4721-8A9F-31A0BB272DB6}" type="sibTrans" cxnId="{7A56BD7E-2A98-4614-B680-9EC7E363FBCD}">
      <dgm:prSet/>
      <dgm:spPr/>
      <dgm:t>
        <a:bodyPr/>
        <a:lstStyle/>
        <a:p>
          <a:endParaRPr lang="ru-RU"/>
        </a:p>
      </dgm:t>
    </dgm:pt>
    <dgm:pt modelId="{CC134B6A-AF7F-4BFC-8B4A-2637C0141AFF}" type="pres">
      <dgm:prSet presAssocID="{FF22B9EF-8807-4456-A4E3-66590BAC932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9DB6C-6F42-4439-A8DD-73630705A8E3}" type="pres">
      <dgm:prSet presAssocID="{FF22B9EF-8807-4456-A4E3-66590BAC9325}" presName="hierFlow" presStyleCnt="0"/>
      <dgm:spPr/>
    </dgm:pt>
    <dgm:pt modelId="{E6AA06FB-BF2D-42F3-AC39-8B20E99C066A}" type="pres">
      <dgm:prSet presAssocID="{FF22B9EF-8807-4456-A4E3-66590BAC932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D148D78-1318-4C7F-B66E-88495F416E8C}" type="pres">
      <dgm:prSet presAssocID="{6637CE01-9DF4-4E9D-8C5B-D62415FB6EB2}" presName="Name14" presStyleCnt="0"/>
      <dgm:spPr/>
    </dgm:pt>
    <dgm:pt modelId="{980AB055-2F7B-43DF-AF11-7CA4F90102B0}" type="pres">
      <dgm:prSet presAssocID="{6637CE01-9DF4-4E9D-8C5B-D62415FB6EB2}" presName="level1Shape" presStyleLbl="node0" presStyleIdx="0" presStyleCnt="1" custScaleX="343200" custScaleY="299970" custLinFactY="-163580" custLinFactNeighborX="69206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AC8C3-2F63-4912-A739-869EC92D7250}" type="pres">
      <dgm:prSet presAssocID="{6637CE01-9DF4-4E9D-8C5B-D62415FB6EB2}" presName="hierChild2" presStyleCnt="0"/>
      <dgm:spPr/>
    </dgm:pt>
    <dgm:pt modelId="{0F4A9793-3E36-4E9E-A2AC-C42B9F0E5F03}" type="pres">
      <dgm:prSet presAssocID="{6227C045-618F-404E-AD99-398EFE051564}" presName="Name19" presStyleLbl="parChTrans1D2" presStyleIdx="0" presStyleCnt="2"/>
      <dgm:spPr/>
      <dgm:t>
        <a:bodyPr/>
        <a:lstStyle/>
        <a:p>
          <a:endParaRPr lang="ru-RU"/>
        </a:p>
      </dgm:t>
    </dgm:pt>
    <dgm:pt modelId="{51BFFF80-7C42-4F77-A9D1-9830D9E55FE1}" type="pres">
      <dgm:prSet presAssocID="{0470FCD0-5F85-42C3-8CD3-DC20020BF412}" presName="Name21" presStyleCnt="0"/>
      <dgm:spPr/>
    </dgm:pt>
    <dgm:pt modelId="{EF1DD9F7-78EC-449E-AB54-2A5BF3225B80}" type="pres">
      <dgm:prSet presAssocID="{0470FCD0-5F85-42C3-8CD3-DC20020BF412}" presName="level2Shape" presStyleLbl="node2" presStyleIdx="0" presStyleCnt="2" custScaleX="354777" custScaleY="158745"/>
      <dgm:spPr/>
      <dgm:t>
        <a:bodyPr/>
        <a:lstStyle/>
        <a:p>
          <a:endParaRPr lang="ru-RU"/>
        </a:p>
      </dgm:t>
    </dgm:pt>
    <dgm:pt modelId="{65BDA88E-84CC-4513-9CF9-D0D3700A09CD}" type="pres">
      <dgm:prSet presAssocID="{0470FCD0-5F85-42C3-8CD3-DC20020BF412}" presName="hierChild3" presStyleCnt="0"/>
      <dgm:spPr/>
    </dgm:pt>
    <dgm:pt modelId="{2BAA64D0-1702-434E-9ACF-FFA654C3204F}" type="pres">
      <dgm:prSet presAssocID="{9D64D08D-9B8F-4900-9797-757C329E7B04}" presName="Name19" presStyleLbl="parChTrans1D3" presStyleIdx="0" presStyleCnt="6"/>
      <dgm:spPr/>
      <dgm:t>
        <a:bodyPr/>
        <a:lstStyle/>
        <a:p>
          <a:endParaRPr lang="ru-RU"/>
        </a:p>
      </dgm:t>
    </dgm:pt>
    <dgm:pt modelId="{ECBF3B97-514C-4A9B-8553-7EB22E479FFC}" type="pres">
      <dgm:prSet presAssocID="{02ED8DD6-F991-4F59-9AEC-A6BE2E2B1047}" presName="Name21" presStyleCnt="0"/>
      <dgm:spPr/>
    </dgm:pt>
    <dgm:pt modelId="{F0D31085-D83B-4257-8332-5A6C7D318C40}" type="pres">
      <dgm:prSet presAssocID="{02ED8DD6-F991-4F59-9AEC-A6BE2E2B1047}" presName="level2Shape" presStyleLbl="node3" presStyleIdx="0" presStyleCnt="6" custScaleX="235040" custScaleY="203456" custLinFactNeighborX="-318" custLinFactNeighborY="26528"/>
      <dgm:spPr/>
      <dgm:t>
        <a:bodyPr/>
        <a:lstStyle/>
        <a:p>
          <a:endParaRPr lang="ru-RU"/>
        </a:p>
      </dgm:t>
    </dgm:pt>
    <dgm:pt modelId="{AF03AC83-D7EB-4A10-8D03-24F187AF174D}" type="pres">
      <dgm:prSet presAssocID="{02ED8DD6-F991-4F59-9AEC-A6BE2E2B1047}" presName="hierChild3" presStyleCnt="0"/>
      <dgm:spPr/>
    </dgm:pt>
    <dgm:pt modelId="{ECD9E7FB-83DB-4E0F-93FF-66030FADC1A1}" type="pres">
      <dgm:prSet presAssocID="{12AE0595-E55A-4F06-82D9-272DB1F14D87}" presName="Name19" presStyleLbl="parChTrans1D3" presStyleIdx="1" presStyleCnt="6"/>
      <dgm:spPr/>
      <dgm:t>
        <a:bodyPr/>
        <a:lstStyle/>
        <a:p>
          <a:endParaRPr lang="ru-RU"/>
        </a:p>
      </dgm:t>
    </dgm:pt>
    <dgm:pt modelId="{C52D7F91-FF88-4736-920D-17B0DF1CB2D0}" type="pres">
      <dgm:prSet presAssocID="{10AD316F-C2C5-46CB-ADF9-A60E70D5D97D}" presName="Name21" presStyleCnt="0"/>
      <dgm:spPr/>
    </dgm:pt>
    <dgm:pt modelId="{3E22D477-6317-42AC-8327-B098FFC883DE}" type="pres">
      <dgm:prSet presAssocID="{10AD316F-C2C5-46CB-ADF9-A60E70D5D97D}" presName="level2Shape" presStyleLbl="node3" presStyleIdx="1" presStyleCnt="6" custScaleX="336126" custScaleY="211003" custLinFactY="74375" custLinFactNeighborX="-10095" custLinFactNeighborY="100000"/>
      <dgm:spPr/>
      <dgm:t>
        <a:bodyPr/>
        <a:lstStyle/>
        <a:p>
          <a:endParaRPr lang="ru-RU"/>
        </a:p>
      </dgm:t>
    </dgm:pt>
    <dgm:pt modelId="{6B0B420B-C67C-44BD-BC47-65591A042930}" type="pres">
      <dgm:prSet presAssocID="{10AD316F-C2C5-46CB-ADF9-A60E70D5D97D}" presName="hierChild3" presStyleCnt="0"/>
      <dgm:spPr/>
    </dgm:pt>
    <dgm:pt modelId="{396DC83C-0261-48B3-9E49-16DA47FB1973}" type="pres">
      <dgm:prSet presAssocID="{6AC82011-8F87-49A1-A744-6EBC200F340B}" presName="Name19" presStyleLbl="parChTrans1D3" presStyleIdx="2" presStyleCnt="6"/>
      <dgm:spPr/>
      <dgm:t>
        <a:bodyPr/>
        <a:lstStyle/>
        <a:p>
          <a:endParaRPr lang="ru-RU"/>
        </a:p>
      </dgm:t>
    </dgm:pt>
    <dgm:pt modelId="{7DE0849D-8668-42E2-AA3E-651036DA42E5}" type="pres">
      <dgm:prSet presAssocID="{1E5CD65E-483D-4997-A8C5-3771CA35558C}" presName="Name21" presStyleCnt="0"/>
      <dgm:spPr/>
    </dgm:pt>
    <dgm:pt modelId="{E0FB12F0-6FC0-4B63-9560-D333C1B0C3FF}" type="pres">
      <dgm:prSet presAssocID="{1E5CD65E-483D-4997-A8C5-3771CA35558C}" presName="level2Shape" presStyleLbl="node3" presStyleIdx="2" presStyleCnt="6" custScaleX="301807" custScaleY="317197"/>
      <dgm:spPr/>
      <dgm:t>
        <a:bodyPr/>
        <a:lstStyle/>
        <a:p>
          <a:endParaRPr lang="ru-RU"/>
        </a:p>
      </dgm:t>
    </dgm:pt>
    <dgm:pt modelId="{9E3AE41B-B4AD-4E36-838E-9D6260CE11D3}" type="pres">
      <dgm:prSet presAssocID="{1E5CD65E-483D-4997-A8C5-3771CA35558C}" presName="hierChild3" presStyleCnt="0"/>
      <dgm:spPr/>
    </dgm:pt>
    <dgm:pt modelId="{1CEB9DA5-6349-40C6-B103-83A135AC6477}" type="pres">
      <dgm:prSet presAssocID="{1523197D-D788-40E5-8193-266E74971F20}" presName="Name19" presStyleLbl="parChTrans1D2" presStyleIdx="1" presStyleCnt="2"/>
      <dgm:spPr/>
      <dgm:t>
        <a:bodyPr/>
        <a:lstStyle/>
        <a:p>
          <a:endParaRPr lang="ru-RU"/>
        </a:p>
      </dgm:t>
    </dgm:pt>
    <dgm:pt modelId="{D73191DC-6631-4712-A9AD-A8A359DF1EF1}" type="pres">
      <dgm:prSet presAssocID="{361DB505-D361-4581-B641-740260BFFAC3}" presName="Name21" presStyleCnt="0"/>
      <dgm:spPr/>
    </dgm:pt>
    <dgm:pt modelId="{DE2498C1-E085-4A18-A8BE-1B206A91FCF3}" type="pres">
      <dgm:prSet presAssocID="{361DB505-D361-4581-B641-740260BFFAC3}" presName="level2Shape" presStyleLbl="node2" presStyleIdx="1" presStyleCnt="2" custScaleX="391001" custScaleY="146664" custLinFactNeighborX="9137"/>
      <dgm:spPr/>
      <dgm:t>
        <a:bodyPr/>
        <a:lstStyle/>
        <a:p>
          <a:endParaRPr lang="ru-RU"/>
        </a:p>
      </dgm:t>
    </dgm:pt>
    <dgm:pt modelId="{7A552A46-71B1-46AF-9678-E1D38B4BFA5C}" type="pres">
      <dgm:prSet presAssocID="{361DB505-D361-4581-B641-740260BFFAC3}" presName="hierChild3" presStyleCnt="0"/>
      <dgm:spPr/>
    </dgm:pt>
    <dgm:pt modelId="{EBA0ABEB-3FCE-4EC3-9DE1-F77713D0094A}" type="pres">
      <dgm:prSet presAssocID="{9E0CC9FA-BACF-46E6-8190-D7AA3DD3E60B}" presName="Name19" presStyleLbl="parChTrans1D3" presStyleIdx="3" presStyleCnt="6"/>
      <dgm:spPr/>
      <dgm:t>
        <a:bodyPr/>
        <a:lstStyle/>
        <a:p>
          <a:endParaRPr lang="ru-RU"/>
        </a:p>
      </dgm:t>
    </dgm:pt>
    <dgm:pt modelId="{1E1F2025-C57D-4358-AC57-D4FE6B72F4A9}" type="pres">
      <dgm:prSet presAssocID="{028E2B4D-2569-48DD-8C1B-E96615D762CC}" presName="Name21" presStyleCnt="0"/>
      <dgm:spPr/>
    </dgm:pt>
    <dgm:pt modelId="{35F20F28-CB78-461C-8E41-FA1666C6A553}" type="pres">
      <dgm:prSet presAssocID="{028E2B4D-2569-48DD-8C1B-E96615D762CC}" presName="level2Shape" presStyleLbl="node3" presStyleIdx="3" presStyleCnt="6" custScaleX="177168" custScaleY="179468" custLinFactY="100000" custLinFactNeighborX="77" custLinFactNeighborY="107577"/>
      <dgm:spPr/>
      <dgm:t>
        <a:bodyPr/>
        <a:lstStyle/>
        <a:p>
          <a:endParaRPr lang="ru-RU"/>
        </a:p>
      </dgm:t>
    </dgm:pt>
    <dgm:pt modelId="{53ACE8AA-47E6-4B42-9070-3FFD9603A340}" type="pres">
      <dgm:prSet presAssocID="{028E2B4D-2569-48DD-8C1B-E96615D762CC}" presName="hierChild3" presStyleCnt="0"/>
      <dgm:spPr/>
    </dgm:pt>
    <dgm:pt modelId="{99D10BB7-AB23-492B-AA15-4959E22389AF}" type="pres">
      <dgm:prSet presAssocID="{0C9ED324-B370-4B6D-8DCB-E53D830CE49B}" presName="Name19" presStyleLbl="parChTrans1D3" presStyleIdx="4" presStyleCnt="6"/>
      <dgm:spPr/>
      <dgm:t>
        <a:bodyPr/>
        <a:lstStyle/>
        <a:p>
          <a:endParaRPr lang="ru-RU"/>
        </a:p>
      </dgm:t>
    </dgm:pt>
    <dgm:pt modelId="{79B75E26-EFE3-4231-830E-982256F83377}" type="pres">
      <dgm:prSet presAssocID="{2742230B-A202-4B79-B195-225821FEF9CD}" presName="Name21" presStyleCnt="0"/>
      <dgm:spPr/>
    </dgm:pt>
    <dgm:pt modelId="{721C4629-562E-446B-B7BD-1F32E2AC231E}" type="pres">
      <dgm:prSet presAssocID="{2742230B-A202-4B79-B195-225821FEF9CD}" presName="level2Shape" presStyleLbl="node3" presStyleIdx="4" presStyleCnt="6" custScaleX="219233" custScaleY="257663" custLinFactY="100000" custLinFactNeighborX="-15449" custLinFactNeighborY="163471"/>
      <dgm:spPr/>
      <dgm:t>
        <a:bodyPr/>
        <a:lstStyle/>
        <a:p>
          <a:endParaRPr lang="ru-RU"/>
        </a:p>
      </dgm:t>
    </dgm:pt>
    <dgm:pt modelId="{D04D8ECA-4283-4EE5-B442-D5ADF064CCF7}" type="pres">
      <dgm:prSet presAssocID="{2742230B-A202-4B79-B195-225821FEF9CD}" presName="hierChild3" presStyleCnt="0"/>
      <dgm:spPr/>
    </dgm:pt>
    <dgm:pt modelId="{B9118843-693E-4AFF-9582-E86A58B1E579}" type="pres">
      <dgm:prSet presAssocID="{2B3FC772-5BDD-4657-A46F-55163672D7B8}" presName="Name19" presStyleLbl="parChTrans1D3" presStyleIdx="5" presStyleCnt="6"/>
      <dgm:spPr/>
      <dgm:t>
        <a:bodyPr/>
        <a:lstStyle/>
        <a:p>
          <a:endParaRPr lang="ru-RU"/>
        </a:p>
      </dgm:t>
    </dgm:pt>
    <dgm:pt modelId="{967F7B57-2256-480D-92EE-7315AE480007}" type="pres">
      <dgm:prSet presAssocID="{72D0CDA7-B22B-4045-B521-8B3BE49BF1BD}" presName="Name21" presStyleCnt="0"/>
      <dgm:spPr/>
    </dgm:pt>
    <dgm:pt modelId="{5FBC2994-7AD6-49EB-BF1A-800356458DB2}" type="pres">
      <dgm:prSet presAssocID="{72D0CDA7-B22B-4045-B521-8B3BE49BF1BD}" presName="level2Shape" presStyleLbl="node3" presStyleIdx="5" presStyleCnt="6" custScaleX="311914" custScaleY="213163" custLinFactY="100000" custLinFactNeighborX="-11624" custLinFactNeighborY="149819"/>
      <dgm:spPr/>
      <dgm:t>
        <a:bodyPr/>
        <a:lstStyle/>
        <a:p>
          <a:endParaRPr lang="ru-RU"/>
        </a:p>
      </dgm:t>
    </dgm:pt>
    <dgm:pt modelId="{060A6ED7-337F-4959-867E-F0D28BA446C2}" type="pres">
      <dgm:prSet presAssocID="{72D0CDA7-B22B-4045-B521-8B3BE49BF1BD}" presName="hierChild3" presStyleCnt="0"/>
      <dgm:spPr/>
    </dgm:pt>
    <dgm:pt modelId="{4E4CEB18-8104-49A6-AD9D-EEC9A5C43428}" type="pres">
      <dgm:prSet presAssocID="{FF22B9EF-8807-4456-A4E3-66590BAC9325}" presName="bgShapesFlow" presStyleCnt="0"/>
      <dgm:spPr/>
    </dgm:pt>
  </dgm:ptLst>
  <dgm:cxnLst>
    <dgm:cxn modelId="{C5C08BC5-7205-4EEF-875D-44DDBC5D81A4}" type="presOf" srcId="{FF22B9EF-8807-4456-A4E3-66590BAC9325}" destId="{CC134B6A-AF7F-4BFC-8B4A-2637C0141AFF}" srcOrd="0" destOrd="0" presId="urn:microsoft.com/office/officeart/2005/8/layout/hierarchy6"/>
    <dgm:cxn modelId="{68C04A4F-DCE3-45D7-A0F5-D5071B57AD46}" type="presOf" srcId="{02ED8DD6-F991-4F59-9AEC-A6BE2E2B1047}" destId="{F0D31085-D83B-4257-8332-5A6C7D318C40}" srcOrd="0" destOrd="0" presId="urn:microsoft.com/office/officeart/2005/8/layout/hierarchy6"/>
    <dgm:cxn modelId="{3E18E108-CFFE-4066-884D-153D89503A44}" srcId="{361DB505-D361-4581-B641-740260BFFAC3}" destId="{2742230B-A202-4B79-B195-225821FEF9CD}" srcOrd="1" destOrd="0" parTransId="{0C9ED324-B370-4B6D-8DCB-E53D830CE49B}" sibTransId="{E3F5CF4D-203E-40BC-A677-86EC9697F3AA}"/>
    <dgm:cxn modelId="{4B3ED09B-0F53-4AAE-ACC6-8E8FD017B0C7}" srcId="{6637CE01-9DF4-4E9D-8C5B-D62415FB6EB2}" destId="{361DB505-D361-4581-B641-740260BFFAC3}" srcOrd="1" destOrd="0" parTransId="{1523197D-D788-40E5-8193-266E74971F20}" sibTransId="{85CCD889-472E-4FA3-9401-243BE20E8B7B}"/>
    <dgm:cxn modelId="{E05F5B43-82EC-4A71-8F95-E5C65777F296}" type="presOf" srcId="{0470FCD0-5F85-42C3-8CD3-DC20020BF412}" destId="{EF1DD9F7-78EC-449E-AB54-2A5BF3225B80}" srcOrd="0" destOrd="0" presId="urn:microsoft.com/office/officeart/2005/8/layout/hierarchy6"/>
    <dgm:cxn modelId="{A645F6FC-CFEB-454A-8758-95073545E2DE}" type="presOf" srcId="{6637CE01-9DF4-4E9D-8C5B-D62415FB6EB2}" destId="{980AB055-2F7B-43DF-AF11-7CA4F90102B0}" srcOrd="0" destOrd="0" presId="urn:microsoft.com/office/officeart/2005/8/layout/hierarchy6"/>
    <dgm:cxn modelId="{0D73A030-1965-4266-9E2F-69C86C1F4ED6}" srcId="{361DB505-D361-4581-B641-740260BFFAC3}" destId="{028E2B4D-2569-48DD-8C1B-E96615D762CC}" srcOrd="0" destOrd="0" parTransId="{9E0CC9FA-BACF-46E6-8190-D7AA3DD3E60B}" sibTransId="{D176B682-D8E5-430E-88CE-518115C09A54}"/>
    <dgm:cxn modelId="{38A3B4F3-7431-4F38-917B-F7FEE91F0B2A}" type="presOf" srcId="{6227C045-618F-404E-AD99-398EFE051564}" destId="{0F4A9793-3E36-4E9E-A2AC-C42B9F0E5F03}" srcOrd="0" destOrd="0" presId="urn:microsoft.com/office/officeart/2005/8/layout/hierarchy6"/>
    <dgm:cxn modelId="{07569187-7BF8-4BA2-80E2-92BFFC2AB33C}" type="presOf" srcId="{6AC82011-8F87-49A1-A744-6EBC200F340B}" destId="{396DC83C-0261-48B3-9E49-16DA47FB1973}" srcOrd="0" destOrd="0" presId="urn:microsoft.com/office/officeart/2005/8/layout/hierarchy6"/>
    <dgm:cxn modelId="{10C07741-CE16-4A56-BBBA-F96252013663}" type="presOf" srcId="{1523197D-D788-40E5-8193-266E74971F20}" destId="{1CEB9DA5-6349-40C6-B103-83A135AC6477}" srcOrd="0" destOrd="0" presId="urn:microsoft.com/office/officeart/2005/8/layout/hierarchy6"/>
    <dgm:cxn modelId="{458927F5-E294-46DF-B587-8D7427729671}" type="presOf" srcId="{2B3FC772-5BDD-4657-A46F-55163672D7B8}" destId="{B9118843-693E-4AFF-9582-E86A58B1E579}" srcOrd="0" destOrd="0" presId="urn:microsoft.com/office/officeart/2005/8/layout/hierarchy6"/>
    <dgm:cxn modelId="{54541C50-5472-4B76-8C3D-23F1E972EA78}" type="presOf" srcId="{12AE0595-E55A-4F06-82D9-272DB1F14D87}" destId="{ECD9E7FB-83DB-4E0F-93FF-66030FADC1A1}" srcOrd="0" destOrd="0" presId="urn:microsoft.com/office/officeart/2005/8/layout/hierarchy6"/>
    <dgm:cxn modelId="{5B3CF664-1455-41C1-9F35-15344F74405E}" type="presOf" srcId="{2742230B-A202-4B79-B195-225821FEF9CD}" destId="{721C4629-562E-446B-B7BD-1F32E2AC231E}" srcOrd="0" destOrd="0" presId="urn:microsoft.com/office/officeart/2005/8/layout/hierarchy6"/>
    <dgm:cxn modelId="{7B8E6B04-CBD6-42B7-9E28-D30A60EB2D11}" srcId="{6637CE01-9DF4-4E9D-8C5B-D62415FB6EB2}" destId="{0470FCD0-5F85-42C3-8CD3-DC20020BF412}" srcOrd="0" destOrd="0" parTransId="{6227C045-618F-404E-AD99-398EFE051564}" sibTransId="{35A740DB-5F8B-4076-A206-FFDD42D81E75}"/>
    <dgm:cxn modelId="{96A348A7-EF32-40A1-8F98-196D3D378B09}" type="presOf" srcId="{0C9ED324-B370-4B6D-8DCB-E53D830CE49B}" destId="{99D10BB7-AB23-492B-AA15-4959E22389AF}" srcOrd="0" destOrd="0" presId="urn:microsoft.com/office/officeart/2005/8/layout/hierarchy6"/>
    <dgm:cxn modelId="{5681D4A5-343D-433A-8433-405A963CFF50}" type="presOf" srcId="{10AD316F-C2C5-46CB-ADF9-A60E70D5D97D}" destId="{3E22D477-6317-42AC-8327-B098FFC883DE}" srcOrd="0" destOrd="0" presId="urn:microsoft.com/office/officeart/2005/8/layout/hierarchy6"/>
    <dgm:cxn modelId="{37C4234F-8F0A-4BBD-8D8D-9A69753B15F8}" srcId="{0470FCD0-5F85-42C3-8CD3-DC20020BF412}" destId="{10AD316F-C2C5-46CB-ADF9-A60E70D5D97D}" srcOrd="1" destOrd="0" parTransId="{12AE0595-E55A-4F06-82D9-272DB1F14D87}" sibTransId="{DD93804D-B499-49E2-9486-46B80D42FFF0}"/>
    <dgm:cxn modelId="{7A56BD7E-2A98-4614-B680-9EC7E363FBCD}" srcId="{0470FCD0-5F85-42C3-8CD3-DC20020BF412}" destId="{1E5CD65E-483D-4997-A8C5-3771CA35558C}" srcOrd="2" destOrd="0" parTransId="{6AC82011-8F87-49A1-A744-6EBC200F340B}" sibTransId="{CC09EB27-F224-4721-8A9F-31A0BB272DB6}"/>
    <dgm:cxn modelId="{5ABB0867-913F-41DE-9FA6-5B8C2C208281}" type="presOf" srcId="{72D0CDA7-B22B-4045-B521-8B3BE49BF1BD}" destId="{5FBC2994-7AD6-49EB-BF1A-800356458DB2}" srcOrd="0" destOrd="0" presId="urn:microsoft.com/office/officeart/2005/8/layout/hierarchy6"/>
    <dgm:cxn modelId="{98E5C99A-445A-4453-BAA8-D6E013BFC9B1}" type="presOf" srcId="{9E0CC9FA-BACF-46E6-8190-D7AA3DD3E60B}" destId="{EBA0ABEB-3FCE-4EC3-9DE1-F77713D0094A}" srcOrd="0" destOrd="0" presId="urn:microsoft.com/office/officeart/2005/8/layout/hierarchy6"/>
    <dgm:cxn modelId="{6D91B739-B4B5-4F58-8ED4-F4E95CDAE53D}" type="presOf" srcId="{9D64D08D-9B8F-4900-9797-757C329E7B04}" destId="{2BAA64D0-1702-434E-9ACF-FFA654C3204F}" srcOrd="0" destOrd="0" presId="urn:microsoft.com/office/officeart/2005/8/layout/hierarchy6"/>
    <dgm:cxn modelId="{DC0A0106-FF6F-420A-B397-937E518AFBD9}" type="presOf" srcId="{361DB505-D361-4581-B641-740260BFFAC3}" destId="{DE2498C1-E085-4A18-A8BE-1B206A91FCF3}" srcOrd="0" destOrd="0" presId="urn:microsoft.com/office/officeart/2005/8/layout/hierarchy6"/>
    <dgm:cxn modelId="{BDF65A27-C6B6-43EA-910A-3C09FD5A8A95}" srcId="{361DB505-D361-4581-B641-740260BFFAC3}" destId="{72D0CDA7-B22B-4045-B521-8B3BE49BF1BD}" srcOrd="2" destOrd="0" parTransId="{2B3FC772-5BDD-4657-A46F-55163672D7B8}" sibTransId="{D4A49A6E-3C87-441B-A1BA-37E38FDE6D9C}"/>
    <dgm:cxn modelId="{30045970-64B1-4492-90BC-FE21E20101EC}" srcId="{FF22B9EF-8807-4456-A4E3-66590BAC9325}" destId="{6637CE01-9DF4-4E9D-8C5B-D62415FB6EB2}" srcOrd="0" destOrd="0" parTransId="{A0E7A1C3-175A-4D8D-9780-E2BB6D18552C}" sibTransId="{96FDEC2E-D030-4ED7-9145-7B2F4A565F83}"/>
    <dgm:cxn modelId="{838B9EEB-9716-49E5-A891-B32C2B5F49F1}" srcId="{0470FCD0-5F85-42C3-8CD3-DC20020BF412}" destId="{02ED8DD6-F991-4F59-9AEC-A6BE2E2B1047}" srcOrd="0" destOrd="0" parTransId="{9D64D08D-9B8F-4900-9797-757C329E7B04}" sibTransId="{F6865D6E-CB31-43ED-A83A-9A03473A29FE}"/>
    <dgm:cxn modelId="{CED3D26C-FECB-43FF-8861-B58F7B269DC3}" type="presOf" srcId="{1E5CD65E-483D-4997-A8C5-3771CA35558C}" destId="{E0FB12F0-6FC0-4B63-9560-D333C1B0C3FF}" srcOrd="0" destOrd="0" presId="urn:microsoft.com/office/officeart/2005/8/layout/hierarchy6"/>
    <dgm:cxn modelId="{C2B0A050-16A8-4B7C-B0AD-9917C918F482}" type="presOf" srcId="{028E2B4D-2569-48DD-8C1B-E96615D762CC}" destId="{35F20F28-CB78-461C-8E41-FA1666C6A553}" srcOrd="0" destOrd="0" presId="urn:microsoft.com/office/officeart/2005/8/layout/hierarchy6"/>
    <dgm:cxn modelId="{15CA73FF-612E-47D4-B577-E6129CBFEB7E}" type="presParOf" srcId="{CC134B6A-AF7F-4BFC-8B4A-2637C0141AFF}" destId="{8D49DB6C-6F42-4439-A8DD-73630705A8E3}" srcOrd="0" destOrd="0" presId="urn:microsoft.com/office/officeart/2005/8/layout/hierarchy6"/>
    <dgm:cxn modelId="{38BD769B-482E-49E5-8694-B0BA1D1C6AC4}" type="presParOf" srcId="{8D49DB6C-6F42-4439-A8DD-73630705A8E3}" destId="{E6AA06FB-BF2D-42F3-AC39-8B20E99C066A}" srcOrd="0" destOrd="0" presId="urn:microsoft.com/office/officeart/2005/8/layout/hierarchy6"/>
    <dgm:cxn modelId="{CA1455F2-89A3-4DFF-944F-B4845ACCB541}" type="presParOf" srcId="{E6AA06FB-BF2D-42F3-AC39-8B20E99C066A}" destId="{ED148D78-1318-4C7F-B66E-88495F416E8C}" srcOrd="0" destOrd="0" presId="urn:microsoft.com/office/officeart/2005/8/layout/hierarchy6"/>
    <dgm:cxn modelId="{B516F57B-127F-416E-86A0-77F0FE7C5C10}" type="presParOf" srcId="{ED148D78-1318-4C7F-B66E-88495F416E8C}" destId="{980AB055-2F7B-43DF-AF11-7CA4F90102B0}" srcOrd="0" destOrd="0" presId="urn:microsoft.com/office/officeart/2005/8/layout/hierarchy6"/>
    <dgm:cxn modelId="{B4D172A6-0BBC-4548-A8F7-44D67459EB3E}" type="presParOf" srcId="{ED148D78-1318-4C7F-B66E-88495F416E8C}" destId="{343AC8C3-2F63-4912-A739-869EC92D7250}" srcOrd="1" destOrd="0" presId="urn:microsoft.com/office/officeart/2005/8/layout/hierarchy6"/>
    <dgm:cxn modelId="{22AAE73A-9097-4710-B45A-2080ED5C5B88}" type="presParOf" srcId="{343AC8C3-2F63-4912-A739-869EC92D7250}" destId="{0F4A9793-3E36-4E9E-A2AC-C42B9F0E5F03}" srcOrd="0" destOrd="0" presId="urn:microsoft.com/office/officeart/2005/8/layout/hierarchy6"/>
    <dgm:cxn modelId="{4B8D7FD6-2179-4FE0-807C-7B377C2936F9}" type="presParOf" srcId="{343AC8C3-2F63-4912-A739-869EC92D7250}" destId="{51BFFF80-7C42-4F77-A9D1-9830D9E55FE1}" srcOrd="1" destOrd="0" presId="urn:microsoft.com/office/officeart/2005/8/layout/hierarchy6"/>
    <dgm:cxn modelId="{D1E9DFAA-818D-49DB-A1BE-B15866615624}" type="presParOf" srcId="{51BFFF80-7C42-4F77-A9D1-9830D9E55FE1}" destId="{EF1DD9F7-78EC-449E-AB54-2A5BF3225B80}" srcOrd="0" destOrd="0" presId="urn:microsoft.com/office/officeart/2005/8/layout/hierarchy6"/>
    <dgm:cxn modelId="{ED67761E-B4CA-4D63-9DE6-70E58458CC02}" type="presParOf" srcId="{51BFFF80-7C42-4F77-A9D1-9830D9E55FE1}" destId="{65BDA88E-84CC-4513-9CF9-D0D3700A09CD}" srcOrd="1" destOrd="0" presId="urn:microsoft.com/office/officeart/2005/8/layout/hierarchy6"/>
    <dgm:cxn modelId="{8BB1098B-96C4-4B2B-877C-849839F98D89}" type="presParOf" srcId="{65BDA88E-84CC-4513-9CF9-D0D3700A09CD}" destId="{2BAA64D0-1702-434E-9ACF-FFA654C3204F}" srcOrd="0" destOrd="0" presId="urn:microsoft.com/office/officeart/2005/8/layout/hierarchy6"/>
    <dgm:cxn modelId="{7A8271E2-ECCB-40F2-8513-4256B6A272D0}" type="presParOf" srcId="{65BDA88E-84CC-4513-9CF9-D0D3700A09CD}" destId="{ECBF3B97-514C-4A9B-8553-7EB22E479FFC}" srcOrd="1" destOrd="0" presId="urn:microsoft.com/office/officeart/2005/8/layout/hierarchy6"/>
    <dgm:cxn modelId="{35463B9E-B14B-4D8A-8FFA-C8263C247C0E}" type="presParOf" srcId="{ECBF3B97-514C-4A9B-8553-7EB22E479FFC}" destId="{F0D31085-D83B-4257-8332-5A6C7D318C40}" srcOrd="0" destOrd="0" presId="urn:microsoft.com/office/officeart/2005/8/layout/hierarchy6"/>
    <dgm:cxn modelId="{431D89E4-DE93-4B36-96A3-A6493FCCB4E2}" type="presParOf" srcId="{ECBF3B97-514C-4A9B-8553-7EB22E479FFC}" destId="{AF03AC83-D7EB-4A10-8D03-24F187AF174D}" srcOrd="1" destOrd="0" presId="urn:microsoft.com/office/officeart/2005/8/layout/hierarchy6"/>
    <dgm:cxn modelId="{996AB97E-2202-4C1B-AAFF-FBD896096119}" type="presParOf" srcId="{65BDA88E-84CC-4513-9CF9-D0D3700A09CD}" destId="{ECD9E7FB-83DB-4E0F-93FF-66030FADC1A1}" srcOrd="2" destOrd="0" presId="urn:microsoft.com/office/officeart/2005/8/layout/hierarchy6"/>
    <dgm:cxn modelId="{8471E554-DAF1-4977-AB8F-BCA19F9DAAAC}" type="presParOf" srcId="{65BDA88E-84CC-4513-9CF9-D0D3700A09CD}" destId="{C52D7F91-FF88-4736-920D-17B0DF1CB2D0}" srcOrd="3" destOrd="0" presId="urn:microsoft.com/office/officeart/2005/8/layout/hierarchy6"/>
    <dgm:cxn modelId="{6860E2B5-FBC2-4FFA-AA05-5B476550E5E5}" type="presParOf" srcId="{C52D7F91-FF88-4736-920D-17B0DF1CB2D0}" destId="{3E22D477-6317-42AC-8327-B098FFC883DE}" srcOrd="0" destOrd="0" presId="urn:microsoft.com/office/officeart/2005/8/layout/hierarchy6"/>
    <dgm:cxn modelId="{5ECDDAC1-834C-4C60-80EA-95A9156D4964}" type="presParOf" srcId="{C52D7F91-FF88-4736-920D-17B0DF1CB2D0}" destId="{6B0B420B-C67C-44BD-BC47-65591A042930}" srcOrd="1" destOrd="0" presId="urn:microsoft.com/office/officeart/2005/8/layout/hierarchy6"/>
    <dgm:cxn modelId="{51C7157A-3E53-4997-961B-4247E7E78BF3}" type="presParOf" srcId="{65BDA88E-84CC-4513-9CF9-D0D3700A09CD}" destId="{396DC83C-0261-48B3-9E49-16DA47FB1973}" srcOrd="4" destOrd="0" presId="urn:microsoft.com/office/officeart/2005/8/layout/hierarchy6"/>
    <dgm:cxn modelId="{1A7ABB66-C032-4199-9221-5CDC0408D2B0}" type="presParOf" srcId="{65BDA88E-84CC-4513-9CF9-D0D3700A09CD}" destId="{7DE0849D-8668-42E2-AA3E-651036DA42E5}" srcOrd="5" destOrd="0" presId="urn:microsoft.com/office/officeart/2005/8/layout/hierarchy6"/>
    <dgm:cxn modelId="{20E82D20-BF6F-4E86-B3A1-A883718EB658}" type="presParOf" srcId="{7DE0849D-8668-42E2-AA3E-651036DA42E5}" destId="{E0FB12F0-6FC0-4B63-9560-D333C1B0C3FF}" srcOrd="0" destOrd="0" presId="urn:microsoft.com/office/officeart/2005/8/layout/hierarchy6"/>
    <dgm:cxn modelId="{12865997-B285-4293-B698-05B61EC85397}" type="presParOf" srcId="{7DE0849D-8668-42E2-AA3E-651036DA42E5}" destId="{9E3AE41B-B4AD-4E36-838E-9D6260CE11D3}" srcOrd="1" destOrd="0" presId="urn:microsoft.com/office/officeart/2005/8/layout/hierarchy6"/>
    <dgm:cxn modelId="{AA6CBB4A-0B3E-41C7-B265-81DE02A9AD3F}" type="presParOf" srcId="{343AC8C3-2F63-4912-A739-869EC92D7250}" destId="{1CEB9DA5-6349-40C6-B103-83A135AC6477}" srcOrd="2" destOrd="0" presId="urn:microsoft.com/office/officeart/2005/8/layout/hierarchy6"/>
    <dgm:cxn modelId="{51C868EB-505D-422C-A5EE-51941AAF2E6E}" type="presParOf" srcId="{343AC8C3-2F63-4912-A739-869EC92D7250}" destId="{D73191DC-6631-4712-A9AD-A8A359DF1EF1}" srcOrd="3" destOrd="0" presId="urn:microsoft.com/office/officeart/2005/8/layout/hierarchy6"/>
    <dgm:cxn modelId="{E72683CF-9492-467F-A5BC-0CEBB8021A57}" type="presParOf" srcId="{D73191DC-6631-4712-A9AD-A8A359DF1EF1}" destId="{DE2498C1-E085-4A18-A8BE-1B206A91FCF3}" srcOrd="0" destOrd="0" presId="urn:microsoft.com/office/officeart/2005/8/layout/hierarchy6"/>
    <dgm:cxn modelId="{9D7328E9-DACF-46DB-9B70-ADE6967A46F9}" type="presParOf" srcId="{D73191DC-6631-4712-A9AD-A8A359DF1EF1}" destId="{7A552A46-71B1-46AF-9678-E1D38B4BFA5C}" srcOrd="1" destOrd="0" presId="urn:microsoft.com/office/officeart/2005/8/layout/hierarchy6"/>
    <dgm:cxn modelId="{4154FC6F-2508-4688-BE8A-5B523CB76FB7}" type="presParOf" srcId="{7A552A46-71B1-46AF-9678-E1D38B4BFA5C}" destId="{EBA0ABEB-3FCE-4EC3-9DE1-F77713D0094A}" srcOrd="0" destOrd="0" presId="urn:microsoft.com/office/officeart/2005/8/layout/hierarchy6"/>
    <dgm:cxn modelId="{0AB9C2AC-4AD8-4C45-8EA4-3B106286EC87}" type="presParOf" srcId="{7A552A46-71B1-46AF-9678-E1D38B4BFA5C}" destId="{1E1F2025-C57D-4358-AC57-D4FE6B72F4A9}" srcOrd="1" destOrd="0" presId="urn:microsoft.com/office/officeart/2005/8/layout/hierarchy6"/>
    <dgm:cxn modelId="{5D0AB754-2230-48D3-9590-4D995C2E7536}" type="presParOf" srcId="{1E1F2025-C57D-4358-AC57-D4FE6B72F4A9}" destId="{35F20F28-CB78-461C-8E41-FA1666C6A553}" srcOrd="0" destOrd="0" presId="urn:microsoft.com/office/officeart/2005/8/layout/hierarchy6"/>
    <dgm:cxn modelId="{B6E06D5C-D896-4345-957F-75721B1B6DF4}" type="presParOf" srcId="{1E1F2025-C57D-4358-AC57-D4FE6B72F4A9}" destId="{53ACE8AA-47E6-4B42-9070-3FFD9603A340}" srcOrd="1" destOrd="0" presId="urn:microsoft.com/office/officeart/2005/8/layout/hierarchy6"/>
    <dgm:cxn modelId="{2B252EB8-880D-4027-AC4F-6D710695C007}" type="presParOf" srcId="{7A552A46-71B1-46AF-9678-E1D38B4BFA5C}" destId="{99D10BB7-AB23-492B-AA15-4959E22389AF}" srcOrd="2" destOrd="0" presId="urn:microsoft.com/office/officeart/2005/8/layout/hierarchy6"/>
    <dgm:cxn modelId="{D5F37C3A-94D5-4F1D-B789-125CEEB63866}" type="presParOf" srcId="{7A552A46-71B1-46AF-9678-E1D38B4BFA5C}" destId="{79B75E26-EFE3-4231-830E-982256F83377}" srcOrd="3" destOrd="0" presId="urn:microsoft.com/office/officeart/2005/8/layout/hierarchy6"/>
    <dgm:cxn modelId="{B114B7B5-5FB8-47EE-95CC-53F54E10480F}" type="presParOf" srcId="{79B75E26-EFE3-4231-830E-982256F83377}" destId="{721C4629-562E-446B-B7BD-1F32E2AC231E}" srcOrd="0" destOrd="0" presId="urn:microsoft.com/office/officeart/2005/8/layout/hierarchy6"/>
    <dgm:cxn modelId="{83A619DB-719B-4272-8DFD-81C64E14C3D5}" type="presParOf" srcId="{79B75E26-EFE3-4231-830E-982256F83377}" destId="{D04D8ECA-4283-4EE5-B442-D5ADF064CCF7}" srcOrd="1" destOrd="0" presId="urn:microsoft.com/office/officeart/2005/8/layout/hierarchy6"/>
    <dgm:cxn modelId="{4A39B63D-7336-4F06-A620-D01EF5F8AC3A}" type="presParOf" srcId="{7A552A46-71B1-46AF-9678-E1D38B4BFA5C}" destId="{B9118843-693E-4AFF-9582-E86A58B1E579}" srcOrd="4" destOrd="0" presId="urn:microsoft.com/office/officeart/2005/8/layout/hierarchy6"/>
    <dgm:cxn modelId="{9610FCF4-E793-40FB-BD68-5E7072AB347F}" type="presParOf" srcId="{7A552A46-71B1-46AF-9678-E1D38B4BFA5C}" destId="{967F7B57-2256-480D-92EE-7315AE480007}" srcOrd="5" destOrd="0" presId="urn:microsoft.com/office/officeart/2005/8/layout/hierarchy6"/>
    <dgm:cxn modelId="{F1CF4F71-4DC2-4276-8147-E48A1ABB5ECA}" type="presParOf" srcId="{967F7B57-2256-480D-92EE-7315AE480007}" destId="{5FBC2994-7AD6-49EB-BF1A-800356458DB2}" srcOrd="0" destOrd="0" presId="urn:microsoft.com/office/officeart/2005/8/layout/hierarchy6"/>
    <dgm:cxn modelId="{712B448F-D102-4016-BB7D-7DBE703B2191}" type="presParOf" srcId="{967F7B57-2256-480D-92EE-7315AE480007}" destId="{060A6ED7-337F-4959-867E-F0D28BA446C2}" srcOrd="1" destOrd="0" presId="urn:microsoft.com/office/officeart/2005/8/layout/hierarchy6"/>
    <dgm:cxn modelId="{05259375-F3CC-4320-B4B3-92234370E216}" type="presParOf" srcId="{CC134B6A-AF7F-4BFC-8B4A-2637C0141AFF}" destId="{4E4CEB18-8104-49A6-AD9D-EEC9A5C4342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8711BB-BD9C-4CFC-96A9-1D8617A13268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5ED2CA-76A7-4965-8F24-C6FB98D2B807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465 903,0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04CFBF5-9F85-4923-9F49-3E0681361EE4}" type="parTrans" cxnId="{A192E245-66F1-42A9-B581-5E0A1ED1BB78}">
      <dgm:prSet/>
      <dgm:spPr/>
      <dgm:t>
        <a:bodyPr/>
        <a:lstStyle/>
        <a:p>
          <a:endParaRPr lang="ru-RU"/>
        </a:p>
      </dgm:t>
    </dgm:pt>
    <dgm:pt modelId="{2074C3AE-566F-49AB-BCB3-587BD1A90EFC}" type="sibTrans" cxnId="{A192E245-66F1-42A9-B581-5E0A1ED1BB78}">
      <dgm:prSet/>
      <dgm:spPr/>
      <dgm:t>
        <a:bodyPr/>
        <a:lstStyle/>
        <a:p>
          <a:endParaRPr lang="ru-RU"/>
        </a:p>
      </dgm:t>
    </dgm:pt>
    <dgm:pt modelId="{99B3A41C-9763-432A-A57D-3F0F48D7B6BD}">
      <dgm:prSet phldrT="[Текст]" custT="1"/>
      <dgm:spPr/>
      <dgm:t>
        <a:bodyPr anchor="ctr"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232 253,3 </a:t>
          </a: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A670E02-7954-4526-A081-19C0DE86F192}" type="parTrans" cxnId="{C0F73398-E11A-4D6F-B2CF-6D9096CDE3D1}">
      <dgm:prSet/>
      <dgm:spPr/>
      <dgm:t>
        <a:bodyPr/>
        <a:lstStyle/>
        <a:p>
          <a:endParaRPr lang="ru-RU"/>
        </a:p>
      </dgm:t>
    </dgm:pt>
    <dgm:pt modelId="{6C5497E1-6412-472E-AF58-893612DF93AD}" type="sibTrans" cxnId="{C0F73398-E11A-4D6F-B2CF-6D9096CDE3D1}">
      <dgm:prSet/>
      <dgm:spPr/>
      <dgm:t>
        <a:bodyPr/>
        <a:lstStyle/>
        <a:p>
          <a:endParaRPr lang="ru-RU"/>
        </a:p>
      </dgm:t>
    </dgm:pt>
    <dgm:pt modelId="{D3CA5844-EF17-4759-9363-D1B6FB592B1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9 960,1 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4BCAFA9-37F6-471C-9D4A-3B35ED8940F2}" type="parTrans" cxnId="{2DF74412-DD86-4354-BCE0-9E7CCC9B8605}">
      <dgm:prSet/>
      <dgm:spPr/>
      <dgm:t>
        <a:bodyPr/>
        <a:lstStyle/>
        <a:p>
          <a:endParaRPr lang="ru-RU"/>
        </a:p>
      </dgm:t>
    </dgm:pt>
    <dgm:pt modelId="{8F433EC5-5DB3-4B6C-9DB1-487C5F1484BF}" type="sibTrans" cxnId="{2DF74412-DD86-4354-BCE0-9E7CCC9B8605}">
      <dgm:prSet/>
      <dgm:spPr/>
      <dgm:t>
        <a:bodyPr/>
        <a:lstStyle/>
        <a:p>
          <a:endParaRPr lang="ru-RU"/>
        </a:p>
      </dgm:t>
    </dgm:pt>
    <dgm:pt modelId="{ABA160E7-D2B1-49E0-9798-3C46761EF6C2}" type="pres">
      <dgm:prSet presAssocID="{498711BB-BD9C-4CFC-96A9-1D8617A1326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838F7C-90D6-47AA-9BA8-589B10317517}" type="pres">
      <dgm:prSet presAssocID="{F75ED2CA-76A7-4965-8F24-C6FB98D2B807}" presName="circ1" presStyleLbl="vennNode1" presStyleIdx="0" presStyleCnt="3" custScaleX="157394" custScaleY="92068" custLinFactNeighborX="3025" custLinFactNeighborY="-9605"/>
      <dgm:spPr/>
      <dgm:t>
        <a:bodyPr/>
        <a:lstStyle/>
        <a:p>
          <a:endParaRPr lang="ru-RU"/>
        </a:p>
      </dgm:t>
    </dgm:pt>
    <dgm:pt modelId="{466DC992-ABBA-43BC-8E43-0E09FE6EA119}" type="pres">
      <dgm:prSet presAssocID="{F75ED2CA-76A7-4965-8F24-C6FB98D2B80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A0E92F-9FC9-422A-9F11-E769B1B61018}" type="pres">
      <dgm:prSet presAssocID="{99B3A41C-9763-432A-A57D-3F0F48D7B6BD}" presName="circ2" presStyleLbl="vennNode1" presStyleIdx="1" presStyleCnt="3" custScaleX="142447" custScaleY="87479" custLinFactNeighborX="25755" custLinFactNeighborY="17468"/>
      <dgm:spPr/>
      <dgm:t>
        <a:bodyPr/>
        <a:lstStyle/>
        <a:p>
          <a:endParaRPr lang="ru-RU"/>
        </a:p>
      </dgm:t>
    </dgm:pt>
    <dgm:pt modelId="{A0F0542D-302D-4862-BE0F-883F4A276A67}" type="pres">
      <dgm:prSet presAssocID="{99B3A41C-9763-432A-A57D-3F0F48D7B6B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17535-31EE-43DC-9A07-28FCD5A2C0A9}" type="pres">
      <dgm:prSet presAssocID="{D3CA5844-EF17-4759-9363-D1B6FB592B12}" presName="circ3" presStyleLbl="vennNode1" presStyleIdx="2" presStyleCnt="3" custScaleX="119662" custLinFactNeighborX="-25765" custLinFactNeighborY="12066"/>
      <dgm:spPr/>
      <dgm:t>
        <a:bodyPr/>
        <a:lstStyle/>
        <a:p>
          <a:endParaRPr lang="ru-RU"/>
        </a:p>
      </dgm:t>
    </dgm:pt>
    <dgm:pt modelId="{A72AF516-EC0E-493E-AC33-69C965033EED}" type="pres">
      <dgm:prSet presAssocID="{D3CA5844-EF17-4759-9363-D1B6FB592B1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8F75BC-1639-4916-B42E-6C5E53E9498C}" type="presOf" srcId="{498711BB-BD9C-4CFC-96A9-1D8617A13268}" destId="{ABA160E7-D2B1-49E0-9798-3C46761EF6C2}" srcOrd="0" destOrd="0" presId="urn:microsoft.com/office/officeart/2005/8/layout/venn1"/>
    <dgm:cxn modelId="{9371ED2B-23BF-4C12-9E11-4890D54FA51E}" type="presOf" srcId="{D3CA5844-EF17-4759-9363-D1B6FB592B12}" destId="{A72AF516-EC0E-493E-AC33-69C965033EED}" srcOrd="1" destOrd="0" presId="urn:microsoft.com/office/officeart/2005/8/layout/venn1"/>
    <dgm:cxn modelId="{C0F73398-E11A-4D6F-B2CF-6D9096CDE3D1}" srcId="{498711BB-BD9C-4CFC-96A9-1D8617A13268}" destId="{99B3A41C-9763-432A-A57D-3F0F48D7B6BD}" srcOrd="1" destOrd="0" parTransId="{2A670E02-7954-4526-A081-19C0DE86F192}" sibTransId="{6C5497E1-6412-472E-AF58-893612DF93AD}"/>
    <dgm:cxn modelId="{FD42A126-C03C-41C4-AC32-2441074DE63B}" type="presOf" srcId="{F75ED2CA-76A7-4965-8F24-C6FB98D2B807}" destId="{466DC992-ABBA-43BC-8E43-0E09FE6EA119}" srcOrd="1" destOrd="0" presId="urn:microsoft.com/office/officeart/2005/8/layout/venn1"/>
    <dgm:cxn modelId="{984DBC98-73E9-4A8E-B368-2AFC81E70402}" type="presOf" srcId="{99B3A41C-9763-432A-A57D-3F0F48D7B6BD}" destId="{D6A0E92F-9FC9-422A-9F11-E769B1B61018}" srcOrd="0" destOrd="0" presId="urn:microsoft.com/office/officeart/2005/8/layout/venn1"/>
    <dgm:cxn modelId="{A192E245-66F1-42A9-B581-5E0A1ED1BB78}" srcId="{498711BB-BD9C-4CFC-96A9-1D8617A13268}" destId="{F75ED2CA-76A7-4965-8F24-C6FB98D2B807}" srcOrd="0" destOrd="0" parTransId="{804CFBF5-9F85-4923-9F49-3E0681361EE4}" sibTransId="{2074C3AE-566F-49AB-BCB3-587BD1A90EFC}"/>
    <dgm:cxn modelId="{A557115C-2BA1-4CF8-BBC6-802348AD6331}" type="presOf" srcId="{D3CA5844-EF17-4759-9363-D1B6FB592B12}" destId="{B7D17535-31EE-43DC-9A07-28FCD5A2C0A9}" srcOrd="0" destOrd="0" presId="urn:microsoft.com/office/officeart/2005/8/layout/venn1"/>
    <dgm:cxn modelId="{14043319-F6EE-4151-8A61-A51E9D47B978}" type="presOf" srcId="{F75ED2CA-76A7-4965-8F24-C6FB98D2B807}" destId="{49838F7C-90D6-47AA-9BA8-589B10317517}" srcOrd="0" destOrd="0" presId="urn:microsoft.com/office/officeart/2005/8/layout/venn1"/>
    <dgm:cxn modelId="{2DF74412-DD86-4354-BCE0-9E7CCC9B8605}" srcId="{498711BB-BD9C-4CFC-96A9-1D8617A13268}" destId="{D3CA5844-EF17-4759-9363-D1B6FB592B12}" srcOrd="2" destOrd="0" parTransId="{C4BCAFA9-37F6-471C-9D4A-3B35ED8940F2}" sibTransId="{8F433EC5-5DB3-4B6C-9DB1-487C5F1484BF}"/>
    <dgm:cxn modelId="{A3223746-CD1A-4A09-B3A3-764BA40A9F77}" type="presOf" srcId="{99B3A41C-9763-432A-A57D-3F0F48D7B6BD}" destId="{A0F0542D-302D-4862-BE0F-883F4A276A67}" srcOrd="1" destOrd="0" presId="urn:microsoft.com/office/officeart/2005/8/layout/venn1"/>
    <dgm:cxn modelId="{5EA2043F-1D66-4413-9AB9-7BBC48A30C27}" type="presParOf" srcId="{ABA160E7-D2B1-49E0-9798-3C46761EF6C2}" destId="{49838F7C-90D6-47AA-9BA8-589B10317517}" srcOrd="0" destOrd="0" presId="urn:microsoft.com/office/officeart/2005/8/layout/venn1"/>
    <dgm:cxn modelId="{339617C5-1581-4849-851C-B122D64A8083}" type="presParOf" srcId="{ABA160E7-D2B1-49E0-9798-3C46761EF6C2}" destId="{466DC992-ABBA-43BC-8E43-0E09FE6EA119}" srcOrd="1" destOrd="0" presId="urn:microsoft.com/office/officeart/2005/8/layout/venn1"/>
    <dgm:cxn modelId="{7BCCA3FD-5BCA-41A0-9525-43F9BA4451BE}" type="presParOf" srcId="{ABA160E7-D2B1-49E0-9798-3C46761EF6C2}" destId="{D6A0E92F-9FC9-422A-9F11-E769B1B61018}" srcOrd="2" destOrd="0" presId="urn:microsoft.com/office/officeart/2005/8/layout/venn1"/>
    <dgm:cxn modelId="{7E6ADB1D-9462-41BB-BAA9-58F4EE175CEA}" type="presParOf" srcId="{ABA160E7-D2B1-49E0-9798-3C46761EF6C2}" destId="{A0F0542D-302D-4862-BE0F-883F4A276A67}" srcOrd="3" destOrd="0" presId="urn:microsoft.com/office/officeart/2005/8/layout/venn1"/>
    <dgm:cxn modelId="{79BFF066-89B0-40EA-BB98-38EDF08FA76C}" type="presParOf" srcId="{ABA160E7-D2B1-49E0-9798-3C46761EF6C2}" destId="{B7D17535-31EE-43DC-9A07-28FCD5A2C0A9}" srcOrd="4" destOrd="0" presId="urn:microsoft.com/office/officeart/2005/8/layout/venn1"/>
    <dgm:cxn modelId="{237EF677-5AC9-4D11-8A1F-F190B90A8C30}" type="presParOf" srcId="{ABA160E7-D2B1-49E0-9798-3C46761EF6C2}" destId="{A72AF516-EC0E-493E-AC33-69C965033EE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7B53E3-B0CA-4F08-B25E-A64712F87032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08ACABF0-2445-48B4-8E74-80FA95A61C0D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473 403,0 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5051E5-0A22-4083-BA03-78DE0397F34B}" type="parTrans" cxnId="{1CA843B3-8C7D-4E73-BBB1-BBFB0A07384F}">
      <dgm:prSet/>
      <dgm:spPr/>
      <dgm:t>
        <a:bodyPr/>
        <a:lstStyle/>
        <a:p>
          <a:endParaRPr lang="ru-RU"/>
        </a:p>
      </dgm:t>
    </dgm:pt>
    <dgm:pt modelId="{70722FEF-AF70-4A47-87C8-6E3DC8D0E242}" type="sibTrans" cxnId="{1CA843B3-8C7D-4E73-BBB1-BBFB0A07384F}">
      <dgm:prSet/>
      <dgm:spPr/>
      <dgm:t>
        <a:bodyPr/>
        <a:lstStyle/>
        <a:p>
          <a:endParaRPr lang="ru-RU"/>
        </a:p>
      </dgm:t>
    </dgm:pt>
    <dgm:pt modelId="{ABF2B6C6-EBE6-4DE6-B49F-901CEA3FEA7E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Дополнительно направлено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242 451,1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927AAD1-25A9-411E-AF12-126C07FD4810}" type="sibTrans" cxnId="{F9FA95C4-4648-4DA0-895A-2EBFDE7F71E2}">
      <dgm:prSet/>
      <dgm:spPr/>
      <dgm:t>
        <a:bodyPr/>
        <a:lstStyle/>
        <a:p>
          <a:endParaRPr lang="ru-RU"/>
        </a:p>
      </dgm:t>
    </dgm:pt>
    <dgm:pt modelId="{11C65667-E10C-42A4-AE27-4A70F5E21CB5}" type="parTrans" cxnId="{F9FA95C4-4648-4DA0-895A-2EBFDE7F71E2}">
      <dgm:prSet/>
      <dgm:spPr/>
      <dgm:t>
        <a:bodyPr/>
        <a:lstStyle/>
        <a:p>
          <a:endParaRPr lang="ru-RU"/>
        </a:p>
      </dgm:t>
    </dgm:pt>
    <dgm:pt modelId="{97DC2AF0-7B5D-4C1A-9156-86712B83B49B}" type="pres">
      <dgm:prSet presAssocID="{F77B53E3-B0CA-4F08-B25E-A64712F87032}" presName="linearFlow" presStyleCnt="0">
        <dgm:presLayoutVars>
          <dgm:dir/>
          <dgm:resizeHandles val="exact"/>
        </dgm:presLayoutVars>
      </dgm:prSet>
      <dgm:spPr/>
    </dgm:pt>
    <dgm:pt modelId="{C341D406-AE10-49CC-9174-717A41BF4039}" type="pres">
      <dgm:prSet presAssocID="{08ACABF0-2445-48B4-8E74-80FA95A61C0D}" presName="node" presStyleLbl="node1" presStyleIdx="0" presStyleCnt="2" custScaleX="155105" custScaleY="128109" custLinFactX="2047" custLinFactNeighborX="100000" custLinFactNeighborY="-5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4C51B-CB42-4230-B8EA-729114EE1E79}" type="pres">
      <dgm:prSet presAssocID="{70722FEF-AF70-4A47-87C8-6E3DC8D0E242}" presName="spacerL" presStyleCnt="0"/>
      <dgm:spPr/>
    </dgm:pt>
    <dgm:pt modelId="{FEE43E25-38A8-4724-8F03-C31014A88870}" type="pres">
      <dgm:prSet presAssocID="{70722FEF-AF70-4A47-87C8-6E3DC8D0E242}" presName="sibTrans" presStyleLbl="sibTrans2D1" presStyleIdx="0" presStyleCnt="1" custScaleX="47429" custScaleY="53855" custLinFactNeighborX="67059" custLinFactNeighborY="9844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9B62D342-AE94-48A2-B570-36CBCD53C3ED}" type="pres">
      <dgm:prSet presAssocID="{70722FEF-AF70-4A47-87C8-6E3DC8D0E242}" presName="spacerR" presStyleCnt="0"/>
      <dgm:spPr/>
    </dgm:pt>
    <dgm:pt modelId="{D9068DCF-F6B9-40EA-9180-64DE17CA2C4B}" type="pres">
      <dgm:prSet presAssocID="{ABF2B6C6-EBE6-4DE6-B49F-901CEA3FEA7E}" presName="node" presStyleLbl="node1" presStyleIdx="1" presStyleCnt="2" custScaleX="124461" custScaleY="121788" custLinFactX="10546" custLinFactNeighborX="100000" custLinFactNeighborY="-102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FA95C4-4648-4DA0-895A-2EBFDE7F71E2}" srcId="{F77B53E3-B0CA-4F08-B25E-A64712F87032}" destId="{ABF2B6C6-EBE6-4DE6-B49F-901CEA3FEA7E}" srcOrd="1" destOrd="0" parTransId="{11C65667-E10C-42A4-AE27-4A70F5E21CB5}" sibTransId="{F927AAD1-25A9-411E-AF12-126C07FD4810}"/>
    <dgm:cxn modelId="{78BACD0C-A2AC-48AC-87A8-4C6E8874B5F3}" type="presOf" srcId="{70722FEF-AF70-4A47-87C8-6E3DC8D0E242}" destId="{FEE43E25-38A8-4724-8F03-C31014A88870}" srcOrd="0" destOrd="0" presId="urn:microsoft.com/office/officeart/2005/8/layout/equation1"/>
    <dgm:cxn modelId="{18AB183A-930C-4147-97F7-308AA3FCE58F}" type="presOf" srcId="{08ACABF0-2445-48B4-8E74-80FA95A61C0D}" destId="{C341D406-AE10-49CC-9174-717A41BF4039}" srcOrd="0" destOrd="0" presId="urn:microsoft.com/office/officeart/2005/8/layout/equation1"/>
    <dgm:cxn modelId="{9179E182-4790-4378-AF94-197E8CF0510B}" type="presOf" srcId="{ABF2B6C6-EBE6-4DE6-B49F-901CEA3FEA7E}" destId="{D9068DCF-F6B9-40EA-9180-64DE17CA2C4B}" srcOrd="0" destOrd="0" presId="urn:microsoft.com/office/officeart/2005/8/layout/equation1"/>
    <dgm:cxn modelId="{58966A74-8EDC-4943-B267-8794F1120E92}" type="presOf" srcId="{F77B53E3-B0CA-4F08-B25E-A64712F87032}" destId="{97DC2AF0-7B5D-4C1A-9156-86712B83B49B}" srcOrd="0" destOrd="0" presId="urn:microsoft.com/office/officeart/2005/8/layout/equation1"/>
    <dgm:cxn modelId="{1CA843B3-8C7D-4E73-BBB1-BBFB0A07384F}" srcId="{F77B53E3-B0CA-4F08-B25E-A64712F87032}" destId="{08ACABF0-2445-48B4-8E74-80FA95A61C0D}" srcOrd="0" destOrd="0" parTransId="{1E5051E5-0A22-4083-BA03-78DE0397F34B}" sibTransId="{70722FEF-AF70-4A47-87C8-6E3DC8D0E242}"/>
    <dgm:cxn modelId="{5B4B3649-C303-4624-A7C8-6A307C87C1D2}" type="presParOf" srcId="{97DC2AF0-7B5D-4C1A-9156-86712B83B49B}" destId="{C341D406-AE10-49CC-9174-717A41BF4039}" srcOrd="0" destOrd="0" presId="urn:microsoft.com/office/officeart/2005/8/layout/equation1"/>
    <dgm:cxn modelId="{C9EC3167-5974-4B2E-9FA9-FD6E6884244F}" type="presParOf" srcId="{97DC2AF0-7B5D-4C1A-9156-86712B83B49B}" destId="{8814C51B-CB42-4230-B8EA-729114EE1E79}" srcOrd="1" destOrd="0" presId="urn:microsoft.com/office/officeart/2005/8/layout/equation1"/>
    <dgm:cxn modelId="{456E5CAB-849D-4E46-9BED-BEA693C8DA11}" type="presParOf" srcId="{97DC2AF0-7B5D-4C1A-9156-86712B83B49B}" destId="{FEE43E25-38A8-4724-8F03-C31014A88870}" srcOrd="2" destOrd="0" presId="urn:microsoft.com/office/officeart/2005/8/layout/equation1"/>
    <dgm:cxn modelId="{42B91C1C-F3A7-49F8-9A6F-10F87511D918}" type="presParOf" srcId="{97DC2AF0-7B5D-4C1A-9156-86712B83B49B}" destId="{9B62D342-AE94-48A2-B570-36CBCD53C3ED}" srcOrd="3" destOrd="0" presId="urn:microsoft.com/office/officeart/2005/8/layout/equation1"/>
    <dgm:cxn modelId="{C3F58A6D-B282-4BF1-AB39-28B7763127EE}" type="presParOf" srcId="{97DC2AF0-7B5D-4C1A-9156-86712B83B49B}" destId="{D9068DCF-F6B9-40EA-9180-64DE17CA2C4B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28FEE77-96BC-428E-8226-9BA10342AC6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9DEE4B-1B4D-4F50-84D4-8750A1A2224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A81F91A-3827-410F-AB9E-F4682917A95A}" type="parTrans" cxnId="{66B4DB0B-37D4-4BA5-9D90-69642E20FD56}">
      <dgm:prSet/>
      <dgm:spPr/>
      <dgm:t>
        <a:bodyPr/>
        <a:lstStyle/>
        <a:p>
          <a:endParaRPr lang="ru-RU"/>
        </a:p>
      </dgm:t>
    </dgm:pt>
    <dgm:pt modelId="{E7ABA166-D958-49A4-89B7-842C69AA4D08}" type="sibTrans" cxnId="{66B4DB0B-37D4-4BA5-9D90-69642E20FD56}">
      <dgm:prSet/>
      <dgm:spPr/>
      <dgm:t>
        <a:bodyPr/>
        <a:lstStyle/>
        <a:p>
          <a:endParaRPr lang="ru-RU"/>
        </a:p>
      </dgm:t>
    </dgm:pt>
    <dgm:pt modelId="{05D0D2BA-81FD-4D19-887B-779880D9BE1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85,5 штатных единиц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E8674D2-EFE7-488F-9BEB-4BD6D250DDB9}" type="parTrans" cxnId="{94EB4264-6F79-4E4B-89A8-79A69CF548A4}">
      <dgm:prSet/>
      <dgm:spPr/>
      <dgm:t>
        <a:bodyPr/>
        <a:lstStyle/>
        <a:p>
          <a:endParaRPr lang="ru-RU"/>
        </a:p>
      </dgm:t>
    </dgm:pt>
    <dgm:pt modelId="{D6E952B0-7BEA-4848-9768-2FF4E8240F87}" type="sibTrans" cxnId="{94EB4264-6F79-4E4B-89A8-79A69CF548A4}">
      <dgm:prSet/>
      <dgm:spPr/>
      <dgm:t>
        <a:bodyPr/>
        <a:lstStyle/>
        <a:p>
          <a:endParaRPr lang="ru-RU"/>
        </a:p>
      </dgm:t>
    </dgm:pt>
    <dgm:pt modelId="{7C3E8EB2-520F-4225-9D18-7580F8C8DE7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Расходы на содержание </a:t>
          </a:r>
          <a:r>
            <a:rPr lang="ru-RU" smtClean="0">
              <a:latin typeface="Times New Roman" pitchFamily="18" charset="0"/>
              <a:cs typeface="Times New Roman" pitchFamily="18" charset="0"/>
            </a:rPr>
            <a:t>ОМС </a:t>
          </a:r>
        </a:p>
        <a:p>
          <a:r>
            <a:rPr lang="ru-RU" smtClean="0">
              <a:latin typeface="Times New Roman" pitchFamily="18" charset="0"/>
              <a:cs typeface="Times New Roman" pitchFamily="18" charset="0"/>
            </a:rPr>
            <a:t>29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901,7 тыс.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20C2C1B-6D26-468C-9E7D-89625A259C8B}" type="parTrans" cxnId="{C8388B00-C367-4841-BBE2-0148C01097BB}">
      <dgm:prSet/>
      <dgm:spPr/>
      <dgm:t>
        <a:bodyPr/>
        <a:lstStyle/>
        <a:p>
          <a:endParaRPr lang="ru-RU"/>
        </a:p>
      </dgm:t>
    </dgm:pt>
    <dgm:pt modelId="{E616B1FD-81C4-41EB-8303-03896F92F754}" type="sibTrans" cxnId="{C8388B00-C367-4841-BBE2-0148C01097BB}">
      <dgm:prSet/>
      <dgm:spPr/>
      <dgm:t>
        <a:bodyPr/>
        <a:lstStyle/>
        <a:p>
          <a:endParaRPr lang="ru-RU"/>
        </a:p>
      </dgm:t>
    </dgm:pt>
    <dgm:pt modelId="{40FADB2C-ABBC-4B64-B16A-F4B14609DB1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Расходы на оплату труда с начислениями 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28 233,0 тыс.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2D3A3B0-48EA-4AC7-8014-88D3B47E67BC}" type="parTrans" cxnId="{9D00C98A-4AF4-42D7-9DCC-8434E9BCD0A5}">
      <dgm:prSet/>
      <dgm:spPr/>
      <dgm:t>
        <a:bodyPr/>
        <a:lstStyle/>
        <a:p>
          <a:endParaRPr lang="ru-RU"/>
        </a:p>
      </dgm:t>
    </dgm:pt>
    <dgm:pt modelId="{FC3AEDEC-25E4-46B5-B774-887DD11000FD}" type="sibTrans" cxnId="{9D00C98A-4AF4-42D7-9DCC-8434E9BCD0A5}">
      <dgm:prSet/>
      <dgm:spPr/>
      <dgm:t>
        <a:bodyPr/>
        <a:lstStyle/>
        <a:p>
          <a:endParaRPr lang="ru-RU"/>
        </a:p>
      </dgm:t>
    </dgm:pt>
    <dgm:pt modelId="{C7D88DB9-D271-42F6-A5DC-68D2DBD280B6}" type="pres">
      <dgm:prSet presAssocID="{A28FEE77-96BC-428E-8226-9BA10342AC6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86069E-DD67-4925-8842-1C46C6F5BDEA}" type="pres">
      <dgm:prSet presAssocID="{9D9DEE4B-1B4D-4F50-84D4-8750A1A22240}" presName="hierRoot1" presStyleCnt="0"/>
      <dgm:spPr/>
    </dgm:pt>
    <dgm:pt modelId="{D1879854-2435-4893-8EA9-C234E3F10FA1}" type="pres">
      <dgm:prSet presAssocID="{9D9DEE4B-1B4D-4F50-84D4-8750A1A22240}" presName="composite" presStyleCnt="0"/>
      <dgm:spPr/>
    </dgm:pt>
    <dgm:pt modelId="{F8A9B509-EB6C-487F-9DA1-DE590AD8490B}" type="pres">
      <dgm:prSet presAssocID="{9D9DEE4B-1B4D-4F50-84D4-8750A1A22240}" presName="background" presStyleLbl="node0" presStyleIdx="0" presStyleCnt="1"/>
      <dgm:spPr/>
    </dgm:pt>
    <dgm:pt modelId="{D83384A3-2A8E-4721-930F-A2A3E83C9E0E}" type="pres">
      <dgm:prSet presAssocID="{9D9DEE4B-1B4D-4F50-84D4-8750A1A22240}" presName="text" presStyleLbl="fgAcc0" presStyleIdx="0" presStyleCnt="1" custScaleX="2506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963F04-0E35-4609-A98C-ECE7BF6309C5}" type="pres">
      <dgm:prSet presAssocID="{9D9DEE4B-1B4D-4F50-84D4-8750A1A22240}" presName="hierChild2" presStyleCnt="0"/>
      <dgm:spPr/>
    </dgm:pt>
    <dgm:pt modelId="{CF1BE29A-A5E5-4719-9CBC-80B71011EA2F}" type="pres">
      <dgm:prSet presAssocID="{8E8674D2-EFE7-488F-9BEB-4BD6D250DDB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2AAA954-F71E-4143-A93D-F5CE12B12363}" type="pres">
      <dgm:prSet presAssocID="{05D0D2BA-81FD-4D19-887B-779880D9BE10}" presName="hierRoot2" presStyleCnt="0"/>
      <dgm:spPr/>
    </dgm:pt>
    <dgm:pt modelId="{F0750AEB-5B1B-4D91-BCAC-85FC13D8F4E2}" type="pres">
      <dgm:prSet presAssocID="{05D0D2BA-81FD-4D19-887B-779880D9BE10}" presName="composite2" presStyleCnt="0"/>
      <dgm:spPr/>
    </dgm:pt>
    <dgm:pt modelId="{C5CDA4D5-7AD8-4228-8008-B66FE511F646}" type="pres">
      <dgm:prSet presAssocID="{05D0D2BA-81FD-4D19-887B-779880D9BE10}" presName="background2" presStyleLbl="node2" presStyleIdx="0" presStyleCnt="2"/>
      <dgm:spPr/>
    </dgm:pt>
    <dgm:pt modelId="{399EF13C-9CF6-470B-B8A7-E3A35794CD24}" type="pres">
      <dgm:prSet presAssocID="{05D0D2BA-81FD-4D19-887B-779880D9BE10}" presName="text2" presStyleLbl="fgAcc2" presStyleIdx="0" presStyleCnt="2" custScaleX="1585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0E2E29-D6AB-4A8E-B8F6-0764712A3FA8}" type="pres">
      <dgm:prSet presAssocID="{05D0D2BA-81FD-4D19-887B-779880D9BE10}" presName="hierChild3" presStyleCnt="0"/>
      <dgm:spPr/>
    </dgm:pt>
    <dgm:pt modelId="{5E595A34-E05E-4AF6-B4E6-4DEDB46F9124}" type="pres">
      <dgm:prSet presAssocID="{520C2C1B-6D26-468C-9E7D-89625A259C8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99EBAEF-3F27-42EE-9971-4237ACED95A4}" type="pres">
      <dgm:prSet presAssocID="{7C3E8EB2-520F-4225-9D18-7580F8C8DE75}" presName="hierRoot2" presStyleCnt="0"/>
      <dgm:spPr/>
    </dgm:pt>
    <dgm:pt modelId="{C497D924-3E5A-4388-BEF7-3B88D75C7087}" type="pres">
      <dgm:prSet presAssocID="{7C3E8EB2-520F-4225-9D18-7580F8C8DE75}" presName="composite2" presStyleCnt="0"/>
      <dgm:spPr/>
    </dgm:pt>
    <dgm:pt modelId="{FE255C3B-3666-485C-97C7-074BFC04105A}" type="pres">
      <dgm:prSet presAssocID="{7C3E8EB2-520F-4225-9D18-7580F8C8DE75}" presName="background2" presStyleLbl="node2" presStyleIdx="1" presStyleCnt="2"/>
      <dgm:spPr/>
    </dgm:pt>
    <dgm:pt modelId="{33F9307A-A883-49A8-B871-A461DFDD62B7}" type="pres">
      <dgm:prSet presAssocID="{7C3E8EB2-520F-4225-9D18-7580F8C8DE75}" presName="text2" presStyleLbl="fgAcc2" presStyleIdx="1" presStyleCnt="2" custScaleX="1874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BE126F-DE05-4463-934C-6BD1B68D7096}" type="pres">
      <dgm:prSet presAssocID="{7C3E8EB2-520F-4225-9D18-7580F8C8DE75}" presName="hierChild3" presStyleCnt="0"/>
      <dgm:spPr/>
    </dgm:pt>
    <dgm:pt modelId="{B9E60791-0611-401A-A805-7A88909CD4E1}" type="pres">
      <dgm:prSet presAssocID="{D2D3A3B0-48EA-4AC7-8014-88D3B47E67BC}" presName="Name17" presStyleLbl="parChTrans1D3" presStyleIdx="0" presStyleCnt="1"/>
      <dgm:spPr/>
      <dgm:t>
        <a:bodyPr/>
        <a:lstStyle/>
        <a:p>
          <a:endParaRPr lang="ru-RU"/>
        </a:p>
      </dgm:t>
    </dgm:pt>
    <dgm:pt modelId="{10E5B1C8-F299-4B6F-BECE-D370BADE550D}" type="pres">
      <dgm:prSet presAssocID="{40FADB2C-ABBC-4B64-B16A-F4B14609DB1A}" presName="hierRoot3" presStyleCnt="0"/>
      <dgm:spPr/>
    </dgm:pt>
    <dgm:pt modelId="{9729F629-B7A5-484B-BC58-3EA61F044A7E}" type="pres">
      <dgm:prSet presAssocID="{40FADB2C-ABBC-4B64-B16A-F4B14609DB1A}" presName="composite3" presStyleCnt="0"/>
      <dgm:spPr/>
    </dgm:pt>
    <dgm:pt modelId="{0540D201-C250-4F4A-A106-41DB99D048D0}" type="pres">
      <dgm:prSet presAssocID="{40FADB2C-ABBC-4B64-B16A-F4B14609DB1A}" presName="background3" presStyleLbl="node3" presStyleIdx="0" presStyleCnt="1"/>
      <dgm:spPr/>
    </dgm:pt>
    <dgm:pt modelId="{25D03A7E-6EA0-44E6-A2F8-59643F92259D}" type="pres">
      <dgm:prSet presAssocID="{40FADB2C-ABBC-4B64-B16A-F4B14609DB1A}" presName="text3" presStyleLbl="fgAcc3" presStyleIdx="0" presStyleCnt="1" custScaleX="194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2F1EC1-D137-4BB1-A831-8B7CF977DDEA}" type="pres">
      <dgm:prSet presAssocID="{40FADB2C-ABBC-4B64-B16A-F4B14609DB1A}" presName="hierChild4" presStyleCnt="0"/>
      <dgm:spPr/>
    </dgm:pt>
  </dgm:ptLst>
  <dgm:cxnLst>
    <dgm:cxn modelId="{85320A1C-2C93-4346-B61D-5441A203DFD2}" type="presOf" srcId="{A28FEE77-96BC-428E-8226-9BA10342AC69}" destId="{C7D88DB9-D271-42F6-A5DC-68D2DBD280B6}" srcOrd="0" destOrd="0" presId="urn:microsoft.com/office/officeart/2005/8/layout/hierarchy1"/>
    <dgm:cxn modelId="{20E68423-3283-4408-8FC7-0134E91024A1}" type="presOf" srcId="{9D9DEE4B-1B4D-4F50-84D4-8750A1A22240}" destId="{D83384A3-2A8E-4721-930F-A2A3E83C9E0E}" srcOrd="0" destOrd="0" presId="urn:microsoft.com/office/officeart/2005/8/layout/hierarchy1"/>
    <dgm:cxn modelId="{82E5DDEC-2D5E-46A9-822B-2A6D1B6F74C0}" type="presOf" srcId="{40FADB2C-ABBC-4B64-B16A-F4B14609DB1A}" destId="{25D03A7E-6EA0-44E6-A2F8-59643F92259D}" srcOrd="0" destOrd="0" presId="urn:microsoft.com/office/officeart/2005/8/layout/hierarchy1"/>
    <dgm:cxn modelId="{C8388B00-C367-4841-BBE2-0148C01097BB}" srcId="{9D9DEE4B-1B4D-4F50-84D4-8750A1A22240}" destId="{7C3E8EB2-520F-4225-9D18-7580F8C8DE75}" srcOrd="1" destOrd="0" parTransId="{520C2C1B-6D26-468C-9E7D-89625A259C8B}" sibTransId="{E616B1FD-81C4-41EB-8303-03896F92F754}"/>
    <dgm:cxn modelId="{51E7F56E-C83D-4774-B3BE-960C34C1B899}" type="presOf" srcId="{520C2C1B-6D26-468C-9E7D-89625A259C8B}" destId="{5E595A34-E05E-4AF6-B4E6-4DEDB46F9124}" srcOrd="0" destOrd="0" presId="urn:microsoft.com/office/officeart/2005/8/layout/hierarchy1"/>
    <dgm:cxn modelId="{94EB4264-6F79-4E4B-89A8-79A69CF548A4}" srcId="{9D9DEE4B-1B4D-4F50-84D4-8750A1A22240}" destId="{05D0D2BA-81FD-4D19-887B-779880D9BE10}" srcOrd="0" destOrd="0" parTransId="{8E8674D2-EFE7-488F-9BEB-4BD6D250DDB9}" sibTransId="{D6E952B0-7BEA-4848-9768-2FF4E8240F87}"/>
    <dgm:cxn modelId="{EE6DBEEF-36A9-4444-8CA1-0CF5F86C81A6}" type="presOf" srcId="{D2D3A3B0-48EA-4AC7-8014-88D3B47E67BC}" destId="{B9E60791-0611-401A-A805-7A88909CD4E1}" srcOrd="0" destOrd="0" presId="urn:microsoft.com/office/officeart/2005/8/layout/hierarchy1"/>
    <dgm:cxn modelId="{9D00C98A-4AF4-42D7-9DCC-8434E9BCD0A5}" srcId="{7C3E8EB2-520F-4225-9D18-7580F8C8DE75}" destId="{40FADB2C-ABBC-4B64-B16A-F4B14609DB1A}" srcOrd="0" destOrd="0" parTransId="{D2D3A3B0-48EA-4AC7-8014-88D3B47E67BC}" sibTransId="{FC3AEDEC-25E4-46B5-B774-887DD11000FD}"/>
    <dgm:cxn modelId="{A2E9DB14-1DA9-4257-BD21-7B04CED12B30}" type="presOf" srcId="{8E8674D2-EFE7-488F-9BEB-4BD6D250DDB9}" destId="{CF1BE29A-A5E5-4719-9CBC-80B71011EA2F}" srcOrd="0" destOrd="0" presId="urn:microsoft.com/office/officeart/2005/8/layout/hierarchy1"/>
    <dgm:cxn modelId="{66B4DB0B-37D4-4BA5-9D90-69642E20FD56}" srcId="{A28FEE77-96BC-428E-8226-9BA10342AC69}" destId="{9D9DEE4B-1B4D-4F50-84D4-8750A1A22240}" srcOrd="0" destOrd="0" parTransId="{9A81F91A-3827-410F-AB9E-F4682917A95A}" sibTransId="{E7ABA166-D958-49A4-89B7-842C69AA4D08}"/>
    <dgm:cxn modelId="{909AAA36-DB1F-4471-9459-B59FC280AB15}" type="presOf" srcId="{7C3E8EB2-520F-4225-9D18-7580F8C8DE75}" destId="{33F9307A-A883-49A8-B871-A461DFDD62B7}" srcOrd="0" destOrd="0" presId="urn:microsoft.com/office/officeart/2005/8/layout/hierarchy1"/>
    <dgm:cxn modelId="{97696858-50A4-4D6A-81FE-3A0191FF50ED}" type="presOf" srcId="{05D0D2BA-81FD-4D19-887B-779880D9BE10}" destId="{399EF13C-9CF6-470B-B8A7-E3A35794CD24}" srcOrd="0" destOrd="0" presId="urn:microsoft.com/office/officeart/2005/8/layout/hierarchy1"/>
    <dgm:cxn modelId="{3F7C284E-E75F-4D59-BA43-DF5B83B332DC}" type="presParOf" srcId="{C7D88DB9-D271-42F6-A5DC-68D2DBD280B6}" destId="{F886069E-DD67-4925-8842-1C46C6F5BDEA}" srcOrd="0" destOrd="0" presId="urn:microsoft.com/office/officeart/2005/8/layout/hierarchy1"/>
    <dgm:cxn modelId="{EAF2AD38-38BC-4BEA-A7BA-DAC1839DDD46}" type="presParOf" srcId="{F886069E-DD67-4925-8842-1C46C6F5BDEA}" destId="{D1879854-2435-4893-8EA9-C234E3F10FA1}" srcOrd="0" destOrd="0" presId="urn:microsoft.com/office/officeart/2005/8/layout/hierarchy1"/>
    <dgm:cxn modelId="{500C264B-0220-4A42-9388-CF270B4A7888}" type="presParOf" srcId="{D1879854-2435-4893-8EA9-C234E3F10FA1}" destId="{F8A9B509-EB6C-487F-9DA1-DE590AD8490B}" srcOrd="0" destOrd="0" presId="urn:microsoft.com/office/officeart/2005/8/layout/hierarchy1"/>
    <dgm:cxn modelId="{14B1F64B-5BF3-4BDE-9906-4CD33CF7E6A1}" type="presParOf" srcId="{D1879854-2435-4893-8EA9-C234E3F10FA1}" destId="{D83384A3-2A8E-4721-930F-A2A3E83C9E0E}" srcOrd="1" destOrd="0" presId="urn:microsoft.com/office/officeart/2005/8/layout/hierarchy1"/>
    <dgm:cxn modelId="{D8565FF4-8439-45B2-8D72-D94696DBDAB5}" type="presParOf" srcId="{F886069E-DD67-4925-8842-1C46C6F5BDEA}" destId="{E1963F04-0E35-4609-A98C-ECE7BF6309C5}" srcOrd="1" destOrd="0" presId="urn:microsoft.com/office/officeart/2005/8/layout/hierarchy1"/>
    <dgm:cxn modelId="{0873E2D8-DC3A-4C47-977B-0FA53AB120C9}" type="presParOf" srcId="{E1963F04-0E35-4609-A98C-ECE7BF6309C5}" destId="{CF1BE29A-A5E5-4719-9CBC-80B71011EA2F}" srcOrd="0" destOrd="0" presId="urn:microsoft.com/office/officeart/2005/8/layout/hierarchy1"/>
    <dgm:cxn modelId="{46430957-9780-4711-9370-842346F3C5FC}" type="presParOf" srcId="{E1963F04-0E35-4609-A98C-ECE7BF6309C5}" destId="{32AAA954-F71E-4143-A93D-F5CE12B12363}" srcOrd="1" destOrd="0" presId="urn:microsoft.com/office/officeart/2005/8/layout/hierarchy1"/>
    <dgm:cxn modelId="{7EF1B251-74F1-44AB-B21A-F437755AD8A0}" type="presParOf" srcId="{32AAA954-F71E-4143-A93D-F5CE12B12363}" destId="{F0750AEB-5B1B-4D91-BCAC-85FC13D8F4E2}" srcOrd="0" destOrd="0" presId="urn:microsoft.com/office/officeart/2005/8/layout/hierarchy1"/>
    <dgm:cxn modelId="{FBBDFFBD-32DB-43E4-8133-D98A04D71D41}" type="presParOf" srcId="{F0750AEB-5B1B-4D91-BCAC-85FC13D8F4E2}" destId="{C5CDA4D5-7AD8-4228-8008-B66FE511F646}" srcOrd="0" destOrd="0" presId="urn:microsoft.com/office/officeart/2005/8/layout/hierarchy1"/>
    <dgm:cxn modelId="{1B33A0D3-9F32-4D73-A3E9-4BA13C87EE90}" type="presParOf" srcId="{F0750AEB-5B1B-4D91-BCAC-85FC13D8F4E2}" destId="{399EF13C-9CF6-470B-B8A7-E3A35794CD24}" srcOrd="1" destOrd="0" presId="urn:microsoft.com/office/officeart/2005/8/layout/hierarchy1"/>
    <dgm:cxn modelId="{907091BC-869F-49A7-9616-C572DB5367A4}" type="presParOf" srcId="{32AAA954-F71E-4143-A93D-F5CE12B12363}" destId="{C70E2E29-D6AB-4A8E-B8F6-0764712A3FA8}" srcOrd="1" destOrd="0" presId="urn:microsoft.com/office/officeart/2005/8/layout/hierarchy1"/>
    <dgm:cxn modelId="{5B991D36-AE95-4937-87B8-44CC6ABAF38E}" type="presParOf" srcId="{E1963F04-0E35-4609-A98C-ECE7BF6309C5}" destId="{5E595A34-E05E-4AF6-B4E6-4DEDB46F9124}" srcOrd="2" destOrd="0" presId="urn:microsoft.com/office/officeart/2005/8/layout/hierarchy1"/>
    <dgm:cxn modelId="{9A6EDBC3-74C3-49F2-BBCD-59FF29A1143A}" type="presParOf" srcId="{E1963F04-0E35-4609-A98C-ECE7BF6309C5}" destId="{A99EBAEF-3F27-42EE-9971-4237ACED95A4}" srcOrd="3" destOrd="0" presId="urn:microsoft.com/office/officeart/2005/8/layout/hierarchy1"/>
    <dgm:cxn modelId="{EFBA6150-8BAA-4A30-9B1D-EFDAC65E2BFB}" type="presParOf" srcId="{A99EBAEF-3F27-42EE-9971-4237ACED95A4}" destId="{C497D924-3E5A-4388-BEF7-3B88D75C7087}" srcOrd="0" destOrd="0" presId="urn:microsoft.com/office/officeart/2005/8/layout/hierarchy1"/>
    <dgm:cxn modelId="{42C0D184-7649-4CB0-BD18-266CECC43616}" type="presParOf" srcId="{C497D924-3E5A-4388-BEF7-3B88D75C7087}" destId="{FE255C3B-3666-485C-97C7-074BFC04105A}" srcOrd="0" destOrd="0" presId="urn:microsoft.com/office/officeart/2005/8/layout/hierarchy1"/>
    <dgm:cxn modelId="{3F716973-F441-472E-8D6F-BD2955A75E92}" type="presParOf" srcId="{C497D924-3E5A-4388-BEF7-3B88D75C7087}" destId="{33F9307A-A883-49A8-B871-A461DFDD62B7}" srcOrd="1" destOrd="0" presId="urn:microsoft.com/office/officeart/2005/8/layout/hierarchy1"/>
    <dgm:cxn modelId="{D5E4ED7D-6917-4E2F-BFC3-90299719CB77}" type="presParOf" srcId="{A99EBAEF-3F27-42EE-9971-4237ACED95A4}" destId="{7ABE126F-DE05-4463-934C-6BD1B68D7096}" srcOrd="1" destOrd="0" presId="urn:microsoft.com/office/officeart/2005/8/layout/hierarchy1"/>
    <dgm:cxn modelId="{AE7EAE1E-1E90-444F-A31A-71022F505FFA}" type="presParOf" srcId="{7ABE126F-DE05-4463-934C-6BD1B68D7096}" destId="{B9E60791-0611-401A-A805-7A88909CD4E1}" srcOrd="0" destOrd="0" presId="urn:microsoft.com/office/officeart/2005/8/layout/hierarchy1"/>
    <dgm:cxn modelId="{CB987092-C3DF-48BA-ACCC-2346F51FED8F}" type="presParOf" srcId="{7ABE126F-DE05-4463-934C-6BD1B68D7096}" destId="{10E5B1C8-F299-4B6F-BECE-D370BADE550D}" srcOrd="1" destOrd="0" presId="urn:microsoft.com/office/officeart/2005/8/layout/hierarchy1"/>
    <dgm:cxn modelId="{848BAE45-EA7D-4602-8E01-AABA668268F2}" type="presParOf" srcId="{10E5B1C8-F299-4B6F-BECE-D370BADE550D}" destId="{9729F629-B7A5-484B-BC58-3EA61F044A7E}" srcOrd="0" destOrd="0" presId="urn:microsoft.com/office/officeart/2005/8/layout/hierarchy1"/>
    <dgm:cxn modelId="{75599B8B-25C6-42BC-BE9F-3A8C1B69E943}" type="presParOf" srcId="{9729F629-B7A5-484B-BC58-3EA61F044A7E}" destId="{0540D201-C250-4F4A-A106-41DB99D048D0}" srcOrd="0" destOrd="0" presId="urn:microsoft.com/office/officeart/2005/8/layout/hierarchy1"/>
    <dgm:cxn modelId="{E34D4DC2-5949-45CE-BBBE-E9B0479B82FB}" type="presParOf" srcId="{9729F629-B7A5-484B-BC58-3EA61F044A7E}" destId="{25D03A7E-6EA0-44E6-A2F8-59643F92259D}" srcOrd="1" destOrd="0" presId="urn:microsoft.com/office/officeart/2005/8/layout/hierarchy1"/>
    <dgm:cxn modelId="{F332ED5D-FE0A-42B7-8E53-08C98B3304CF}" type="presParOf" srcId="{10E5B1C8-F299-4B6F-BECE-D370BADE550D}" destId="{CB2F1EC1-D137-4BB1-A831-8B7CF977DDE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E8CF484-7D49-4078-B204-FF6B1CE2927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8A7683-55E3-4C3E-814C-CE8A5A4123C6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Дефицит бюджета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7 111,3 тыс. рублей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AB868EE-81C4-48ED-8449-3D5BBF75B01D}" type="parTrans" cxnId="{93000959-9453-4FBD-A285-DE4B6A8F2420}">
      <dgm:prSet/>
      <dgm:spPr/>
      <dgm:t>
        <a:bodyPr/>
        <a:lstStyle/>
        <a:p>
          <a:endParaRPr lang="ru-RU"/>
        </a:p>
      </dgm:t>
    </dgm:pt>
    <dgm:pt modelId="{86D0751A-F9F7-4989-94FC-DFD69FC36C30}" type="sibTrans" cxnId="{93000959-9453-4FBD-A285-DE4B6A8F2420}">
      <dgm:prSet/>
      <dgm:spPr/>
      <dgm:t>
        <a:bodyPr/>
        <a:lstStyle/>
        <a:p>
          <a:endParaRPr lang="ru-RU"/>
        </a:p>
      </dgm:t>
    </dgm:pt>
    <dgm:pt modelId="{A971DCA6-351A-42E1-8BF5-11F47FA44C60}">
      <dgm:prSet phldrT="[Текст]"/>
      <dgm:spPr>
        <a:solidFill>
          <a:srgbClr val="FF8265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кредитных организаций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7 000,0 тыс. рублей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50AA906-07E4-44EF-8A3D-BB5289F85CC5}" type="parTrans" cxnId="{D7482DDA-E360-441F-B060-8D73A8915225}">
      <dgm:prSet/>
      <dgm:spPr/>
      <dgm:t>
        <a:bodyPr/>
        <a:lstStyle/>
        <a:p>
          <a:endParaRPr lang="ru-RU"/>
        </a:p>
      </dgm:t>
    </dgm:pt>
    <dgm:pt modelId="{7698D63B-5D48-4A82-8B96-2AF377B2AAB6}" type="sibTrans" cxnId="{D7482DDA-E360-441F-B060-8D73A8915225}">
      <dgm:prSet/>
      <dgm:spPr/>
      <dgm:t>
        <a:bodyPr/>
        <a:lstStyle/>
        <a:p>
          <a:endParaRPr lang="ru-RU"/>
        </a:p>
      </dgm:t>
    </dgm:pt>
    <dgm:pt modelId="{A56FD443-537D-43D7-AF5A-F5B1B16053AD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Остатки средств на счете бюджета </a:t>
          </a:r>
        </a:p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111,3 тыс. рублей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714A94-B566-4D6C-8487-A85838E83375}" type="parTrans" cxnId="{9D0466A0-B56E-4E7D-9D74-2CB81846D2C6}">
      <dgm:prSet/>
      <dgm:spPr/>
      <dgm:t>
        <a:bodyPr/>
        <a:lstStyle/>
        <a:p>
          <a:endParaRPr lang="ru-RU"/>
        </a:p>
      </dgm:t>
    </dgm:pt>
    <dgm:pt modelId="{B0673A5B-53E0-460E-80FF-09E2745C8A2A}" type="sibTrans" cxnId="{9D0466A0-B56E-4E7D-9D74-2CB81846D2C6}">
      <dgm:prSet/>
      <dgm:spPr/>
      <dgm:t>
        <a:bodyPr/>
        <a:lstStyle/>
        <a:p>
          <a:endParaRPr lang="ru-RU"/>
        </a:p>
      </dgm:t>
    </dgm:pt>
    <dgm:pt modelId="{EC91A522-DB7F-4037-BA57-D2EABA92AE88}" type="pres">
      <dgm:prSet presAssocID="{FE8CF484-7D49-4078-B204-FF6B1CE2927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63F177-D60C-48D2-91CE-6FCF8730975D}" type="pres">
      <dgm:prSet presAssocID="{328A7683-55E3-4C3E-814C-CE8A5A4123C6}" presName="centerShape" presStyleLbl="node0" presStyleIdx="0" presStyleCnt="1" custScaleX="221301" custScaleY="179242" custLinFactNeighborX="-2193" custLinFactNeighborY="-56035"/>
      <dgm:spPr/>
      <dgm:t>
        <a:bodyPr/>
        <a:lstStyle/>
        <a:p>
          <a:endParaRPr lang="ru-RU"/>
        </a:p>
      </dgm:t>
    </dgm:pt>
    <dgm:pt modelId="{65996329-BB90-4D28-A8FB-98356B16F062}" type="pres">
      <dgm:prSet presAssocID="{150AA906-07E4-44EF-8A3D-BB5289F85CC5}" presName="parTrans" presStyleLbl="bgSibTrans2D1" presStyleIdx="0" presStyleCnt="2" custScaleX="91777" custScaleY="138846" custLinFactY="-1126" custLinFactNeighborX="-31159" custLinFactNeighborY="-100000"/>
      <dgm:spPr/>
      <dgm:t>
        <a:bodyPr/>
        <a:lstStyle/>
        <a:p>
          <a:endParaRPr lang="ru-RU"/>
        </a:p>
      </dgm:t>
    </dgm:pt>
    <dgm:pt modelId="{1205D117-7D17-4759-8AC9-B708B2A481EE}" type="pres">
      <dgm:prSet presAssocID="{A971DCA6-351A-42E1-8BF5-11F47FA44C60}" presName="node" presStyleLbl="node1" presStyleIdx="0" presStyleCnt="2" custScaleX="158425" custScaleY="182632" custRadScaleRad="81132" custRadScaleInc="-81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7068C2-28ED-4F62-AC59-0038178A2A26}" type="pres">
      <dgm:prSet presAssocID="{3D714A94-B566-4D6C-8487-A85838E83375}" presName="parTrans" presStyleLbl="bgSibTrans2D1" presStyleIdx="1" presStyleCnt="2" custScaleX="73235" custScaleY="155705" custLinFactY="-63934" custLinFactNeighborX="29400" custLinFactNeighborY="-100000"/>
      <dgm:spPr/>
      <dgm:t>
        <a:bodyPr/>
        <a:lstStyle/>
        <a:p>
          <a:endParaRPr lang="ru-RU"/>
        </a:p>
      </dgm:t>
    </dgm:pt>
    <dgm:pt modelId="{F6A0DA62-2577-41D6-82D4-85F711C56059}" type="pres">
      <dgm:prSet presAssocID="{A56FD443-537D-43D7-AF5A-F5B1B16053AD}" presName="node" presStyleLbl="node1" presStyleIdx="1" presStyleCnt="2" custScaleX="189842" custScaleY="169581" custRadScaleRad="88930" custRadScaleInc="77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2DCCEF-2934-4D49-A827-5FB0DE1702AD}" type="presOf" srcId="{A56FD443-537D-43D7-AF5A-F5B1B16053AD}" destId="{F6A0DA62-2577-41D6-82D4-85F711C56059}" srcOrd="0" destOrd="0" presId="urn:microsoft.com/office/officeart/2005/8/layout/radial4"/>
    <dgm:cxn modelId="{D7482DDA-E360-441F-B060-8D73A8915225}" srcId="{328A7683-55E3-4C3E-814C-CE8A5A4123C6}" destId="{A971DCA6-351A-42E1-8BF5-11F47FA44C60}" srcOrd="0" destOrd="0" parTransId="{150AA906-07E4-44EF-8A3D-BB5289F85CC5}" sibTransId="{7698D63B-5D48-4A82-8B96-2AF377B2AAB6}"/>
    <dgm:cxn modelId="{C85AFBE6-8793-4B12-8216-AFAEF202079F}" type="presOf" srcId="{A971DCA6-351A-42E1-8BF5-11F47FA44C60}" destId="{1205D117-7D17-4759-8AC9-B708B2A481EE}" srcOrd="0" destOrd="0" presId="urn:microsoft.com/office/officeart/2005/8/layout/radial4"/>
    <dgm:cxn modelId="{ED6CD16B-BF7C-4AFE-A628-BC3B4BF604E1}" type="presOf" srcId="{150AA906-07E4-44EF-8A3D-BB5289F85CC5}" destId="{65996329-BB90-4D28-A8FB-98356B16F062}" srcOrd="0" destOrd="0" presId="urn:microsoft.com/office/officeart/2005/8/layout/radial4"/>
    <dgm:cxn modelId="{D2006369-3F43-4C1E-939B-EF4B90237146}" type="presOf" srcId="{328A7683-55E3-4C3E-814C-CE8A5A4123C6}" destId="{8F63F177-D60C-48D2-91CE-6FCF8730975D}" srcOrd="0" destOrd="0" presId="urn:microsoft.com/office/officeart/2005/8/layout/radial4"/>
    <dgm:cxn modelId="{9D0466A0-B56E-4E7D-9D74-2CB81846D2C6}" srcId="{328A7683-55E3-4C3E-814C-CE8A5A4123C6}" destId="{A56FD443-537D-43D7-AF5A-F5B1B16053AD}" srcOrd="1" destOrd="0" parTransId="{3D714A94-B566-4D6C-8487-A85838E83375}" sibTransId="{B0673A5B-53E0-460E-80FF-09E2745C8A2A}"/>
    <dgm:cxn modelId="{C96F0BF6-C735-48E9-AF13-2CF14D574521}" type="presOf" srcId="{FE8CF484-7D49-4078-B204-FF6B1CE2927E}" destId="{EC91A522-DB7F-4037-BA57-D2EABA92AE88}" srcOrd="0" destOrd="0" presId="urn:microsoft.com/office/officeart/2005/8/layout/radial4"/>
    <dgm:cxn modelId="{93000959-9453-4FBD-A285-DE4B6A8F2420}" srcId="{FE8CF484-7D49-4078-B204-FF6B1CE2927E}" destId="{328A7683-55E3-4C3E-814C-CE8A5A4123C6}" srcOrd="0" destOrd="0" parTransId="{FAB868EE-81C4-48ED-8449-3D5BBF75B01D}" sibTransId="{86D0751A-F9F7-4989-94FC-DFD69FC36C30}"/>
    <dgm:cxn modelId="{C70562B7-BDFD-4C98-9AAD-A0A7D62C86B9}" type="presOf" srcId="{3D714A94-B566-4D6C-8487-A85838E83375}" destId="{F67068C2-28ED-4F62-AC59-0038178A2A26}" srcOrd="0" destOrd="0" presId="urn:microsoft.com/office/officeart/2005/8/layout/radial4"/>
    <dgm:cxn modelId="{97DDB37B-9300-499A-B72F-B60498CF1204}" type="presParOf" srcId="{EC91A522-DB7F-4037-BA57-D2EABA92AE88}" destId="{8F63F177-D60C-48D2-91CE-6FCF8730975D}" srcOrd="0" destOrd="0" presId="urn:microsoft.com/office/officeart/2005/8/layout/radial4"/>
    <dgm:cxn modelId="{91083B2C-EB34-4B19-A5F4-844E76EDBD82}" type="presParOf" srcId="{EC91A522-DB7F-4037-BA57-D2EABA92AE88}" destId="{65996329-BB90-4D28-A8FB-98356B16F062}" srcOrd="1" destOrd="0" presId="urn:microsoft.com/office/officeart/2005/8/layout/radial4"/>
    <dgm:cxn modelId="{3D3A9E51-E72E-410F-B7E7-CA74D8A38D44}" type="presParOf" srcId="{EC91A522-DB7F-4037-BA57-D2EABA92AE88}" destId="{1205D117-7D17-4759-8AC9-B708B2A481EE}" srcOrd="2" destOrd="0" presId="urn:microsoft.com/office/officeart/2005/8/layout/radial4"/>
    <dgm:cxn modelId="{A0C80846-4B0E-4A59-8323-745CDE00AF22}" type="presParOf" srcId="{EC91A522-DB7F-4037-BA57-D2EABA92AE88}" destId="{F67068C2-28ED-4F62-AC59-0038178A2A26}" srcOrd="3" destOrd="0" presId="urn:microsoft.com/office/officeart/2005/8/layout/radial4"/>
    <dgm:cxn modelId="{64B40AF1-0816-42BD-BE67-D166857DA45F}" type="presParOf" srcId="{EC91A522-DB7F-4037-BA57-D2EABA92AE88}" destId="{F6A0DA62-2577-41D6-82D4-85F711C56059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631DE1-F1CE-42E5-AFE5-88FC7A228300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7ECBB3-718B-48D0-BA8D-5C041E4E963F}">
      <dgm:prSet phldrT="[Текст]"/>
      <dgm:spPr>
        <a:solidFill>
          <a:srgbClr val="C3F96B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01.01.2019 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29 600,0 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5BC6D7-BAC8-4011-AF36-94BD2E9E09A2}" type="parTrans" cxnId="{F115DA57-3994-4CDE-BD92-C887B79DF232}">
      <dgm:prSet/>
      <dgm:spPr/>
      <dgm:t>
        <a:bodyPr/>
        <a:lstStyle/>
        <a:p>
          <a:endParaRPr lang="ru-RU"/>
        </a:p>
      </dgm:t>
    </dgm:pt>
    <dgm:pt modelId="{A4EFFA0C-BBD4-4CE4-88D1-9847D4F6C56D}" type="sibTrans" cxnId="{F115DA57-3994-4CDE-BD92-C887B79DF232}">
      <dgm:prSet/>
      <dgm:spPr/>
      <dgm:t>
        <a:bodyPr/>
        <a:lstStyle/>
        <a:p>
          <a:endParaRPr lang="ru-RU"/>
        </a:p>
      </dgm:t>
    </dgm:pt>
    <dgm:pt modelId="{88FF6853-3A0D-4B24-9EDA-DCF352DF56B2}">
      <dgm:prSet phldrT="[Текст]"/>
      <dgm:spPr>
        <a:solidFill>
          <a:srgbClr val="C3F96B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2018 году вновь кредитов кредитных организаций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7 000,0 тыс. рублей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3A5CCE-F52F-4F71-88CF-31D9E2A61BC3}" type="parTrans" cxnId="{9B4E47E5-9272-448C-B110-726E95F14671}">
      <dgm:prSet/>
      <dgm:spPr/>
      <dgm:t>
        <a:bodyPr/>
        <a:lstStyle/>
        <a:p>
          <a:endParaRPr lang="ru-RU"/>
        </a:p>
      </dgm:t>
    </dgm:pt>
    <dgm:pt modelId="{8D6583AA-7467-4D30-A1D9-FD6031FA216B}" type="sibTrans" cxnId="{9B4E47E5-9272-448C-B110-726E95F14671}">
      <dgm:prSet/>
      <dgm:spPr/>
      <dgm:t>
        <a:bodyPr/>
        <a:lstStyle/>
        <a:p>
          <a:endParaRPr lang="ru-RU"/>
        </a:p>
      </dgm:t>
    </dgm:pt>
    <dgm:pt modelId="{FF68653B-74FD-4FA2-A8F9-93CFF5717B6B}">
      <dgm:prSet phldrT="[Текст]"/>
      <dgm:spPr>
        <a:solidFill>
          <a:srgbClr val="C3F96B"/>
        </a:solidFill>
      </dgm:spPr>
      <dgm:t>
        <a:bodyPr/>
        <a:lstStyle/>
        <a:p>
          <a:pPr>
            <a:spcAft>
              <a:spcPct val="35000"/>
            </a:spcAft>
          </a:pPr>
          <a:r>
            <a:rPr lang="ru-RU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Перекредитовано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</a:t>
          </a:r>
        </a:p>
        <a:p>
          <a:pPr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кредитов кредитных организаций </a:t>
          </a:r>
        </a:p>
        <a:p>
          <a:pPr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6 000,0 тыс. рублей </a:t>
          </a:r>
        </a:p>
        <a:p>
          <a:pPr>
            <a:spcAft>
              <a:spcPts val="0"/>
            </a:spcAft>
          </a:pP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кредит</a:t>
          </a:r>
        </a:p>
        <a:p>
          <a:pPr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1 600,0 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05A801-BD1F-400F-90FF-3A7D141A3089}" type="parTrans" cxnId="{E6836B2A-3477-4BEA-8811-412F278E83C1}">
      <dgm:prSet/>
      <dgm:spPr/>
      <dgm:t>
        <a:bodyPr/>
        <a:lstStyle/>
        <a:p>
          <a:endParaRPr lang="ru-RU"/>
        </a:p>
      </dgm:t>
    </dgm:pt>
    <dgm:pt modelId="{0E833D93-385F-4667-9544-02EC3FBBCDC9}" type="sibTrans" cxnId="{E6836B2A-3477-4BEA-8811-412F278E83C1}">
      <dgm:prSet/>
      <dgm:spPr/>
      <dgm:t>
        <a:bodyPr/>
        <a:lstStyle/>
        <a:p>
          <a:endParaRPr lang="ru-RU"/>
        </a:p>
      </dgm:t>
    </dgm:pt>
    <dgm:pt modelId="{F7A2EF1D-70C5-4DB5-B202-30BFDB1726CC}">
      <dgm:prSet phldrT="[Текст]" custT="1"/>
      <dgm:spPr>
        <a:solidFill>
          <a:srgbClr val="C3F96B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Долгосрочный кредит кредитной организации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15 000,0 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6B6E8E-B70E-4EB7-B913-F56ED3CBF577}" type="parTrans" cxnId="{9AEE2D15-9407-49A6-8756-2676AA5AEAAB}">
      <dgm:prSet/>
      <dgm:spPr/>
      <dgm:t>
        <a:bodyPr/>
        <a:lstStyle/>
        <a:p>
          <a:endParaRPr lang="ru-RU"/>
        </a:p>
      </dgm:t>
    </dgm:pt>
    <dgm:pt modelId="{96851D99-57F9-48D4-8252-9D5A6B7F17A0}" type="sibTrans" cxnId="{9AEE2D15-9407-49A6-8756-2676AA5AEAAB}">
      <dgm:prSet/>
      <dgm:spPr/>
      <dgm:t>
        <a:bodyPr/>
        <a:lstStyle/>
        <a:p>
          <a:endParaRPr lang="ru-RU"/>
        </a:p>
      </dgm:t>
    </dgm:pt>
    <dgm:pt modelId="{05382829-21B4-4B50-BECF-76B19FB66C44}" type="pres">
      <dgm:prSet presAssocID="{FD631DE1-F1CE-42E5-AFE5-88FC7A2283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B2A5DEB-9321-404F-AC56-CD3CFC7A236A}" type="pres">
      <dgm:prSet presAssocID="{7C7ECBB3-718B-48D0-BA8D-5C041E4E963F}" presName="singleCycle" presStyleCnt="0"/>
      <dgm:spPr/>
    </dgm:pt>
    <dgm:pt modelId="{58471E71-24D0-4E93-A1B4-DA51B41FF5EE}" type="pres">
      <dgm:prSet presAssocID="{7C7ECBB3-718B-48D0-BA8D-5C041E4E963F}" presName="singleCenter" presStyleLbl="node1" presStyleIdx="0" presStyleCnt="4" custScaleX="194500" custScaleY="136064" custLinFactNeighborX="-352" custLinFactNeighborY="-7893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C1714E6-BE57-4CC0-A48F-F7C178BFDF2C}" type="pres">
      <dgm:prSet presAssocID="{1A3A5CCE-F52F-4F71-88CF-31D9E2A61BC3}" presName="Name56" presStyleLbl="parChTrans1D2" presStyleIdx="0" presStyleCnt="3"/>
      <dgm:spPr/>
      <dgm:t>
        <a:bodyPr/>
        <a:lstStyle/>
        <a:p>
          <a:endParaRPr lang="ru-RU"/>
        </a:p>
      </dgm:t>
    </dgm:pt>
    <dgm:pt modelId="{D9113B83-E66C-461D-BB3B-3796310BB309}" type="pres">
      <dgm:prSet presAssocID="{88FF6853-3A0D-4B24-9EDA-DCF352DF56B2}" presName="text0" presStyleLbl="node1" presStyleIdx="1" presStyleCnt="4" custScaleX="332805" custScaleY="140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62284-8C09-4EB1-92CE-DD4149F8A7AC}" type="pres">
      <dgm:prSet presAssocID="{3905A801-BD1F-400F-90FF-3A7D141A3089}" presName="Name56" presStyleLbl="parChTrans1D2" presStyleIdx="1" presStyleCnt="3"/>
      <dgm:spPr/>
      <dgm:t>
        <a:bodyPr/>
        <a:lstStyle/>
        <a:p>
          <a:endParaRPr lang="ru-RU"/>
        </a:p>
      </dgm:t>
    </dgm:pt>
    <dgm:pt modelId="{41A5577D-D315-495D-A81A-EE68B222C004}" type="pres">
      <dgm:prSet presAssocID="{FF68653B-74FD-4FA2-A8F9-93CFF5717B6B}" presName="text0" presStyleLbl="node1" presStyleIdx="2" presStyleCnt="4" custScaleX="235097" custScaleY="211830" custRadScaleRad="157836" custRadScaleInc="3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F7594-5813-45F0-9684-608D7C3274A9}" type="pres">
      <dgm:prSet presAssocID="{906B6E8E-B70E-4EB7-B913-F56ED3CBF577}" presName="Name56" presStyleLbl="parChTrans1D2" presStyleIdx="2" presStyleCnt="3"/>
      <dgm:spPr/>
      <dgm:t>
        <a:bodyPr/>
        <a:lstStyle/>
        <a:p>
          <a:endParaRPr lang="ru-RU"/>
        </a:p>
      </dgm:t>
    </dgm:pt>
    <dgm:pt modelId="{5BCEB2EA-A04B-4EF6-AAB5-A8C6B586EEC9}" type="pres">
      <dgm:prSet presAssocID="{F7A2EF1D-70C5-4DB5-B202-30BFDB1726CC}" presName="text0" presStyleLbl="node1" presStyleIdx="3" presStyleCnt="4" custScaleX="294694" custScaleY="168530" custRadScaleRad="138638" custRadScaleInc="1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15DA57-3994-4CDE-BD92-C887B79DF232}" srcId="{FD631DE1-F1CE-42E5-AFE5-88FC7A228300}" destId="{7C7ECBB3-718B-48D0-BA8D-5C041E4E963F}" srcOrd="0" destOrd="0" parTransId="{5B5BC6D7-BAC8-4011-AF36-94BD2E9E09A2}" sibTransId="{A4EFFA0C-BBD4-4CE4-88D1-9847D4F6C56D}"/>
    <dgm:cxn modelId="{841D40D1-285F-4C2C-BFBA-3396DB878552}" type="presOf" srcId="{7C7ECBB3-718B-48D0-BA8D-5C041E4E963F}" destId="{58471E71-24D0-4E93-A1B4-DA51B41FF5EE}" srcOrd="0" destOrd="0" presId="urn:microsoft.com/office/officeart/2008/layout/RadialCluster"/>
    <dgm:cxn modelId="{3087A897-2C06-4977-B4A3-515DD3ABF285}" type="presOf" srcId="{3905A801-BD1F-400F-90FF-3A7D141A3089}" destId="{7BF62284-8C09-4EB1-92CE-DD4149F8A7AC}" srcOrd="0" destOrd="0" presId="urn:microsoft.com/office/officeart/2008/layout/RadialCluster"/>
    <dgm:cxn modelId="{E6836B2A-3477-4BEA-8811-412F278E83C1}" srcId="{7C7ECBB3-718B-48D0-BA8D-5C041E4E963F}" destId="{FF68653B-74FD-4FA2-A8F9-93CFF5717B6B}" srcOrd="1" destOrd="0" parTransId="{3905A801-BD1F-400F-90FF-3A7D141A3089}" sibTransId="{0E833D93-385F-4667-9544-02EC3FBBCDC9}"/>
    <dgm:cxn modelId="{9B4E47E5-9272-448C-B110-726E95F14671}" srcId="{7C7ECBB3-718B-48D0-BA8D-5C041E4E963F}" destId="{88FF6853-3A0D-4B24-9EDA-DCF352DF56B2}" srcOrd="0" destOrd="0" parTransId="{1A3A5CCE-F52F-4F71-88CF-31D9E2A61BC3}" sibTransId="{8D6583AA-7467-4D30-A1D9-FD6031FA216B}"/>
    <dgm:cxn modelId="{6BB29F8C-BB0F-4ED2-BC31-C4E089CD63D9}" type="presOf" srcId="{F7A2EF1D-70C5-4DB5-B202-30BFDB1726CC}" destId="{5BCEB2EA-A04B-4EF6-AAB5-A8C6B586EEC9}" srcOrd="0" destOrd="0" presId="urn:microsoft.com/office/officeart/2008/layout/RadialCluster"/>
    <dgm:cxn modelId="{E4D24E2D-9885-4DE7-993D-C34E1C7051B9}" type="presOf" srcId="{FF68653B-74FD-4FA2-A8F9-93CFF5717B6B}" destId="{41A5577D-D315-495D-A81A-EE68B222C004}" srcOrd="0" destOrd="0" presId="urn:microsoft.com/office/officeart/2008/layout/RadialCluster"/>
    <dgm:cxn modelId="{D49311B3-AC97-4712-8BEE-48A17A6BAFD0}" type="presOf" srcId="{1A3A5CCE-F52F-4F71-88CF-31D9E2A61BC3}" destId="{0C1714E6-BE57-4CC0-A48F-F7C178BFDF2C}" srcOrd="0" destOrd="0" presId="urn:microsoft.com/office/officeart/2008/layout/RadialCluster"/>
    <dgm:cxn modelId="{0857822D-FE2B-4AA6-9DBB-FDD90BAC9407}" type="presOf" srcId="{906B6E8E-B70E-4EB7-B913-F56ED3CBF577}" destId="{0A3F7594-5813-45F0-9684-608D7C3274A9}" srcOrd="0" destOrd="0" presId="urn:microsoft.com/office/officeart/2008/layout/RadialCluster"/>
    <dgm:cxn modelId="{C8472A92-6682-4C4F-98A3-13EF552254B5}" type="presOf" srcId="{88FF6853-3A0D-4B24-9EDA-DCF352DF56B2}" destId="{D9113B83-E66C-461D-BB3B-3796310BB309}" srcOrd="0" destOrd="0" presId="urn:microsoft.com/office/officeart/2008/layout/RadialCluster"/>
    <dgm:cxn modelId="{9AEE2D15-9407-49A6-8756-2676AA5AEAAB}" srcId="{7C7ECBB3-718B-48D0-BA8D-5C041E4E963F}" destId="{F7A2EF1D-70C5-4DB5-B202-30BFDB1726CC}" srcOrd="2" destOrd="0" parTransId="{906B6E8E-B70E-4EB7-B913-F56ED3CBF577}" sibTransId="{96851D99-57F9-48D4-8252-9D5A6B7F17A0}"/>
    <dgm:cxn modelId="{D315BD59-047D-48B4-9506-2C9E375C7809}" type="presOf" srcId="{FD631DE1-F1CE-42E5-AFE5-88FC7A228300}" destId="{05382829-21B4-4B50-BECF-76B19FB66C44}" srcOrd="0" destOrd="0" presId="urn:microsoft.com/office/officeart/2008/layout/RadialCluster"/>
    <dgm:cxn modelId="{1D3339B2-B9EC-4272-BA32-8B5A90EB04FE}" type="presParOf" srcId="{05382829-21B4-4B50-BECF-76B19FB66C44}" destId="{EB2A5DEB-9321-404F-AC56-CD3CFC7A236A}" srcOrd="0" destOrd="0" presId="urn:microsoft.com/office/officeart/2008/layout/RadialCluster"/>
    <dgm:cxn modelId="{CC2FE7F4-4655-4568-A37A-4300717B9156}" type="presParOf" srcId="{EB2A5DEB-9321-404F-AC56-CD3CFC7A236A}" destId="{58471E71-24D0-4E93-A1B4-DA51B41FF5EE}" srcOrd="0" destOrd="0" presId="urn:microsoft.com/office/officeart/2008/layout/RadialCluster"/>
    <dgm:cxn modelId="{FF42F85C-F4D7-45C5-90A5-45DA64DFF84D}" type="presParOf" srcId="{EB2A5DEB-9321-404F-AC56-CD3CFC7A236A}" destId="{0C1714E6-BE57-4CC0-A48F-F7C178BFDF2C}" srcOrd="1" destOrd="0" presId="urn:microsoft.com/office/officeart/2008/layout/RadialCluster"/>
    <dgm:cxn modelId="{BC885C20-208F-4490-89A8-55B8F4ECE857}" type="presParOf" srcId="{EB2A5DEB-9321-404F-AC56-CD3CFC7A236A}" destId="{D9113B83-E66C-461D-BB3B-3796310BB309}" srcOrd="2" destOrd="0" presId="urn:microsoft.com/office/officeart/2008/layout/RadialCluster"/>
    <dgm:cxn modelId="{70E2667B-5A04-4EA0-A424-B8495DA482EA}" type="presParOf" srcId="{EB2A5DEB-9321-404F-AC56-CD3CFC7A236A}" destId="{7BF62284-8C09-4EB1-92CE-DD4149F8A7AC}" srcOrd="3" destOrd="0" presId="urn:microsoft.com/office/officeart/2008/layout/RadialCluster"/>
    <dgm:cxn modelId="{76771BC3-7ABA-4E18-8D9B-24FA25D7F3B7}" type="presParOf" srcId="{EB2A5DEB-9321-404F-AC56-CD3CFC7A236A}" destId="{41A5577D-D315-495D-A81A-EE68B222C004}" srcOrd="4" destOrd="0" presId="urn:microsoft.com/office/officeart/2008/layout/RadialCluster"/>
    <dgm:cxn modelId="{819183F4-BBC9-4021-A656-31CEA7B9348D}" type="presParOf" srcId="{EB2A5DEB-9321-404F-AC56-CD3CFC7A236A}" destId="{0A3F7594-5813-45F0-9684-608D7C3274A9}" srcOrd="5" destOrd="0" presId="urn:microsoft.com/office/officeart/2008/layout/RadialCluster"/>
    <dgm:cxn modelId="{27424B4C-52C1-4BB2-B54B-5745C3E3263E}" type="presParOf" srcId="{EB2A5DEB-9321-404F-AC56-CD3CFC7A236A}" destId="{5BCEB2EA-A04B-4EF6-AAB5-A8C6B586EEC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39501-AA9D-483D-B38F-EAE384DBE7B7}">
      <dsp:nvSpPr>
        <dsp:cNvPr id="0" name=""/>
        <dsp:cNvSpPr/>
      </dsp:nvSpPr>
      <dsp:spPr>
        <a:xfrm>
          <a:off x="1253962" y="674747"/>
          <a:ext cx="4298405" cy="4298405"/>
        </a:xfrm>
        <a:prstGeom prst="blockArc">
          <a:avLst>
            <a:gd name="adj1" fmla="val 10661193"/>
            <a:gd name="adj2" fmla="val 17799419"/>
            <a:gd name="adj3" fmla="val 4644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0A0F2A-E098-4B5D-9A8A-28BB346A8425}">
      <dsp:nvSpPr>
        <dsp:cNvPr id="0" name=""/>
        <dsp:cNvSpPr/>
      </dsp:nvSpPr>
      <dsp:spPr>
        <a:xfrm>
          <a:off x="1247203" y="571098"/>
          <a:ext cx="4298405" cy="4298405"/>
        </a:xfrm>
        <a:prstGeom prst="blockArc">
          <a:avLst>
            <a:gd name="adj1" fmla="val 3645575"/>
            <a:gd name="adj2" fmla="val 10491083"/>
            <a:gd name="adj3" fmla="val 4644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3873C-E0A1-49F5-81D6-98A7D981F4FB}">
      <dsp:nvSpPr>
        <dsp:cNvPr id="0" name=""/>
        <dsp:cNvSpPr/>
      </dsp:nvSpPr>
      <dsp:spPr>
        <a:xfrm>
          <a:off x="3045177" y="450909"/>
          <a:ext cx="4298405" cy="4298405"/>
        </a:xfrm>
        <a:prstGeom prst="blockArc">
          <a:avLst>
            <a:gd name="adj1" fmla="val 438357"/>
            <a:gd name="adj2" fmla="val 6695503"/>
            <a:gd name="adj3" fmla="val 4644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93C88A-8823-4821-9B31-AC8596900D95}">
      <dsp:nvSpPr>
        <dsp:cNvPr id="0" name=""/>
        <dsp:cNvSpPr/>
      </dsp:nvSpPr>
      <dsp:spPr>
        <a:xfrm>
          <a:off x="3028149" y="725828"/>
          <a:ext cx="4298405" cy="4298405"/>
        </a:xfrm>
        <a:prstGeom prst="blockArc">
          <a:avLst>
            <a:gd name="adj1" fmla="val 14798479"/>
            <a:gd name="adj2" fmla="val 21586970"/>
            <a:gd name="adj3" fmla="val 4644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7601B-9BA2-4786-8F77-BBC87D27D7DE}">
      <dsp:nvSpPr>
        <dsp:cNvPr id="0" name=""/>
        <dsp:cNvSpPr/>
      </dsp:nvSpPr>
      <dsp:spPr>
        <a:xfrm>
          <a:off x="2328467" y="1640600"/>
          <a:ext cx="3925278" cy="23761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Отчет об исполнении бюджета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Вятскополянского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района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3311" y="1988575"/>
        <a:ext cx="2775590" cy="1680169"/>
      </dsp:txXfrm>
    </dsp:sp>
    <dsp:sp modelId="{53D32645-B17D-4368-9B49-C3D19EAB1113}">
      <dsp:nvSpPr>
        <dsp:cNvPr id="0" name=""/>
        <dsp:cNvSpPr/>
      </dsp:nvSpPr>
      <dsp:spPr>
        <a:xfrm>
          <a:off x="3096345" y="72016"/>
          <a:ext cx="2497330" cy="175154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Сводная отчетность ГРБС, ГАДБ, ГАИФД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62071" y="328524"/>
        <a:ext cx="1765878" cy="1238532"/>
      </dsp:txXfrm>
    </dsp:sp>
    <dsp:sp modelId="{BB85F603-29C4-42B9-B5F3-F26BD3BEFECC}">
      <dsp:nvSpPr>
        <dsp:cNvPr id="0" name=""/>
        <dsp:cNvSpPr/>
      </dsp:nvSpPr>
      <dsp:spPr>
        <a:xfrm>
          <a:off x="5840299" y="1720633"/>
          <a:ext cx="2872668" cy="22928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Инструкция о порядке составления и предоставления годовой, квартальной, месячной отчетности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60991" y="2056418"/>
        <a:ext cx="2031284" cy="1621311"/>
      </dsp:txXfrm>
    </dsp:sp>
    <dsp:sp modelId="{88725A2F-927C-48ED-9882-A7097CBD1409}">
      <dsp:nvSpPr>
        <dsp:cNvPr id="0" name=""/>
        <dsp:cNvSpPr/>
      </dsp:nvSpPr>
      <dsp:spPr>
        <a:xfrm>
          <a:off x="2448269" y="3744406"/>
          <a:ext cx="3947181" cy="16153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БК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Положение о бюджетном процессе в </a:t>
          </a:r>
          <a:r>
            <a:rPr lang="ru-RU" sz="1800" b="1" kern="1200" dirty="0" err="1" smtClean="0">
              <a:latin typeface="Times New Roman" pitchFamily="18" charset="0"/>
              <a:cs typeface="Times New Roman" pitchFamily="18" charset="0"/>
            </a:rPr>
            <a:t>Вятскополянском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 районе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26320" y="3980974"/>
        <a:ext cx="2791079" cy="1142251"/>
      </dsp:txXfrm>
    </dsp:sp>
    <dsp:sp modelId="{EAC06A77-E05C-4E4B-8D85-679ED1317767}">
      <dsp:nvSpPr>
        <dsp:cNvPr id="0" name=""/>
        <dsp:cNvSpPr/>
      </dsp:nvSpPr>
      <dsp:spPr>
        <a:xfrm>
          <a:off x="0" y="1720626"/>
          <a:ext cx="2611159" cy="23761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Решение </a:t>
          </a:r>
          <a:r>
            <a:rPr lang="ru-RU" sz="1600" b="1" kern="1200" dirty="0" err="1" smtClean="0">
              <a:latin typeface="Times New Roman" pitchFamily="18" charset="0"/>
              <a:cs typeface="Times New Roman" pitchFamily="18" charset="0"/>
            </a:rPr>
            <a:t>Вятскополянской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 районной Думы об утверждении бюджета на 2018 год и плановый период 2019-2020 годов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2395" y="2068602"/>
        <a:ext cx="1846369" cy="16801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AB055-2F7B-43DF-AF11-7CA4F90102B0}">
      <dsp:nvSpPr>
        <dsp:cNvPr id="0" name=""/>
        <dsp:cNvSpPr/>
      </dsp:nvSpPr>
      <dsp:spPr>
        <a:xfrm>
          <a:off x="4161678" y="73720"/>
          <a:ext cx="1755109" cy="10226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Бюджет </a:t>
          </a:r>
          <a:r>
            <a:rPr lang="ru-RU" sz="1500" kern="1200" dirty="0" err="1" smtClean="0"/>
            <a:t>Вятскополянского</a:t>
          </a:r>
          <a:r>
            <a:rPr lang="ru-RU" sz="1500" kern="1200" dirty="0" smtClean="0"/>
            <a:t> района</a:t>
          </a:r>
          <a:endParaRPr lang="ru-RU" sz="1500" kern="1200" dirty="0"/>
        </a:p>
      </dsp:txBody>
      <dsp:txXfrm>
        <a:off x="4191632" y="103674"/>
        <a:ext cx="1695201" cy="962781"/>
      </dsp:txXfrm>
    </dsp:sp>
    <dsp:sp modelId="{0F4A9793-3E36-4E9E-A2AC-C42B9F0E5F03}">
      <dsp:nvSpPr>
        <dsp:cNvPr id="0" name=""/>
        <dsp:cNvSpPr/>
      </dsp:nvSpPr>
      <dsp:spPr>
        <a:xfrm>
          <a:off x="2387217" y="1096409"/>
          <a:ext cx="2652016" cy="1375927"/>
        </a:xfrm>
        <a:custGeom>
          <a:avLst/>
          <a:gdLst/>
          <a:ahLst/>
          <a:cxnLst/>
          <a:rect l="0" t="0" r="0" b="0"/>
          <a:pathLst>
            <a:path>
              <a:moveTo>
                <a:pt x="2652016" y="0"/>
              </a:moveTo>
              <a:lnTo>
                <a:pt x="2652016" y="687963"/>
              </a:lnTo>
              <a:lnTo>
                <a:pt x="0" y="687963"/>
              </a:lnTo>
              <a:lnTo>
                <a:pt x="0" y="13759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DD9F7-78EC-449E-AB54-2A5BF3225B80}">
      <dsp:nvSpPr>
        <dsp:cNvPr id="0" name=""/>
        <dsp:cNvSpPr/>
      </dsp:nvSpPr>
      <dsp:spPr>
        <a:xfrm>
          <a:off x="1480060" y="2472336"/>
          <a:ext cx="1814314" cy="5412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Администрация района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95911" y="2488187"/>
        <a:ext cx="1782612" cy="509508"/>
      </dsp:txXfrm>
    </dsp:sp>
    <dsp:sp modelId="{2BAA64D0-1702-434E-9ACF-FFA654C3204F}">
      <dsp:nvSpPr>
        <dsp:cNvPr id="0" name=""/>
        <dsp:cNvSpPr/>
      </dsp:nvSpPr>
      <dsp:spPr>
        <a:xfrm>
          <a:off x="600992" y="3013546"/>
          <a:ext cx="1786225" cy="226814"/>
        </a:xfrm>
        <a:custGeom>
          <a:avLst/>
          <a:gdLst/>
          <a:ahLst/>
          <a:cxnLst/>
          <a:rect l="0" t="0" r="0" b="0"/>
          <a:pathLst>
            <a:path>
              <a:moveTo>
                <a:pt x="1786225" y="0"/>
              </a:moveTo>
              <a:lnTo>
                <a:pt x="1786225" y="113407"/>
              </a:lnTo>
              <a:lnTo>
                <a:pt x="0" y="113407"/>
              </a:lnTo>
              <a:lnTo>
                <a:pt x="0" y="2268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31085-D83B-4257-8332-5A6C7D318C40}">
      <dsp:nvSpPr>
        <dsp:cNvPr id="0" name=""/>
        <dsp:cNvSpPr/>
      </dsp:nvSpPr>
      <dsp:spPr>
        <a:xfrm>
          <a:off x="0" y="3240361"/>
          <a:ext cx="1201984" cy="6936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316" y="3260677"/>
        <a:ext cx="1161352" cy="653011"/>
      </dsp:txXfrm>
    </dsp:sp>
    <dsp:sp modelId="{ECD9E7FB-83DB-4E0F-93FF-66030FADC1A1}">
      <dsp:nvSpPr>
        <dsp:cNvPr id="0" name=""/>
        <dsp:cNvSpPr/>
      </dsp:nvSpPr>
      <dsp:spPr>
        <a:xfrm>
          <a:off x="2164870" y="3013546"/>
          <a:ext cx="222347" cy="730869"/>
        </a:xfrm>
        <a:custGeom>
          <a:avLst/>
          <a:gdLst/>
          <a:ahLst/>
          <a:cxnLst/>
          <a:rect l="0" t="0" r="0" b="0"/>
          <a:pathLst>
            <a:path>
              <a:moveTo>
                <a:pt x="222347" y="0"/>
              </a:moveTo>
              <a:lnTo>
                <a:pt x="222347" y="365434"/>
              </a:lnTo>
              <a:lnTo>
                <a:pt x="0" y="365434"/>
              </a:lnTo>
              <a:lnTo>
                <a:pt x="0" y="73086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2D477-6317-42AC-8327-B098FFC883DE}">
      <dsp:nvSpPr>
        <dsp:cNvPr id="0" name=""/>
        <dsp:cNvSpPr/>
      </dsp:nvSpPr>
      <dsp:spPr>
        <a:xfrm>
          <a:off x="1305403" y="3744416"/>
          <a:ext cx="1718933" cy="719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26473" y="3765486"/>
        <a:ext cx="1676793" cy="677233"/>
      </dsp:txXfrm>
    </dsp:sp>
    <dsp:sp modelId="{396DC83C-0261-48B3-9E49-16DA47FB1973}">
      <dsp:nvSpPr>
        <dsp:cNvPr id="0" name=""/>
        <dsp:cNvSpPr/>
      </dsp:nvSpPr>
      <dsp:spPr>
        <a:xfrm>
          <a:off x="2387217" y="3013546"/>
          <a:ext cx="1613877" cy="136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186"/>
              </a:lnTo>
              <a:lnTo>
                <a:pt x="1613877" y="68186"/>
              </a:lnTo>
              <a:lnTo>
                <a:pt x="1613877" y="13637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FB12F0-6FC0-4B63-9560-D333C1B0C3FF}">
      <dsp:nvSpPr>
        <dsp:cNvPr id="0" name=""/>
        <dsp:cNvSpPr/>
      </dsp:nvSpPr>
      <dsp:spPr>
        <a:xfrm>
          <a:off x="3229381" y="3149919"/>
          <a:ext cx="1543427" cy="10814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РОМЦ (бюджетное учреждение)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61055" y="3181593"/>
        <a:ext cx="1480079" cy="1018073"/>
      </dsp:txXfrm>
    </dsp:sp>
    <dsp:sp modelId="{1CEB9DA5-6349-40C6-B103-83A135AC6477}">
      <dsp:nvSpPr>
        <dsp:cNvPr id="0" name=""/>
        <dsp:cNvSpPr/>
      </dsp:nvSpPr>
      <dsp:spPr>
        <a:xfrm>
          <a:off x="5039233" y="1096409"/>
          <a:ext cx="1898285" cy="1375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7963"/>
              </a:lnTo>
              <a:lnTo>
                <a:pt x="1898285" y="687963"/>
              </a:lnTo>
              <a:lnTo>
                <a:pt x="1898285" y="13759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498C1-E085-4A18-A8BE-1B206A91FCF3}">
      <dsp:nvSpPr>
        <dsp:cNvPr id="0" name=""/>
        <dsp:cNvSpPr/>
      </dsp:nvSpPr>
      <dsp:spPr>
        <a:xfrm>
          <a:off x="5937738" y="2472336"/>
          <a:ext cx="1999562" cy="5000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52383" y="2486981"/>
        <a:ext cx="1970272" cy="470732"/>
      </dsp:txXfrm>
    </dsp:sp>
    <dsp:sp modelId="{EBA0ABEB-3FCE-4EC3-9DE1-F77713D0094A}">
      <dsp:nvSpPr>
        <dsp:cNvPr id="0" name=""/>
        <dsp:cNvSpPr/>
      </dsp:nvSpPr>
      <dsp:spPr>
        <a:xfrm>
          <a:off x="5379636" y="2972359"/>
          <a:ext cx="1557882" cy="844065"/>
        </a:xfrm>
        <a:custGeom>
          <a:avLst/>
          <a:gdLst/>
          <a:ahLst/>
          <a:cxnLst/>
          <a:rect l="0" t="0" r="0" b="0"/>
          <a:pathLst>
            <a:path>
              <a:moveTo>
                <a:pt x="1557882" y="0"/>
              </a:moveTo>
              <a:lnTo>
                <a:pt x="1557882" y="422032"/>
              </a:lnTo>
              <a:lnTo>
                <a:pt x="0" y="422032"/>
              </a:lnTo>
              <a:lnTo>
                <a:pt x="0" y="8440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20F28-CB78-461C-8E41-FA1666C6A553}">
      <dsp:nvSpPr>
        <dsp:cNvPr id="0" name=""/>
        <dsp:cNvSpPr/>
      </dsp:nvSpPr>
      <dsp:spPr>
        <a:xfrm>
          <a:off x="4926622" y="3816424"/>
          <a:ext cx="906029" cy="6118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14 школ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44543" y="3834345"/>
        <a:ext cx="870187" cy="576019"/>
      </dsp:txXfrm>
    </dsp:sp>
    <dsp:sp modelId="{99D10BB7-AB23-492B-AA15-4959E22389AF}">
      <dsp:nvSpPr>
        <dsp:cNvPr id="0" name=""/>
        <dsp:cNvSpPr/>
      </dsp:nvSpPr>
      <dsp:spPr>
        <a:xfrm>
          <a:off x="6467245" y="2972359"/>
          <a:ext cx="470274" cy="1034625"/>
        </a:xfrm>
        <a:custGeom>
          <a:avLst/>
          <a:gdLst/>
          <a:ahLst/>
          <a:cxnLst/>
          <a:rect l="0" t="0" r="0" b="0"/>
          <a:pathLst>
            <a:path>
              <a:moveTo>
                <a:pt x="470274" y="0"/>
              </a:moveTo>
              <a:lnTo>
                <a:pt x="470274" y="517312"/>
              </a:lnTo>
              <a:lnTo>
                <a:pt x="0" y="517312"/>
              </a:lnTo>
              <a:lnTo>
                <a:pt x="0" y="10346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C4629-562E-446B-B7BD-1F32E2AC231E}">
      <dsp:nvSpPr>
        <dsp:cNvPr id="0" name=""/>
        <dsp:cNvSpPr/>
      </dsp:nvSpPr>
      <dsp:spPr>
        <a:xfrm>
          <a:off x="5906670" y="4006984"/>
          <a:ext cx="1121148" cy="8784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32399" y="4032713"/>
        <a:ext cx="1069690" cy="826993"/>
      </dsp:txXfrm>
    </dsp:sp>
    <dsp:sp modelId="{B9118843-693E-4AFF-9582-E86A58B1E579}">
      <dsp:nvSpPr>
        <dsp:cNvPr id="0" name=""/>
        <dsp:cNvSpPr/>
      </dsp:nvSpPr>
      <dsp:spPr>
        <a:xfrm>
          <a:off x="6937519" y="2972359"/>
          <a:ext cx="1060836" cy="988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4040"/>
              </a:lnTo>
              <a:lnTo>
                <a:pt x="1060836" y="494040"/>
              </a:lnTo>
              <a:lnTo>
                <a:pt x="1060836" y="9880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C2994-7AD6-49EB-BF1A-800356458DB2}">
      <dsp:nvSpPr>
        <dsp:cNvPr id="0" name=""/>
        <dsp:cNvSpPr/>
      </dsp:nvSpPr>
      <dsp:spPr>
        <a:xfrm>
          <a:off x="7200798" y="3960440"/>
          <a:ext cx="1595114" cy="726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4 учреждения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доп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образования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22083" y="3981725"/>
        <a:ext cx="1552544" cy="6841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38F7C-90D6-47AA-9BA8-589B10317517}">
      <dsp:nvSpPr>
        <dsp:cNvPr id="0" name=""/>
        <dsp:cNvSpPr/>
      </dsp:nvSpPr>
      <dsp:spPr>
        <a:xfrm>
          <a:off x="755333" y="0"/>
          <a:ext cx="3143542" cy="1838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465 903,0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74472" y="321794"/>
        <a:ext cx="2305264" cy="827470"/>
      </dsp:txXfrm>
    </dsp:sp>
    <dsp:sp modelId="{D6A0E92F-9FC9-422A-9F11-E769B1B61018}">
      <dsp:nvSpPr>
        <dsp:cNvPr id="0" name=""/>
        <dsp:cNvSpPr/>
      </dsp:nvSpPr>
      <dsp:spPr>
        <a:xfrm>
          <a:off x="1915897" y="1691419"/>
          <a:ext cx="2845014" cy="17471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232 253,3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5997" y="2142771"/>
        <a:ext cx="1707008" cy="960943"/>
      </dsp:txXfrm>
    </dsp:sp>
    <dsp:sp modelId="{B7D17535-31EE-43DC-9A07-28FCD5A2C0A9}">
      <dsp:nvSpPr>
        <dsp:cNvPr id="0" name=""/>
        <dsp:cNvSpPr/>
      </dsp:nvSpPr>
      <dsp:spPr>
        <a:xfrm>
          <a:off x="0" y="1441344"/>
          <a:ext cx="2389942" cy="19972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9 960,1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5052" y="1957299"/>
        <a:ext cx="1433965" cy="10984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1D406-AE10-49CC-9174-717A41BF4039}">
      <dsp:nvSpPr>
        <dsp:cNvPr id="0" name=""/>
        <dsp:cNvSpPr/>
      </dsp:nvSpPr>
      <dsp:spPr>
        <a:xfrm>
          <a:off x="174994" y="420731"/>
          <a:ext cx="2640594" cy="2180999"/>
        </a:xfrm>
        <a:prstGeom prst="ellipse">
          <a:avLst/>
        </a:prstGeom>
        <a:gradFill rotWithShape="1">
          <a:gsLst>
            <a:gs pos="0">
              <a:schemeClr val="accent4">
                <a:tint val="70000"/>
                <a:satMod val="130000"/>
              </a:schemeClr>
            </a:gs>
            <a:gs pos="43000">
              <a:schemeClr val="accent4">
                <a:tint val="44000"/>
                <a:satMod val="165000"/>
              </a:schemeClr>
            </a:gs>
            <a:gs pos="93000">
              <a:schemeClr val="accent4">
                <a:tint val="15000"/>
                <a:satMod val="165000"/>
              </a:schemeClr>
            </a:gs>
            <a:gs pos="100000">
              <a:schemeClr val="accent4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4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473 403,0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1700" y="740131"/>
        <a:ext cx="1867182" cy="1542199"/>
      </dsp:txXfrm>
    </dsp:sp>
    <dsp:sp modelId="{FEE43E25-38A8-4724-8F03-C31014A88870}">
      <dsp:nvSpPr>
        <dsp:cNvPr id="0" name=""/>
        <dsp:cNvSpPr/>
      </dsp:nvSpPr>
      <dsp:spPr>
        <a:xfrm>
          <a:off x="2873441" y="1440162"/>
          <a:ext cx="468325" cy="53177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935517" y="1650975"/>
        <a:ext cx="344173" cy="110151"/>
      </dsp:txXfrm>
    </dsp:sp>
    <dsp:sp modelId="{D9068DCF-F6B9-40EA-9180-64DE17CA2C4B}">
      <dsp:nvSpPr>
        <dsp:cNvPr id="0" name=""/>
        <dsp:cNvSpPr/>
      </dsp:nvSpPr>
      <dsp:spPr>
        <a:xfrm>
          <a:off x="3389210" y="397603"/>
          <a:ext cx="2118893" cy="2073387"/>
        </a:xfrm>
        <a:prstGeom prst="ellipse">
          <a:avLst/>
        </a:prstGeom>
        <a:gradFill rotWithShape="1">
          <a:gsLst>
            <a:gs pos="0">
              <a:schemeClr val="accent4">
                <a:tint val="70000"/>
                <a:satMod val="130000"/>
              </a:schemeClr>
            </a:gs>
            <a:gs pos="43000">
              <a:schemeClr val="accent4">
                <a:tint val="44000"/>
                <a:satMod val="165000"/>
              </a:schemeClr>
            </a:gs>
            <a:gs pos="93000">
              <a:schemeClr val="accent4">
                <a:tint val="15000"/>
                <a:satMod val="165000"/>
              </a:schemeClr>
            </a:gs>
            <a:gs pos="100000">
              <a:schemeClr val="accent4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4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Дополнительно направлено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242 451,1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99515" y="701243"/>
        <a:ext cx="1498283" cy="14661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60791-0611-401A-A805-7A88909CD4E1}">
      <dsp:nvSpPr>
        <dsp:cNvPr id="0" name=""/>
        <dsp:cNvSpPr/>
      </dsp:nvSpPr>
      <dsp:spPr>
        <a:xfrm>
          <a:off x="5799808" y="3251747"/>
          <a:ext cx="91440" cy="6058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58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595A34-E05E-4AF6-B4E6-4DEDB46F9124}">
      <dsp:nvSpPr>
        <dsp:cNvPr id="0" name=""/>
        <dsp:cNvSpPr/>
      </dsp:nvSpPr>
      <dsp:spPr>
        <a:xfrm>
          <a:off x="3963064" y="1323127"/>
          <a:ext cx="1882463" cy="605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2862"/>
              </a:lnTo>
              <a:lnTo>
                <a:pt x="1882463" y="412862"/>
              </a:lnTo>
              <a:lnTo>
                <a:pt x="1882463" y="605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1BE29A-A5E5-4719-9CBC-80B71011EA2F}">
      <dsp:nvSpPr>
        <dsp:cNvPr id="0" name=""/>
        <dsp:cNvSpPr/>
      </dsp:nvSpPr>
      <dsp:spPr>
        <a:xfrm>
          <a:off x="1779705" y="1323127"/>
          <a:ext cx="2183359" cy="605840"/>
        </a:xfrm>
        <a:custGeom>
          <a:avLst/>
          <a:gdLst/>
          <a:ahLst/>
          <a:cxnLst/>
          <a:rect l="0" t="0" r="0" b="0"/>
          <a:pathLst>
            <a:path>
              <a:moveTo>
                <a:pt x="2183359" y="0"/>
              </a:moveTo>
              <a:lnTo>
                <a:pt x="2183359" y="412862"/>
              </a:lnTo>
              <a:lnTo>
                <a:pt x="0" y="412862"/>
              </a:lnTo>
              <a:lnTo>
                <a:pt x="0" y="605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9B509-EB6C-487F-9DA1-DE590AD8490B}">
      <dsp:nvSpPr>
        <dsp:cNvPr id="0" name=""/>
        <dsp:cNvSpPr/>
      </dsp:nvSpPr>
      <dsp:spPr>
        <a:xfrm>
          <a:off x="1352835" y="348"/>
          <a:ext cx="5220459" cy="1322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384A3-2A8E-4721-930F-A2A3E83C9E0E}">
      <dsp:nvSpPr>
        <dsp:cNvPr id="0" name=""/>
        <dsp:cNvSpPr/>
      </dsp:nvSpPr>
      <dsp:spPr>
        <a:xfrm>
          <a:off x="1584292" y="220232"/>
          <a:ext cx="5220459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3035" y="258975"/>
        <a:ext cx="5142973" cy="1245293"/>
      </dsp:txXfrm>
    </dsp:sp>
    <dsp:sp modelId="{C5CDA4D5-7AD8-4228-8008-B66FE511F646}">
      <dsp:nvSpPr>
        <dsp:cNvPr id="0" name=""/>
        <dsp:cNvSpPr/>
      </dsp:nvSpPr>
      <dsp:spPr>
        <a:xfrm>
          <a:off x="128699" y="1928967"/>
          <a:ext cx="3302012" cy="1322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9EF13C-9CF6-470B-B8A7-E3A35794CD24}">
      <dsp:nvSpPr>
        <dsp:cNvPr id="0" name=""/>
        <dsp:cNvSpPr/>
      </dsp:nvSpPr>
      <dsp:spPr>
        <a:xfrm>
          <a:off x="360156" y="2148852"/>
          <a:ext cx="3302012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85,5 штатных единиц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8899" y="2187595"/>
        <a:ext cx="3224526" cy="1245293"/>
      </dsp:txXfrm>
    </dsp:sp>
    <dsp:sp modelId="{FE255C3B-3666-485C-97C7-074BFC04105A}">
      <dsp:nvSpPr>
        <dsp:cNvPr id="0" name=""/>
        <dsp:cNvSpPr/>
      </dsp:nvSpPr>
      <dsp:spPr>
        <a:xfrm>
          <a:off x="3893626" y="1928967"/>
          <a:ext cx="3903803" cy="1322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F9307A-A883-49A8-B871-A461DFDD62B7}">
      <dsp:nvSpPr>
        <dsp:cNvPr id="0" name=""/>
        <dsp:cNvSpPr/>
      </dsp:nvSpPr>
      <dsp:spPr>
        <a:xfrm>
          <a:off x="4125083" y="2148852"/>
          <a:ext cx="3903803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 на содержание </a:t>
          </a: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ОМС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Times New Roman" pitchFamily="18" charset="0"/>
              <a:cs typeface="Times New Roman" pitchFamily="18" charset="0"/>
            </a:rPr>
            <a:t>29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901,7 тыс. рублей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63826" y="2187595"/>
        <a:ext cx="3826317" cy="1245293"/>
      </dsp:txXfrm>
    </dsp:sp>
    <dsp:sp modelId="{0540D201-C250-4F4A-A106-41DB99D048D0}">
      <dsp:nvSpPr>
        <dsp:cNvPr id="0" name=""/>
        <dsp:cNvSpPr/>
      </dsp:nvSpPr>
      <dsp:spPr>
        <a:xfrm>
          <a:off x="3821612" y="3857587"/>
          <a:ext cx="4047830" cy="1322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D03A7E-6EA0-44E6-A2F8-59643F92259D}">
      <dsp:nvSpPr>
        <dsp:cNvPr id="0" name=""/>
        <dsp:cNvSpPr/>
      </dsp:nvSpPr>
      <dsp:spPr>
        <a:xfrm>
          <a:off x="4053070" y="4077472"/>
          <a:ext cx="4047830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 на оплату труда с начислениями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28 233,0 тыс. рублей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91813" y="4116215"/>
        <a:ext cx="3970344" cy="12452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3F177-D60C-48D2-91CE-6FCF8730975D}">
      <dsp:nvSpPr>
        <dsp:cNvPr id="0" name=""/>
        <dsp:cNvSpPr/>
      </dsp:nvSpPr>
      <dsp:spPr>
        <a:xfrm>
          <a:off x="460928" y="0"/>
          <a:ext cx="2967478" cy="2403498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Дефицит бюджета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7 111,3 тыс. рублей</a:t>
          </a:r>
          <a:endParaRPr lang="ru-RU" sz="2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95505" y="351984"/>
        <a:ext cx="2098324" cy="1699530"/>
      </dsp:txXfrm>
    </dsp:sp>
    <dsp:sp modelId="{65996329-BB90-4D28-A8FB-98356B16F062}">
      <dsp:nvSpPr>
        <dsp:cNvPr id="0" name=""/>
        <dsp:cNvSpPr/>
      </dsp:nvSpPr>
      <dsp:spPr>
        <a:xfrm rot="6762692">
          <a:off x="40942" y="2433522"/>
          <a:ext cx="1328604" cy="53061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05D117-7D17-4759-8AC9-B708B2A481EE}">
      <dsp:nvSpPr>
        <dsp:cNvPr id="0" name=""/>
        <dsp:cNvSpPr/>
      </dsp:nvSpPr>
      <dsp:spPr>
        <a:xfrm>
          <a:off x="-132215" y="2822392"/>
          <a:ext cx="2018140" cy="1861206"/>
        </a:xfrm>
        <a:prstGeom prst="roundRect">
          <a:avLst>
            <a:gd name="adj" fmla="val 10000"/>
          </a:avLst>
        </a:prstGeom>
        <a:solidFill>
          <a:srgbClr val="FF826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кредитных организаций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7 000,0 тыс. рублей</a:t>
          </a:r>
          <a:endParaRPr lang="ru-RU" sz="23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-77702" y="2876905"/>
        <a:ext cx="1909114" cy="1752180"/>
      </dsp:txXfrm>
    </dsp:sp>
    <dsp:sp modelId="{F67068C2-28ED-4F62-AC59-0038178A2A26}">
      <dsp:nvSpPr>
        <dsp:cNvPr id="0" name=""/>
        <dsp:cNvSpPr/>
      </dsp:nvSpPr>
      <dsp:spPr>
        <a:xfrm rot="3678394">
          <a:off x="2853598" y="2145515"/>
          <a:ext cx="1150378" cy="5950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A0DA62-2577-41D6-82D4-85F711C56059}">
      <dsp:nvSpPr>
        <dsp:cNvPr id="0" name=""/>
        <dsp:cNvSpPr/>
      </dsp:nvSpPr>
      <dsp:spPr>
        <a:xfrm>
          <a:off x="2134883" y="2894389"/>
          <a:ext cx="2418355" cy="1728203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Остатки средств на счете бюджета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111,3 тыс. рублей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85500" y="2945006"/>
        <a:ext cx="2317121" cy="162696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71E71-24D0-4E93-A1B4-DA51B41FF5EE}">
      <dsp:nvSpPr>
        <dsp:cNvPr id="0" name=""/>
        <dsp:cNvSpPr/>
      </dsp:nvSpPr>
      <dsp:spPr>
        <a:xfrm>
          <a:off x="3121498" y="1656186"/>
          <a:ext cx="3193266" cy="2233874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01.01.2019 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29 600,0 тыс. рублей</a:t>
          </a:r>
          <a:endParaRPr lang="ru-RU" sz="2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30547" y="1765235"/>
        <a:ext cx="2975168" cy="2015776"/>
      </dsp:txXfrm>
    </dsp:sp>
    <dsp:sp modelId="{0C1714E6-BE57-4CC0-A48F-F7C178BFDF2C}">
      <dsp:nvSpPr>
        <dsp:cNvPr id="0" name=""/>
        <dsp:cNvSpPr/>
      </dsp:nvSpPr>
      <dsp:spPr>
        <a:xfrm rot="16228738">
          <a:off x="4611671" y="1539415"/>
          <a:ext cx="2335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354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13B83-E66C-461D-BB3B-3796310BB309}">
      <dsp:nvSpPr>
        <dsp:cNvPr id="0" name=""/>
        <dsp:cNvSpPr/>
      </dsp:nvSpPr>
      <dsp:spPr>
        <a:xfrm>
          <a:off x="2905473" y="-125046"/>
          <a:ext cx="3660835" cy="1547691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2018 году вновь кредитов кредитных организаций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7 000,0 тыс. рублей </a:t>
          </a:r>
          <a:endParaRPr lang="ru-RU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81025" y="-49494"/>
        <a:ext cx="3509731" cy="1396587"/>
      </dsp:txXfrm>
    </dsp:sp>
    <dsp:sp modelId="{7BF62284-8C09-4EB1-92CE-DD4149F8A7AC}">
      <dsp:nvSpPr>
        <dsp:cNvPr id="0" name=""/>
        <dsp:cNvSpPr/>
      </dsp:nvSpPr>
      <dsp:spPr>
        <a:xfrm rot="1674615">
          <a:off x="6298760" y="3683269"/>
          <a:ext cx="27519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519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577D-D315-495D-A81A-EE68B222C004}">
      <dsp:nvSpPr>
        <dsp:cNvPr id="0" name=""/>
        <dsp:cNvSpPr/>
      </dsp:nvSpPr>
      <dsp:spPr>
        <a:xfrm>
          <a:off x="6557946" y="3267536"/>
          <a:ext cx="2586053" cy="2330117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Перекредитовано</a:t>
          </a: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кредитов кредитных организаций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6 000,0 тыс. рублей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19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кредит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1 600,0 тыс. рублей</a:t>
          </a:r>
          <a:endParaRPr lang="ru-RU" sz="19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71693" y="3381283"/>
        <a:ext cx="2358559" cy="2102623"/>
      </dsp:txXfrm>
    </dsp:sp>
    <dsp:sp modelId="{0A3F7594-5813-45F0-9684-608D7C3274A9}">
      <dsp:nvSpPr>
        <dsp:cNvPr id="0" name=""/>
        <dsp:cNvSpPr/>
      </dsp:nvSpPr>
      <dsp:spPr>
        <a:xfrm rot="19828474">
          <a:off x="3112535" y="3643376"/>
          <a:ext cx="13804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04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EB2EA-A04B-4EF6-AAB5-A8C6B586EEC9}">
      <dsp:nvSpPr>
        <dsp:cNvPr id="0" name=""/>
        <dsp:cNvSpPr/>
      </dsp:nvSpPr>
      <dsp:spPr>
        <a:xfrm>
          <a:off x="0" y="3600410"/>
          <a:ext cx="3241616" cy="1853820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Долгосрочный кредит кредитной организации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15 000,0 тыс. рублей</a:t>
          </a:r>
          <a:endParaRPr lang="ru-RU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0496" y="3690906"/>
        <a:ext cx="3060624" cy="1672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0.73523</cdr:x>
      <cdr:y>0.1624</cdr:y>
    </cdr:from>
    <cdr:to>
      <cdr:x>1</cdr:x>
      <cdr:y>0.25985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969280" y="720080"/>
          <a:ext cx="1069320" cy="432048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60335" y="2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B4E64-9869-45D0-AEDC-2FEB8262256B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330574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60335" y="9330574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C7FBE-0A1D-493F-B7FE-CE0431CA0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2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0335" y="2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91747-727A-4AC7-B7D6-966AB8BBCD33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738188"/>
            <a:ext cx="4910138" cy="3683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5" y="4666142"/>
            <a:ext cx="5452110" cy="4420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330574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0335" y="9330574"/>
            <a:ext cx="2953226" cy="491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4A95D-1767-4FEA-9F65-036267B7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5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80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7B02-4296-4D18-8C79-6EA0EDFD6675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1B02-FA87-49EF-8EEA-E982B59C6444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9F10-2825-4914-B535-04C4C5983485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F730-754E-44C4-B5FC-3D08C5816CEA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036A-F82A-4BB5-9E98-81C3E96E7DEC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057-65E7-4C14-9858-F2355668ECA8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10C9-DF50-46E4-B318-BD77A38E5296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6DE9-A080-4C55-805C-017AC2469C1B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E45C-B967-4239-9EA8-8725503C0889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4B6D-BF19-4760-95CF-C71D62D616F0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7C0B-28EA-4D04-A63D-72A50DE12561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DDB121-7A2F-468F-A42F-BF9D711DC82C}" type="datetime1">
              <a:rPr lang="ru-RU" smtClean="0"/>
              <a:pPr/>
              <a:t>17.04.2019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wmf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504056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муниципального образования Вятскополянский муниципальный район Кировской области за 2018 год 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144" name="SapphireHiddenControl" r:id="rId3" imgW="6095880" imgH="4067280"/>
        </mc:Choice>
        <mc:Fallback>
          <p:control name="SapphireHiddenControl" r:id="rId3" imgW="6095880" imgH="4067280">
            <p:pic>
              <p:nvPicPr>
                <p:cNvPr id="2" name="SapphireHiddenControl" hidden="1"/>
                <p:cNvPicPr>
                  <a:picLocks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687435332"/>
              </p:ext>
            </p:extLst>
          </p:nvPr>
        </p:nvGraphicFramePr>
        <p:xfrm>
          <a:off x="323528" y="836712"/>
          <a:ext cx="8352928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неналоговых доходов за 2017 - 2018 годы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46107" y="692696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Динамика безвозмездных поступлений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2017 - 2018 годы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4288709"/>
              </p:ext>
            </p:extLst>
          </p:nvPr>
        </p:nvGraphicFramePr>
        <p:xfrm>
          <a:off x="214282" y="836712"/>
          <a:ext cx="8715436" cy="5735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4" y="977070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4206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из бюджетов других уровней, выделенные дополнительно в 2018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977900"/>
            <a:ext cx="8229600" cy="53467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Субсидия на обеспечение мероприятий по переселению граждан из аварийного жилищного фонда за счет средств, поступивших от государственной корпорации - Фонда содействия реформированию жилищно-коммунального хозяйства и областного бюджета  – 216 088,5 тыс. рублей;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Субсидия на реализацию мероприятий государственной программы Российской Федерации "Доступная среда" на 2011 - 2020 годы – 1 255,8 тыс. рублей;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Субсидия на реализацию мероприятий по обеспечению жильем молодых семей – 1 367,6 тыс. рублей;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Субсидия на поддержку отраслей культуры – 29,0тыс. рублей;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Субсидия на реализацию мер, направленных на выполнение предписаний надзорных органов и приведение зданий в соответствии с требованиями, предъявляемыми к безопасности в процессе эксплуатации, в муниципальных общеобразовательных организациях – 815,1 тыс. рублей;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межбюджетные трансферты, направленные на активизацию работы органов местного самоуправления, по введению самообложения по итогам 2017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 - 43,5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тыс. рублей;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8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20272" y="6014739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9838" y="1037723"/>
            <a:ext cx="6375213" cy="814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                                                                      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06" y="1055728"/>
            <a:ext cx="1474167" cy="88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158417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9700" y="1869108"/>
            <a:ext cx="6430386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муниципальными финансами и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регулирование межбюджетных отношений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40" y="1746263"/>
            <a:ext cx="1109711" cy="102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42144" y="2811139"/>
            <a:ext cx="6427941" cy="9144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имуществом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9838" y="3725539"/>
            <a:ext cx="6400247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агропромышленного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154" y="3725538"/>
            <a:ext cx="1063675" cy="85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72070" y="4660329"/>
            <a:ext cx="6406859" cy="914400"/>
          </a:xfrm>
          <a:prstGeom prst="rect">
            <a:avLst/>
          </a:prstGeom>
          <a:solidFill>
            <a:srgbClr val="CBC0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условий, способствующих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района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937" y="4669705"/>
            <a:ext cx="137814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70531" y="5924004"/>
            <a:ext cx="6160110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Непрограммные расходы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(Дума, КСК)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463" y="5943601"/>
            <a:ext cx="1177466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Соединительная линия уступом 29"/>
          <p:cNvCxnSpPr/>
          <p:nvPr/>
        </p:nvCxnSpPr>
        <p:spPr>
          <a:xfrm>
            <a:off x="6871822" y="1289063"/>
            <a:ext cx="909959" cy="6534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1" name="Соединительная линия уступом 5120"/>
          <p:cNvCxnSpPr/>
          <p:nvPr/>
        </p:nvCxnSpPr>
        <p:spPr>
          <a:xfrm>
            <a:off x="6845051" y="2105236"/>
            <a:ext cx="914400" cy="6706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6" name="Прямая со стрелкой 5135"/>
          <p:cNvCxnSpPr>
            <a:stCxn id="11" idx="3"/>
          </p:cNvCxnSpPr>
          <p:nvPr/>
        </p:nvCxnSpPr>
        <p:spPr>
          <a:xfrm flipV="1">
            <a:off x="6870085" y="3251200"/>
            <a:ext cx="902315" cy="17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4" name="Прямая со стрелкой 5143"/>
          <p:cNvCxnSpPr>
            <a:stCxn id="12" idx="3"/>
          </p:cNvCxnSpPr>
          <p:nvPr/>
        </p:nvCxnSpPr>
        <p:spPr>
          <a:xfrm>
            <a:off x="6870085" y="4182739"/>
            <a:ext cx="8893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8" name="Прямая со стрелкой 5157"/>
          <p:cNvCxnSpPr>
            <a:stCxn id="14" idx="3"/>
          </p:cNvCxnSpPr>
          <p:nvPr/>
        </p:nvCxnSpPr>
        <p:spPr>
          <a:xfrm flipV="1">
            <a:off x="6878929" y="4869161"/>
            <a:ext cx="880522" cy="248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2" name="Прямоугольник 5161"/>
          <p:cNvSpPr/>
          <p:nvPr/>
        </p:nvSpPr>
        <p:spPr>
          <a:xfrm>
            <a:off x="7781781" y="1516118"/>
            <a:ext cx="1362219" cy="3570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99,7%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63" name="Прямоугольник 5162"/>
          <p:cNvSpPr/>
          <p:nvPr/>
        </p:nvSpPr>
        <p:spPr>
          <a:xfrm>
            <a:off x="7759202" y="5827960"/>
            <a:ext cx="1205286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0,3%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65" name="Прямая со стрелкой 5164"/>
          <p:cNvCxnSpPr/>
          <p:nvPr/>
        </p:nvCxnSpPr>
        <p:spPr>
          <a:xfrm>
            <a:off x="6650829" y="6285160"/>
            <a:ext cx="110837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013" y="2788753"/>
            <a:ext cx="1143589" cy="94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57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расходов в разрезе отраслей бюджета Вятскополянского района за 2018 год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7858"/>
              </p:ext>
            </p:extLst>
          </p:nvPr>
        </p:nvGraphicFramePr>
        <p:xfrm>
          <a:off x="251520" y="908720"/>
          <a:ext cx="8640960" cy="5837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7472"/>
                <a:gridCol w="1571636"/>
                <a:gridCol w="1143008"/>
                <a:gridCol w="1143008"/>
                <a:gridCol w="1605836"/>
              </a:tblGrid>
              <a:tr h="6415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план, 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общем объеме расходов (%)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715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854,2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714 579,3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50 471,6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50 386,0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1 458,9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1 458,9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1 103,5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1 103,4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44 278,0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43 841,0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216 449,4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443,2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681,0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680,6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0,09</a:t>
                      </a: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299 348,4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298 713,2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44 667,2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659,8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32 681,7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578,8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долга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2 220,4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220,3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9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общего характера бюджетам субъектов РФ и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22 200,3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22 200,3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42493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расходной части бюджета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за 2018 год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4614596"/>
              </p:ext>
            </p:extLst>
          </p:nvPr>
        </p:nvGraphicFramePr>
        <p:xfrm>
          <a:off x="179512" y="1340768"/>
          <a:ext cx="8856984" cy="5256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6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83" y="260648"/>
            <a:ext cx="8229600" cy="1073850"/>
          </a:xfrm>
        </p:spPr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Социально–значимые расходы в общем объеме расходов бюджета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за 2018 год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600354" y="1052736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335089140"/>
              </p:ext>
            </p:extLst>
          </p:nvPr>
        </p:nvGraphicFramePr>
        <p:xfrm>
          <a:off x="395536" y="2132856"/>
          <a:ext cx="84249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расходов в разрезе отраслей бюджета Вятскополянского района</a:t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76671"/>
            <a:ext cx="3962150" cy="30912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год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7" y="692696"/>
            <a:ext cx="4041775" cy="9309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год</a:t>
            </a:r>
          </a:p>
          <a:p>
            <a:pPr algn="ctr"/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38636234"/>
              </p:ext>
            </p:extLst>
          </p:nvPr>
        </p:nvGraphicFramePr>
        <p:xfrm>
          <a:off x="323528" y="908720"/>
          <a:ext cx="432594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170290193"/>
              </p:ext>
            </p:extLst>
          </p:nvPr>
        </p:nvGraphicFramePr>
        <p:xfrm>
          <a:off x="4644009" y="908720"/>
          <a:ext cx="421427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853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содержание органов местного самоуправления и выплату заработной платы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2018 год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5751209"/>
              </p:ext>
            </p:extLst>
          </p:nvPr>
        </p:nvGraphicFramePr>
        <p:xfrm>
          <a:off x="467544" y="1196752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04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Дорожный фонд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2018 год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03848" y="2348880"/>
            <a:ext cx="2642592" cy="252028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орожный фонд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23 016,5 тыс. рублей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 rot="10800000" flipH="1" flipV="1">
            <a:off x="306412" y="1988839"/>
            <a:ext cx="2214215" cy="1080121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от уплаты акцизов на топливо 2794,5 тыс. рублей</a:t>
            </a:r>
          </a:p>
        </p:txBody>
      </p:sp>
      <p:sp>
        <p:nvSpPr>
          <p:cNvPr id="12" name="Выгнутая вверх стрелка 11"/>
          <p:cNvSpPr/>
          <p:nvPr/>
        </p:nvSpPr>
        <p:spPr>
          <a:xfrm rot="1515412">
            <a:off x="2415370" y="1884255"/>
            <a:ext cx="1512743" cy="627360"/>
          </a:xfrm>
          <a:prstGeom prst="curvedDown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7544" y="3260080"/>
            <a:ext cx="2124177" cy="145162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на осуществление дорожной деятельности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20 209,5 тыс. рублей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2555775" y="3497560"/>
            <a:ext cx="736943" cy="457200"/>
          </a:xfrm>
          <a:prstGeom prst="right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7545" y="5175250"/>
            <a:ext cx="2456702" cy="135009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Остатки бюджетных ассигнований на 01.01.2018 года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12,5 тыс. рублей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19906418">
            <a:off x="2824569" y="5188055"/>
            <a:ext cx="1603279" cy="498480"/>
          </a:xfrm>
          <a:prstGeom prst="curvedUp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1103515"/>
            <a:ext cx="2327176" cy="1094420"/>
          </a:xfrm>
          <a:prstGeom prst="rect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и обслуживание дорог общего пользования местного значения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89313" y="2636912"/>
            <a:ext cx="2454687" cy="1563734"/>
          </a:xfrm>
          <a:prstGeom prst="rect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межбюджетных трансфертов городским и сельским поселениям – 264,1 тыс. рублей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95876" y="4368800"/>
            <a:ext cx="2801405" cy="2169244"/>
          </a:xfrm>
          <a:prstGeom prst="rect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Краснополянскому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городскому поселению субсидия в рамках мероприятий по ремонту основных (центральных) улиц в моногородах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Кировской области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3762,6 тыс. рублей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19446507">
            <a:off x="5457200" y="2258607"/>
            <a:ext cx="1204394" cy="484632"/>
          </a:xfrm>
          <a:prstGeom prst="rightArrow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5846440" y="3366704"/>
            <a:ext cx="842873" cy="484632"/>
          </a:xfrm>
          <a:prstGeom prst="rightArrow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2211163">
            <a:off x="5476491" y="4397706"/>
            <a:ext cx="818591" cy="484632"/>
          </a:xfrm>
          <a:prstGeom prst="rightArrow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7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исполнения бюджета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Вятскоплянского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Исполнение бюджета муниципального образования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Вятскополянский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муниципальный район осуществляет управление финансов администрации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района, которое так же обеспечивает проведение финансовой, бюджетной и налоговой политики на территории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района. 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Мероприятия по организации исполнения бюджета: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сверка данных отчета об исполнении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 с данными Управления Федерального казначейства по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Вятскополянскому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району;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мониторинг  освоения целевых межбюджетных трансфертов из федерального и областного бюджетов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исполнения доходной части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кредиторской задолженности, числящейся за муниципальными учреждениями</a:t>
            </a:r>
          </a:p>
          <a:p>
            <a:pPr indent="450215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2820"/>
            <a:ext cx="8229600" cy="1143008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межбюджетные трансферты, выделенные из бюджета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бюджетам городских и сельских поселений в 2018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12360" y="881188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676204042"/>
              </p:ext>
            </p:extLst>
          </p:nvPr>
        </p:nvGraphicFramePr>
        <p:xfrm>
          <a:off x="467544" y="884388"/>
          <a:ext cx="8280920" cy="535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1206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предоставленных межбюджетных трансфертов за 2017 – 2018 годы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554114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1340768"/>
            <a:ext cx="1117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0675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Резервный фонд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2018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2018 года бюджетные ассигнования по резервному фонду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не были освоены, в связи с отсутствием потребности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 бюджета </a:t>
            </a:r>
            <a:r>
              <a:rPr lang="ru-RU" sz="2400" b="1" dirty="0" err="1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 2018 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Просроченной кредиторской задолженности по заработной плате и начислений на нее, расчетам за тепло и электроэнергию по состоянию на 31.12.2018 года муниципальные учреждения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района, финансируемые за счет собственных средств, не имеют.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772400" cy="864096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Динамика общего объема доходов, расходов и дефицита бюджета Вятскополянского района за 2017 - 2018 годы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7776864" cy="5616624"/>
          </a:xfrm>
        </p:spPr>
        <p:txBody>
          <a:bodyPr>
            <a:normAutofit/>
          </a:bodyPr>
          <a:lstStyle/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тыс. рублей</a:t>
            </a:r>
          </a:p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29048586"/>
              </p:ext>
            </p:extLst>
          </p:nvPr>
        </p:nvGraphicFramePr>
        <p:xfrm>
          <a:off x="611560" y="1052737"/>
          <a:ext cx="820891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944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Источники покрытия дефицита бюджета </a:t>
            </a:r>
            <a:r>
              <a:rPr lang="ru-RU" sz="2800" b="1" dirty="0" err="1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sz="28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2018 </a:t>
            </a:r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dirty="0"/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35878727"/>
              </p:ext>
            </p:extLst>
          </p:nvPr>
        </p:nvGraphicFramePr>
        <p:xfrm>
          <a:off x="5004048" y="1700808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48687642"/>
              </p:ext>
            </p:extLst>
          </p:nvPr>
        </p:nvGraphicFramePr>
        <p:xfrm>
          <a:off x="251520" y="1628800"/>
          <a:ext cx="424847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95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5900" cy="9087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Муниципальный долг бюджета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1465187"/>
              </p:ext>
            </p:extLst>
          </p:nvPr>
        </p:nvGraphicFramePr>
        <p:xfrm>
          <a:off x="0" y="1124744"/>
          <a:ext cx="91440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5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консолидированного бюджета Вятскополянского района за 2018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513697"/>
              </p:ext>
            </p:extLst>
          </p:nvPr>
        </p:nvGraphicFramePr>
        <p:xfrm>
          <a:off x="539552" y="1700808"/>
          <a:ext cx="8399040" cy="335366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168352"/>
                <a:gridCol w="1800200"/>
                <a:gridCol w="1701274"/>
                <a:gridCol w="1729214"/>
              </a:tblGrid>
              <a:tr h="73255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Утверждено,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консолидированного бюджета  – всего</a:t>
                      </a:r>
                      <a:endParaRPr lang="ru-RU" sz="18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708 117,1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smtClean="0">
                          <a:latin typeface="Times New Roman" pitchFamily="18" charset="0"/>
                          <a:cs typeface="Times New Roman" pitchFamily="18" charset="0"/>
                        </a:rPr>
                        <a:t>742 411,7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консолидированного бюджета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всего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630 139,72</a:t>
                      </a: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760 180,9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954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Дефицит (-),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Профицит (+)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- 40 125,85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12 175,80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67057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868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отчета об исполнении бюджета </a:t>
            </a:r>
            <a:r>
              <a:rPr lang="ru-RU" sz="4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0333036"/>
              </p:ext>
            </p:extLst>
          </p:nvPr>
        </p:nvGraphicFramePr>
        <p:xfrm>
          <a:off x="323528" y="1268760"/>
          <a:ext cx="8712968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50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Получатели бюджетных средств</a:t>
            </a:r>
            <a:endParaRPr lang="ru-RU" sz="36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8184986"/>
              </p:ext>
            </p:extLst>
          </p:nvPr>
        </p:nvGraphicFramePr>
        <p:xfrm>
          <a:off x="107504" y="1052736"/>
          <a:ext cx="885698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1152476"/>
            <a:ext cx="1800200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Управление финансов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2042933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УЗИО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130772"/>
            <a:ext cx="170524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Дума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92740" y="2076345"/>
            <a:ext cx="1939100" cy="542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КСК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674640" y="1289224"/>
            <a:ext cx="1363960" cy="18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131840" y="1806228"/>
            <a:ext cx="906760" cy="27132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7" idx="1"/>
          </p:cNvCxnSpPr>
          <p:nvPr/>
        </p:nvCxnSpPr>
        <p:spPr>
          <a:xfrm flipV="1">
            <a:off x="5940152" y="1501664"/>
            <a:ext cx="936104" cy="188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1"/>
          </p:cNvCxnSpPr>
          <p:nvPr/>
        </p:nvCxnSpPr>
        <p:spPr>
          <a:xfrm flipH="1" flipV="1">
            <a:off x="5927688" y="1824937"/>
            <a:ext cx="1020576" cy="5060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32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3" y="116632"/>
            <a:ext cx="8922941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Вятскополянской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районной Думы об утверждении бюджета на 2018 год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период 2019-2020 годов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779473457"/>
              </p:ext>
            </p:extLst>
          </p:nvPr>
        </p:nvGraphicFramePr>
        <p:xfrm>
          <a:off x="107504" y="1096379"/>
          <a:ext cx="4760912" cy="3438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Выгнутая вверх стрелка 16"/>
          <p:cNvSpPr/>
          <p:nvPr/>
        </p:nvSpPr>
        <p:spPr>
          <a:xfrm rot="1268494">
            <a:off x="3952954" y="1781663"/>
            <a:ext cx="5293061" cy="1947325"/>
          </a:xfrm>
          <a:prstGeom prst="curvedDownArrow">
            <a:avLst>
              <a:gd name="adj1" fmla="val 28144"/>
              <a:gd name="adj2" fmla="val 10793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3818588045"/>
              </p:ext>
            </p:extLst>
          </p:nvPr>
        </p:nvGraphicFramePr>
        <p:xfrm>
          <a:off x="3491880" y="3861048"/>
          <a:ext cx="5508104" cy="32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000476" y="2105583"/>
            <a:ext cx="175222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изменений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50696" cy="9361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за 2018 год (%)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96900491"/>
              </p:ext>
            </p:extLst>
          </p:nvPr>
        </p:nvGraphicFramePr>
        <p:xfrm>
          <a:off x="827584" y="1340768"/>
          <a:ext cx="7704856" cy="486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0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прогнозных поступлений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в разрезе доходных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источников за 2018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434434"/>
              </p:ext>
            </p:extLst>
          </p:nvPr>
        </p:nvGraphicFramePr>
        <p:xfrm>
          <a:off x="539552" y="908720"/>
          <a:ext cx="8507288" cy="56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1162472"/>
                <a:gridCol w="1152128"/>
                <a:gridCol w="864096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источника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налоговых и неналоговых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109735,64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110495,35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26851,6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26602,11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2794,5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2795,92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24152,0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24371,85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имущество организаций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12307,8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12312,16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9744,9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10025,8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негативное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воздействие на окружающую среду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124,95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государства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28359,14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28853,58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муниципального имущества и земельных участков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4120,4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4134,25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Штрафы,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санкции, возмещение ущерба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433,2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445,86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неналоговые доходы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63,06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48464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поступления доходов бюджета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за 2017 – 2018 годы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980728"/>
            <a:ext cx="4507732" cy="86409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за 2017 год </a:t>
            </a:r>
          </a:p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 и неналоговые доходы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104464,4 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039544" y="915615"/>
            <a:ext cx="4104456" cy="864096"/>
          </a:xfrm>
        </p:spPr>
        <p:txBody>
          <a:bodyPr>
            <a:noAutofit/>
          </a:bodyPr>
          <a:lstStyle/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за 2018 год </a:t>
            </a:r>
          </a:p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110495,35 тыс. рублей</a:t>
            </a:r>
            <a:endParaRPr lang="ru-RU" sz="19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8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839134012"/>
              </p:ext>
            </p:extLst>
          </p:nvPr>
        </p:nvGraphicFramePr>
        <p:xfrm>
          <a:off x="323528" y="1941568"/>
          <a:ext cx="4106166" cy="4916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Равно 3"/>
          <p:cNvSpPr/>
          <p:nvPr/>
        </p:nvSpPr>
        <p:spPr>
          <a:xfrm>
            <a:off x="11772800" y="1700808"/>
            <a:ext cx="45719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264520"/>
              </p:ext>
            </p:extLst>
          </p:nvPr>
        </p:nvGraphicFramePr>
        <p:xfrm>
          <a:off x="4427984" y="692696"/>
          <a:ext cx="4572000" cy="616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налоговых доходов за 2017 - 2018 годы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568472389"/>
              </p:ext>
            </p:extLst>
          </p:nvPr>
        </p:nvGraphicFramePr>
        <p:xfrm>
          <a:off x="457200" y="911125"/>
          <a:ext cx="8096614" cy="5445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1" y="764704"/>
            <a:ext cx="19440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5128</TotalTime>
  <Words>1158</Words>
  <Application>Microsoft Office PowerPoint</Application>
  <PresentationFormat>Экран (4:3)</PresentationFormat>
  <Paragraphs>410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Calibri</vt:lpstr>
      <vt:lpstr>Constantia</vt:lpstr>
      <vt:lpstr>Times New Roman</vt:lpstr>
      <vt:lpstr>Wingdings 2</vt:lpstr>
      <vt:lpstr>Поток</vt:lpstr>
      <vt:lpstr>  Исполнение бюджета муниципального образования Вятскополянский муниципальный район Кировской области за 2018 год  </vt:lpstr>
      <vt:lpstr>Организация исполнения бюджета  Вятскоплянского района </vt:lpstr>
      <vt:lpstr>Составление отчета об исполнении бюджета Вятскополянского района</vt:lpstr>
      <vt:lpstr>Получатели бюджетных средств</vt:lpstr>
      <vt:lpstr>Решение Вятскополянской районной Думы об утверждении бюджета на 2018 год и плановый период 2019-2020 годов</vt:lpstr>
      <vt:lpstr>Структура доходной части бюджета  Вятскополянского района за 2018 год (%)</vt:lpstr>
      <vt:lpstr>Исполнение прогнозных поступлений бюджета Вятскополянского района в разрезе доходных источников за 2018 год</vt:lpstr>
      <vt:lpstr>Динамика поступления доходов бюджета  Вятскополянского района за 2017 – 2018 годы </vt:lpstr>
      <vt:lpstr>Динамика налоговых доходов за 2017 - 2018 годы</vt:lpstr>
      <vt:lpstr>Динамика неналоговых доходов за 2017 - 2018 годы</vt:lpstr>
      <vt:lpstr>Динамика безвозмездных поступлений за 2017 - 2018 годы</vt:lpstr>
      <vt:lpstr>Безвозмездные поступления из бюджетов других уровней, выделенные дополнительно в 2018 году</vt:lpstr>
      <vt:lpstr>Муниципальные программы Вятскополянского района</vt:lpstr>
      <vt:lpstr>Исполнение расходов в разрезе отраслей бюджета Вятскополянского района за 2018 год</vt:lpstr>
      <vt:lpstr>Структура расходной части бюджета Вятскополянского района за 2018 год</vt:lpstr>
      <vt:lpstr>Социально–значимые расходы в общем объеме расходов бюджета Вятскополянского района за 2018 год</vt:lpstr>
      <vt:lpstr>   Динамика расходов в разрезе отраслей бюджета Вятскополянского района </vt:lpstr>
      <vt:lpstr>Расходы на содержание органов местного самоуправления и выплату заработной платы за 2018 год</vt:lpstr>
      <vt:lpstr>Дорожный фонд Вятскополянского района  за 2018 год</vt:lpstr>
      <vt:lpstr>Расходы на межбюджетные трансферты, выделенные из бюджета Вятскополянского района бюджетам городских и сельских поселений в 2018 году</vt:lpstr>
      <vt:lpstr>Динамика предоставленных межбюджетных трансфертов за 2017 – 2018 годы</vt:lpstr>
      <vt:lpstr>Резервный фонд бюджета Вятскополянского района  за 2018 год</vt:lpstr>
      <vt:lpstr>Кредиторская задолженность бюджета Вятскополянского района за 2018 год</vt:lpstr>
      <vt:lpstr>Динамика общего объема доходов, расходов и дефицита бюджета Вятскополянского района за 2017 - 2018 годы </vt:lpstr>
      <vt:lpstr>Источники покрытия дефицита бюджета Вятскополянского района в 2018 году</vt:lpstr>
      <vt:lpstr>Муниципальный долг бюджета Вятскополянского района </vt:lpstr>
      <vt:lpstr>Исполнение консолидированного бюджета Вятскополянского района за 2018 год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расходов, доходов и дефицита бюджета Вятскополянского района</dc:title>
  <dc:creator>Татьяна</dc:creator>
  <cp:lastModifiedBy>User-46</cp:lastModifiedBy>
  <cp:revision>414</cp:revision>
  <cp:lastPrinted>2019-04-05T13:48:37Z</cp:lastPrinted>
  <dcterms:created xsi:type="dcterms:W3CDTF">2013-12-07T14:19:32Z</dcterms:created>
  <dcterms:modified xsi:type="dcterms:W3CDTF">2019-04-17T05:29:09Z</dcterms:modified>
</cp:coreProperties>
</file>