
<file path=[Content_Types].xml><?xml version="1.0" encoding="utf-8"?>
<Types xmlns="http://schemas.openxmlformats.org/package/2006/content-types">
  <Default Extension="bin" ContentType="application/vnd.ms-office.activeX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activeX/activeX1.xml" ContentType="application/vnd.ms-office.activeX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rts/chart1.xml" ContentType="application/vnd.openxmlformats-officedocument.drawingml.chart+xml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theme/themeOverride2.xml" ContentType="application/vnd.openxmlformats-officedocument.themeOverride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theme/themeOverride3.xml" ContentType="application/vnd.openxmlformats-officedocument.themeOverride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30"/>
  </p:notesMasterIdLst>
  <p:handoutMasterIdLst>
    <p:handoutMasterId r:id="rId31"/>
  </p:handoutMasterIdLst>
  <p:sldIdLst>
    <p:sldId id="271" r:id="rId2"/>
    <p:sldId id="276" r:id="rId3"/>
    <p:sldId id="300" r:id="rId4"/>
    <p:sldId id="293" r:id="rId5"/>
    <p:sldId id="289" r:id="rId6"/>
    <p:sldId id="283" r:id="rId7"/>
    <p:sldId id="259" r:id="rId8"/>
    <p:sldId id="266" r:id="rId9"/>
    <p:sldId id="267" r:id="rId10"/>
    <p:sldId id="268" r:id="rId11"/>
    <p:sldId id="290" r:id="rId12"/>
    <p:sldId id="291" r:id="rId13"/>
    <p:sldId id="269" r:id="rId14"/>
    <p:sldId id="298" r:id="rId15"/>
    <p:sldId id="278" r:id="rId16"/>
    <p:sldId id="275" r:id="rId17"/>
    <p:sldId id="294" r:id="rId18"/>
    <p:sldId id="292" r:id="rId19"/>
    <p:sldId id="280" r:id="rId20"/>
    <p:sldId id="295" r:id="rId21"/>
    <p:sldId id="284" r:id="rId22"/>
    <p:sldId id="285" r:id="rId23"/>
    <p:sldId id="256" r:id="rId24"/>
    <p:sldId id="296" r:id="rId25"/>
    <p:sldId id="297" r:id="rId26"/>
    <p:sldId id="301" r:id="rId27"/>
    <p:sldId id="265" r:id="rId28"/>
    <p:sldId id="282" r:id="rId29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4FA90"/>
    <a:srgbClr val="920061"/>
    <a:srgbClr val="FF66CC"/>
    <a:srgbClr val="C3F96B"/>
    <a:srgbClr val="7FC808"/>
    <a:srgbClr val="80CA08"/>
    <a:srgbClr val="83CE08"/>
    <a:srgbClr val="1062C6"/>
    <a:srgbClr val="07BCCF"/>
    <a:srgbClr val="FF82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3" autoAdjust="0"/>
    <p:restoredTop sz="94624" autoAdjust="0"/>
  </p:normalViewPr>
  <p:slideViewPr>
    <p:cSldViewPr>
      <p:cViewPr varScale="1">
        <p:scale>
          <a:sx n="87" d="100"/>
          <a:sy n="87" d="100"/>
        </p:scale>
        <p:origin x="-147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978C9E23-D4B0-11CE-BF2D-00AA003F40D0}" ax:persistence="persistStorage" r:id="rId1"/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9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0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1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2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3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Z:\&#1041;&#1102;&#1076;&#1078;&#1077;&#1090;%20&#1085;&#1072;%202019-2021\&#1048;&#1089;&#1087;&#1086;&#1083;&#1085;&#1077;&#1085;&#1080;&#1077;%20&#1073;&#1102;&#1076;&#1078;&#1077;&#1090;&#1072;\4%20&#1082;&#1074;&#1072;&#1088;&#1090;&#1072;&#1083;\&#1056;&#1077;&#1096;&#1077;&#1085;&#1080;&#1077;%20&#1082;%20&#1075;&#1086;&#1076;&#1086;&#1074;&#1086;&#1084;&#1091;%20&#1086;&#1090;&#1095;&#1077;&#1090;&#1091;\&#1076;&#1083;&#1103;%20&#1087;&#1088;&#1077;&#1079;&#1077;&#1085;&#1090;&#1072;&#1094;&#1080;&#1080;%202019%20&#1075;&#1086;&#1076;.xls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_____Microsoft_Excel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7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5620086864699347E-2"/>
          <c:y val="4.9965223097112856E-2"/>
          <c:w val="0.61478332625554588"/>
          <c:h val="0.84475240594925638"/>
        </c:manualLayout>
      </c:layout>
      <c:bar3DChart>
        <c:barDir val="col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Безвозмездные поступления </c:v>
                </c:pt>
              </c:strCache>
            </c:strRef>
          </c:tx>
          <c:spPr>
            <a:solidFill>
              <a:srgbClr val="B30D19"/>
            </a:solidFill>
          </c:spPr>
          <c:invertIfNegative val="0"/>
          <c:dLbls>
            <c:dLbl>
              <c:idx val="0"/>
              <c:layout>
                <c:manualLayout>
                  <c:x val="0.16985253689054444"/>
                  <c:y val="-5.833333333333333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Поступления бюджета Вятскополянского района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79.099999999999994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Налоговые доходы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Lbls>
            <c:dLbl>
              <c:idx val="0"/>
              <c:layout>
                <c:manualLayout>
                  <c:x val="0.16356170219089464"/>
                  <c:y val="-1.388888888888888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Поступления бюджета Вятскополянского района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13.8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Неналоговые доходы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dLbls>
            <c:dLbl>
              <c:idx val="0"/>
              <c:layout>
                <c:manualLayout>
                  <c:x val="0.11008960724387139"/>
                  <c:y val="-6.38888888888888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Поступления бюджета Вятскополянского района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7.1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pyramid"/>
        <c:axId val="27572864"/>
        <c:axId val="27582848"/>
        <c:axId val="0"/>
      </c:bar3DChart>
      <c:catAx>
        <c:axId val="27572864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27582848"/>
        <c:crosses val="autoZero"/>
        <c:auto val="1"/>
        <c:lblAlgn val="ctr"/>
        <c:lblOffset val="100"/>
        <c:noMultiLvlLbl val="0"/>
      </c:catAx>
      <c:valAx>
        <c:axId val="27582848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2757286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7250938888410117"/>
          <c:y val="0.11778584996971216"/>
          <c:w val="0.32584229997290021"/>
          <c:h val="0.38813448141905238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0649034149600138"/>
          <c:y val="0.10251571802672066"/>
          <c:w val="0.80587241991451775"/>
          <c:h val="0.3211122896408938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6.3896926474135834E-2"/>
                  <c:y val="-1.758230689340224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.15556160350341144"/>
                  <c:y val="-2.39110934460750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2.8442825243859444E-2"/>
                  <c:y val="-6.078126042150176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1.8823412980683001E-3"/>
                  <c:y val="-6.959368223897091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4.884236233446726E-2"/>
                  <c:y val="-6.84654277492402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-8.4002325710857445E-2"/>
                  <c:y val="-4.471173020408118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-7.6797694082426871E-2"/>
                  <c:y val="4.722854412727538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0"/>
              <c:layout>
                <c:manualLayout>
                  <c:x val="-0.1126662171941783"/>
                  <c:y val="-5.648113614615760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1"/>
              <c:layout>
                <c:manualLayout>
                  <c:x val="6.7219476591349095E-2"/>
                  <c:y val="-5.394271355826309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Лист1!$A$2:$A$13</c:f>
              <c:strCache>
                <c:ptCount val="12"/>
                <c:pt idx="0">
                  <c:v>Общегосударственные расходы 50 386 тыс.рублей</c:v>
                </c:pt>
                <c:pt idx="1">
                  <c:v>Национальная оборона 1 459 тыс.рублей</c:v>
                </c:pt>
                <c:pt idx="2">
                  <c:v>Национальная безопасность и правоохранительная деятельность 1 103 тыс.рублей</c:v>
                </c:pt>
                <c:pt idx="3">
                  <c:v>Национальная экономика 43 841тыс.рублей</c:v>
                </c:pt>
                <c:pt idx="4">
                  <c:v>Жилищно-коммунальное хозяйство 216 443 тыс. рублей</c:v>
                </c:pt>
                <c:pt idx="5">
                  <c:v>Охрана окружающей среды 681 тыс.рублей</c:v>
                </c:pt>
                <c:pt idx="6">
                  <c:v>Образование 298 713 тыс.рублей</c:v>
                </c:pt>
                <c:pt idx="7">
                  <c:v>Культура и кинематография 44 660 тыс.рублей</c:v>
                </c:pt>
                <c:pt idx="8">
                  <c:v>Социальная политика 32 579 тыс.рублей</c:v>
                </c:pt>
                <c:pt idx="9">
                  <c:v>Физическая культура и спорт 294тыс.рублей</c:v>
                </c:pt>
                <c:pt idx="10">
                  <c:v>Обслуживание муниципального долга 2 220 тыс.рублей</c:v>
                </c:pt>
                <c:pt idx="11">
                  <c:v>Межбюджетные трансферты  22 200 тыс.рублей</c:v>
                </c:pt>
              </c:strCache>
            </c:strRef>
          </c:cat>
          <c:val>
            <c:numRef>
              <c:f>Лист1!$B$2:$B$13</c:f>
              <c:numCache>
                <c:formatCode>_-* #,##0_р_._-;\-* #,##0_р_._-;_-* "-"??_р_._-;_-@_-</c:formatCode>
                <c:ptCount val="12"/>
                <c:pt idx="0">
                  <c:v>50386</c:v>
                </c:pt>
                <c:pt idx="1">
                  <c:v>1458.9</c:v>
                </c:pt>
                <c:pt idx="2">
                  <c:v>1103.3</c:v>
                </c:pt>
                <c:pt idx="3">
                  <c:v>43841</c:v>
                </c:pt>
                <c:pt idx="4">
                  <c:v>216443.2</c:v>
                </c:pt>
                <c:pt idx="5">
                  <c:v>680.6</c:v>
                </c:pt>
                <c:pt idx="6">
                  <c:v>298713.2</c:v>
                </c:pt>
                <c:pt idx="7">
                  <c:v>44659.8</c:v>
                </c:pt>
                <c:pt idx="8">
                  <c:v>32578.799999999999</c:v>
                </c:pt>
                <c:pt idx="9">
                  <c:v>293.89999999999998</c:v>
                </c:pt>
                <c:pt idx="10">
                  <c:v>2220.3000000000002</c:v>
                </c:pt>
                <c:pt idx="11">
                  <c:v>22200.3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>
        <c:manualLayout>
          <c:xMode val="edge"/>
          <c:yMode val="edge"/>
          <c:x val="5.1585009061612758E-2"/>
          <c:y val="0.4483369648220249"/>
          <c:w val="0.94841499093838721"/>
          <c:h val="0.5516630351779751"/>
        </c:manualLayout>
      </c:layout>
      <c:overlay val="0"/>
      <c:txPr>
        <a:bodyPr/>
        <a:lstStyle/>
        <a:p>
          <a:pPr>
            <a:defRPr sz="1200" b="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6666666666666666E-2"/>
          <c:y val="0.14489074803149607"/>
          <c:w val="0.61931774934383199"/>
          <c:h val="0.8207342519685039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2.5218453988204208E-2"/>
                  <c:y val="-2.081318505695536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7.9239021751206382E-2"/>
                  <c:y val="2.654718225343550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0.1114233080382373"/>
                  <c:y val="3.515900677430171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8.1736208054177556E-2"/>
                  <c:y val="-1.996107633057039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Лист1!$A$2:$A$6</c:f>
              <c:strCache>
                <c:ptCount val="5"/>
                <c:pt idx="0">
                  <c:v>Дотации</c:v>
                </c:pt>
                <c:pt idx="1">
                  <c:v>Субвенции</c:v>
                </c:pt>
                <c:pt idx="2">
                  <c:v>Субсидии</c:v>
                </c:pt>
                <c:pt idx="3">
                  <c:v>Иные межбюджетные трансферты</c:v>
                </c:pt>
                <c:pt idx="4">
                  <c:v>Межбюджетные трансферты бюджету МО ГО г.Вятские Поляны</c:v>
                </c:pt>
              </c:strCache>
            </c:strRef>
          </c:cat>
          <c:val>
            <c:numRef>
              <c:f>Лист1!$B$2:$B$6</c:f>
              <c:numCache>
                <c:formatCode>0.0</c:formatCode>
                <c:ptCount val="5"/>
                <c:pt idx="0">
                  <c:v>5000</c:v>
                </c:pt>
                <c:pt idx="1">
                  <c:v>1573.5</c:v>
                </c:pt>
                <c:pt idx="2">
                  <c:v>22930.5</c:v>
                </c:pt>
                <c:pt idx="3">
                  <c:v>21264.5</c:v>
                </c:pt>
                <c:pt idx="4">
                  <c:v>72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3161436168928087"/>
          <c:y val="0.1252648370351396"/>
          <c:w val="0.34844824005062242"/>
          <c:h val="0.83483056030816316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Дотации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9.1049382716049385E-2"/>
                  <c:y val="-1.157346602764773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0.10802469135802469"/>
                  <c:y val="-1.44665477599973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2019 год</c:v>
                </c:pt>
                <c:pt idx="1">
                  <c:v>2018 год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5000</c:v>
                </c:pt>
                <c:pt idx="1">
                  <c:v>5000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Субсидии</c:v>
                </c:pt>
              </c:strCache>
            </c:strRef>
          </c:tx>
          <c:spPr>
            <a:solidFill>
              <a:srgbClr val="FFFDA1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2019 год</c:v>
                </c:pt>
                <c:pt idx="1">
                  <c:v>2018 год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22930.5</c:v>
                </c:pt>
                <c:pt idx="1">
                  <c:v>228673.9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Субвенции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.1111111111111111"/>
                  <c:y val="-2.893309551999493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0.12191358024691358"/>
                  <c:y val="3.18264050719944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2019 год</c:v>
                </c:pt>
                <c:pt idx="1">
                  <c:v>2018 год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1573.5</c:v>
                </c:pt>
                <c:pt idx="1">
                  <c:v>1461.5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Иные межбюджетные трансферты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rgbClr val="F660EF"/>
              </a:solidFill>
            </c:spPr>
          </c:dPt>
          <c:dPt>
            <c:idx val="1"/>
            <c:invertIfNegative val="0"/>
            <c:bubble3D val="0"/>
            <c:spPr>
              <a:solidFill>
                <a:srgbClr val="F660EF"/>
              </a:solidFill>
            </c:spPr>
          </c:dPt>
          <c:dLbls>
            <c:dLbl>
              <c:idx val="0"/>
              <c:layout>
                <c:manualLayout>
                  <c:x val="-3.0864197530864196E-3"/>
                  <c:y val="-0.1128390725279802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7.716049382716049E-3"/>
                  <c:y val="-9.258590566398378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2019 год</c:v>
                </c:pt>
                <c:pt idx="1">
                  <c:v>2018 год</c:v>
                </c:pt>
              </c:strCache>
            </c:strRef>
          </c:cat>
          <c:val>
            <c:numRef>
              <c:f>Лист1!$E$2:$E$3</c:f>
              <c:numCache>
                <c:formatCode>General</c:formatCode>
                <c:ptCount val="2"/>
                <c:pt idx="0">
                  <c:v>21264.5</c:v>
                </c:pt>
                <c:pt idx="1">
                  <c:v>12374.2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26888832"/>
        <c:axId val="26907008"/>
        <c:axId val="0"/>
      </c:bar3DChart>
      <c:catAx>
        <c:axId val="2688883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26907008"/>
        <c:crosses val="autoZero"/>
        <c:auto val="1"/>
        <c:lblAlgn val="ctr"/>
        <c:lblOffset val="100"/>
        <c:noMultiLvlLbl val="0"/>
      </c:catAx>
      <c:valAx>
        <c:axId val="2690700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688883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6635413628851947"/>
          <c:y val="0.21060878650268819"/>
          <c:w val="0.3166705550695052"/>
          <c:h val="0.57299558007097495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2018 год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-1.5470990552706619E-3"/>
                  <c:y val="-2.320648582905993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1.5470990552706053E-3"/>
                  <c:y val="-4.17716744923078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1.5470990552706619E-2"/>
                  <c:y val="-3.480972874358989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 rtl="0">
                  <a:defRPr lang="ru-RU" sz="1200" b="1" i="0" u="none" strike="noStrike" kern="1200" baseline="0">
                    <a:solidFill>
                      <a:prstClr val="black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Доходы</c:v>
                </c:pt>
                <c:pt idx="1">
                  <c:v>Расходы</c:v>
                </c:pt>
                <c:pt idx="2">
                  <c:v>Дефицит</c:v>
                </c:pt>
              </c:strCache>
            </c:strRef>
          </c:cat>
          <c:val>
            <c:numRef>
              <c:f>Лист1!$B$2:$B$4</c:f>
              <c:numCache>
                <c:formatCode>0</c:formatCode>
                <c:ptCount val="3"/>
                <c:pt idx="0">
                  <c:v>707468</c:v>
                </c:pt>
                <c:pt idx="1">
                  <c:v>714579.3</c:v>
                </c:pt>
                <c:pt idx="2">
                  <c:v>7111.3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2019 год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1.701808960797728E-2"/>
                  <c:y val="-2.088583724615393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2.3206485829059931E-2"/>
                  <c:y val="-3.480991147182476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1.8565188663247943E-2"/>
                  <c:y val="-3.016843157777782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 rtl="0">
                  <a:defRPr lang="ru-RU" sz="1200" b="1" i="0" u="none" strike="noStrike" kern="1200" baseline="0">
                    <a:solidFill>
                      <a:prstClr val="black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Доходы</c:v>
                </c:pt>
                <c:pt idx="1">
                  <c:v>Расходы</c:v>
                </c:pt>
                <c:pt idx="2">
                  <c:v>Дефицит</c:v>
                </c:pt>
              </c:strCache>
            </c:strRef>
          </c:cat>
          <c:val>
            <c:numRef>
              <c:f>Лист1!$C$2:$C$4</c:f>
              <c:numCache>
                <c:formatCode>0</c:formatCode>
                <c:ptCount val="3"/>
                <c:pt idx="0">
                  <c:v>553616.71499999997</c:v>
                </c:pt>
                <c:pt idx="1">
                  <c:v>558701.4</c:v>
                </c:pt>
                <c:pt idx="2">
                  <c:v>5084.7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80768384"/>
        <c:axId val="83691008"/>
        <c:axId val="0"/>
      </c:bar3DChart>
      <c:catAx>
        <c:axId val="8076838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+mn-cs"/>
              </a:defRPr>
            </a:pPr>
            <a:endParaRPr lang="ru-RU"/>
          </a:p>
        </c:txPr>
        <c:crossAx val="83691008"/>
        <c:crosses val="autoZero"/>
        <c:auto val="1"/>
        <c:lblAlgn val="ctr"/>
        <c:lblOffset val="100"/>
        <c:noMultiLvlLbl val="0"/>
      </c:catAx>
      <c:valAx>
        <c:axId val="836910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0" sourceLinked="1"/>
        <c:majorTickMark val="none"/>
        <c:minorTickMark val="none"/>
        <c:tickLblPos val="low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+mn-cs"/>
              </a:defRPr>
            </a:pPr>
            <a:endParaRPr lang="ru-RU"/>
          </a:p>
        </c:txPr>
        <c:crossAx val="807683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82744390834880843"/>
          <c:y val="0.2377506300469539"/>
          <c:w val="0.15473122382113524"/>
          <c:h val="0.1310329554026160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/>
              <a:t>Источники </a:t>
            </a:r>
            <a:r>
              <a:rPr lang="ru-RU" dirty="0" smtClean="0"/>
              <a:t>покрытия </a:t>
            </a:r>
            <a:r>
              <a:rPr lang="ru-RU" dirty="0"/>
              <a:t>дефицита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3.4591194968553458E-2"/>
          <c:y val="0.22550659827221617"/>
          <c:w val="0.57895434061308371"/>
          <c:h val="0.76017188526187396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Источники покрыти я дефицита</c:v>
                </c:pt>
              </c:strCache>
            </c:strRef>
          </c:tx>
          <c:spPr>
            <a:solidFill>
              <a:srgbClr val="FF8265"/>
            </a:solidFill>
            <a:ln>
              <a:solidFill>
                <a:schemeClr val="accent1"/>
              </a:solidFill>
            </a:ln>
          </c:spPr>
          <c:explosion val="15"/>
          <c:dPt>
            <c:idx val="0"/>
            <c:bubble3D val="0"/>
            <c:spPr>
              <a:solidFill>
                <a:schemeClr val="accent1"/>
              </a:solidFill>
              <a:ln>
                <a:solidFill>
                  <a:schemeClr val="accent1"/>
                </a:solidFill>
              </a:ln>
            </c:spPr>
          </c:dPt>
          <c:dLbls>
            <c:dLbl>
              <c:idx val="0"/>
              <c:layout>
                <c:manualLayout>
                  <c:x val="3.4591194968553458E-2"/>
                  <c:y val="-0.16326528771137208"/>
                </c:manualLayout>
              </c:layout>
              <c:tx>
                <c:rich>
                  <a:bodyPr/>
                  <a:lstStyle/>
                  <a:p>
                    <a:pPr>
                      <a:defRPr sz="1600"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ru-RU" sz="1600" dirty="0" smtClean="0">
                        <a:latin typeface="Times New Roman" pitchFamily="18" charset="0"/>
                        <a:cs typeface="Times New Roman" pitchFamily="18" charset="0"/>
                      </a:rPr>
                      <a:t>1 425,3 тыс. рублей</a:t>
                    </a:r>
                    <a:endParaRPr lang="en-US" sz="160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0.36006289308176098"/>
                  <c:y val="0.17185819759091794"/>
                </c:manualLayout>
              </c:layout>
              <c:tx>
                <c:rich>
                  <a:bodyPr/>
                  <a:lstStyle/>
                  <a:p>
                    <a:pPr>
                      <a:defRPr sz="1600"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ru-RU" sz="1600" dirty="0" smtClean="0"/>
                      <a:t>3659,4</a:t>
                    </a:r>
                    <a:r>
                      <a:rPr lang="ru-RU" sz="1600" baseline="0" dirty="0" smtClean="0"/>
                      <a:t> тыс. рублей</a:t>
                    </a:r>
                    <a:endParaRPr lang="en-US" dirty="0" smtClean="0"/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5000000000000006"/>
                      <c:h val="0.14692455019161513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Собственные средства</c:v>
                </c:pt>
                <c:pt idx="1">
                  <c:v>Привлеченные средства</c:v>
                </c:pt>
              </c:strCache>
            </c:strRef>
          </c:cat>
          <c:val>
            <c:numRef>
              <c:f>Лист1!$B$2:$B$3</c:f>
              <c:numCache>
                <c:formatCode>0.0</c:formatCode>
                <c:ptCount val="2"/>
                <c:pt idx="0" formatCode="General">
                  <c:v>1425.3</c:v>
                </c:pt>
                <c:pt idx="1">
                  <c:v>3659.4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2283731344519431E-2"/>
          <c:y val="1.6680672824478846E-3"/>
          <c:w val="0.80584517354143126"/>
          <c:h val="0.5319164019751768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Столбец2</c:v>
                </c:pt>
              </c:strCache>
            </c:strRef>
          </c:tx>
          <c:explosion val="12"/>
          <c:dPt>
            <c:idx val="0"/>
            <c:bubble3D val="0"/>
            <c:spPr>
              <a:solidFill>
                <a:srgbClr val="248D98"/>
              </a:solidFill>
            </c:spPr>
          </c:dPt>
          <c:dPt>
            <c:idx val="1"/>
            <c:bubble3D val="0"/>
            <c:spPr>
              <a:solidFill>
                <a:srgbClr val="9B08B8"/>
              </a:solidFill>
            </c:spPr>
          </c:dPt>
          <c:dPt>
            <c:idx val="2"/>
            <c:bubble3D val="0"/>
            <c:spPr>
              <a:solidFill>
                <a:srgbClr val="C20664"/>
              </a:solidFill>
            </c:spPr>
          </c:dPt>
          <c:dPt>
            <c:idx val="3"/>
            <c:bubble3D val="0"/>
            <c:spPr>
              <a:solidFill>
                <a:srgbClr val="B41020"/>
              </a:solidFill>
            </c:spPr>
          </c:dPt>
          <c:dPt>
            <c:idx val="4"/>
            <c:bubble3D val="0"/>
            <c:spPr>
              <a:solidFill>
                <a:srgbClr val="7030A0"/>
              </a:solidFill>
            </c:spPr>
          </c:dPt>
          <c:dLbls>
            <c:dLbl>
              <c:idx val="0"/>
              <c:layout>
                <c:manualLayout>
                  <c:x val="-2.6075906332086916E-2"/>
                  <c:y val="-2.81124604184498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5.9496736290489551E-2"/>
                  <c:y val="-6.413257447075851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3.9305101643784951E-4"/>
                  <c:y val="9.655293035434807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0.28081548578406229"/>
                  <c:y val="-3.326823192103541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8.7746087225893895E-4"/>
                  <c:y val="-3.2739596520403418E-2"/>
                </c:manualLayout>
              </c:layout>
              <c:spPr>
                <a:noFill/>
                <a:ln>
                  <a:noFill/>
                </a:ln>
                <a:effectLst>
                  <a:glow rad="1244600">
                    <a:schemeClr val="accent1">
                      <a:alpha val="40000"/>
                    </a:schemeClr>
                  </a:glow>
                </a:effectLst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kumimoji="0" lang="ru-RU" sz="1300" b="1" kern="1200">
                      <a:solidFill>
                        <a:schemeClr val="dk1"/>
                      </a:solidFill>
                      <a:latin typeface="Times New Roman" pitchFamily="18" charset="0"/>
                      <a:ea typeface="+mn-ea"/>
                      <a:cs typeface="Times New Roman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0.10997217355557472"/>
                  <c:y val="-1.0683153962060292E-2"/>
                </c:manualLayout>
              </c:layout>
              <c:dLblPos val="bestFit"/>
              <c:showLegendKey val="1"/>
              <c:showVal val="1"/>
              <c:showCatName val="0"/>
              <c:showSerName val="0"/>
              <c:showPercent val="0"/>
              <c:showBubbleSize val="0"/>
              <c:separator>, 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kumimoji="0" lang="ru-RU" sz="1300" b="1" kern="1200">
                    <a:solidFill>
                      <a:schemeClr val="dk1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Лист1!$A$2:$A$7</c:f>
              <c:strCache>
                <c:ptCount val="6"/>
                <c:pt idx="0">
                  <c:v>Налоговые доходы 66847,85 тыс.рублей</c:v>
                </c:pt>
                <c:pt idx="1">
                  <c:v>Неналоговые доходы 43647,51 тыс.рублей</c:v>
                </c:pt>
                <c:pt idx="2">
                  <c:v>Дотации 89111,00 тыс.рублей</c:v>
                </c:pt>
                <c:pt idx="3">
                  <c:v>Субсидии 297138,20 тыс.рублей</c:v>
                </c:pt>
                <c:pt idx="4">
                  <c:v>Субвенции 191349,78 тыс.рублей</c:v>
                </c:pt>
                <c:pt idx="5">
                  <c:v>Иные межбюджетные трансферты  19138,39 тыс.рублей</c:v>
                </c:pt>
              </c:strCache>
            </c:strRef>
          </c:cat>
          <c:val>
            <c:numRef>
              <c:f>Лист1!$B$2:$B$7</c:f>
              <c:numCache>
                <c:formatCode>_(* #,##0.00_);_(* \(#,##0.00\);_(* "-"??_);_(@_)</c:formatCode>
                <c:ptCount val="6"/>
                <c:pt idx="0">
                  <c:v>66847.850000000006</c:v>
                </c:pt>
                <c:pt idx="1">
                  <c:v>43647.51</c:v>
                </c:pt>
                <c:pt idx="2">
                  <c:v>89111</c:v>
                </c:pt>
                <c:pt idx="3">
                  <c:v>297138.2</c:v>
                </c:pt>
                <c:pt idx="4">
                  <c:v>191349.78</c:v>
                </c:pt>
                <c:pt idx="5">
                  <c:v>19138.39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egendEntry>
        <c:idx val="0"/>
        <c:txPr>
          <a:bodyPr/>
          <a:lstStyle/>
          <a:p>
            <a:pPr algn="just">
              <a:defRPr sz="1400" b="0" baseline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 algn="just">
              <a:defRPr sz="1400" b="0" baseline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2"/>
        <c:txPr>
          <a:bodyPr/>
          <a:lstStyle/>
          <a:p>
            <a:pPr algn="just">
              <a:defRPr sz="1400" b="0" baseline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3"/>
        <c:txPr>
          <a:bodyPr/>
          <a:lstStyle/>
          <a:p>
            <a:pPr algn="just">
              <a:defRPr sz="1400" b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4"/>
        <c:txPr>
          <a:bodyPr/>
          <a:lstStyle/>
          <a:p>
            <a:pPr algn="just">
              <a:defRPr sz="1400" b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5"/>
        <c:txPr>
          <a:bodyPr/>
          <a:lstStyle/>
          <a:p>
            <a:pPr algn="just">
              <a:defRPr sz="1400" b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ayout>
        <c:manualLayout>
          <c:xMode val="edge"/>
          <c:yMode val="edge"/>
          <c:x val="5.1409027301867485E-2"/>
          <c:y val="0.52535932401481922"/>
          <c:w val="0.83455601707337179"/>
          <c:h val="0.4410593580363234"/>
        </c:manualLayout>
      </c:layout>
      <c:overlay val="0"/>
      <c:txPr>
        <a:bodyPr/>
        <a:lstStyle/>
        <a:p>
          <a:pPr algn="just">
            <a:defRPr sz="1400" b="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4741455939585772E-2"/>
          <c:y val="1.0750293618169409E-2"/>
          <c:w val="0.75868066491688535"/>
          <c:h val="0.90263156528858912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chemeClr val="accent3">
                  <a:lumMod val="75000"/>
                </a:schemeClr>
              </a:solidFill>
            </c:spPr>
          </c:dPt>
          <c:dPt>
            <c:idx val="1"/>
            <c:bubble3D val="0"/>
            <c:spPr>
              <a:solidFill>
                <a:srgbClr val="9B08B8"/>
              </a:solidFill>
            </c:spPr>
          </c:dPt>
          <c:dPt>
            <c:idx val="2"/>
            <c:bubble3D val="0"/>
            <c:spPr>
              <a:solidFill>
                <a:srgbClr val="C20664"/>
              </a:solidFill>
            </c:spPr>
          </c:dPt>
          <c:dPt>
            <c:idx val="3"/>
            <c:bubble3D val="0"/>
            <c:explosion val="17"/>
            <c:spPr>
              <a:solidFill>
                <a:srgbClr val="B41020"/>
              </a:solidFill>
            </c:spPr>
          </c:dPt>
          <c:dPt>
            <c:idx val="4"/>
            <c:bubble3D val="0"/>
            <c:explosion val="13"/>
            <c:spPr>
              <a:solidFill>
                <a:srgbClr val="7030A0"/>
              </a:solidFill>
            </c:spPr>
          </c:dPt>
          <c:dLbls>
            <c:dLbl>
              <c:idx val="0"/>
              <c:layout>
                <c:manualLayout>
                  <c:x val="-1.0159886264216973E-2"/>
                  <c:y val="-2.58157586389900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5.0743438320209971E-2"/>
                  <c:y val="-4.34411668913649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8.3333333333333332E-3"/>
                  <c:y val="-2.701245550908759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0.29992935258092751"/>
                  <c:y val="-3.1850984152606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6.3541776027996502E-2"/>
                  <c:y val="-3.609311073711855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9.6999343832020996E-2"/>
                  <c:y val="-4.181999784601051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kumimoji="0" lang="ru-RU" sz="1300" b="1" i="0" u="none" strike="noStrike" kern="1200" baseline="0">
                    <a:solidFill>
                      <a:prstClr val="black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Лист1!$A$3:$A$8</c:f>
              <c:strCache>
                <c:ptCount val="6"/>
                <c:pt idx="0">
                  <c:v>Налоговые доходы 76201,32 тыс. рублей</c:v>
                </c:pt>
                <c:pt idx="1">
                  <c:v>Неналоговые доходы 39 012,87 тыс. рублей</c:v>
                </c:pt>
                <c:pt idx="2">
                  <c:v>Дотации 85999,70 тыс. рублей</c:v>
                </c:pt>
                <c:pt idx="3">
                  <c:v>Субсидии 154084,19 тыс. рублей</c:v>
                </c:pt>
                <c:pt idx="4">
                  <c:v>Субвенции 187013,13 тыс. рублей</c:v>
                </c:pt>
                <c:pt idx="5">
                  <c:v>Иные межбюджетные трансферты 10993,50 тыс. рублей</c:v>
                </c:pt>
              </c:strCache>
            </c:strRef>
          </c:cat>
          <c:val>
            <c:numRef>
              <c:f>Лист1!$B$3:$B$8</c:f>
              <c:numCache>
                <c:formatCode>0.00</c:formatCode>
                <c:ptCount val="6"/>
                <c:pt idx="0">
                  <c:v>76201.323999999993</c:v>
                </c:pt>
                <c:pt idx="1">
                  <c:v>39012.870000000003</c:v>
                </c:pt>
                <c:pt idx="2">
                  <c:v>85999.7</c:v>
                </c:pt>
                <c:pt idx="3">
                  <c:v>154084.19</c:v>
                </c:pt>
                <c:pt idx="4">
                  <c:v>187013.12899999999</c:v>
                </c:pt>
                <c:pt idx="5">
                  <c:v>10993.5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9.4695756780402443E-2"/>
          <c:y val="0.63143666557237088"/>
          <c:w val="0.88030424321959755"/>
          <c:h val="0.35414386146637306"/>
        </c:manualLayout>
      </c:layout>
      <c:overlay val="0"/>
      <c:txPr>
        <a:bodyPr/>
        <a:lstStyle/>
        <a:p>
          <a:pPr algn="just">
            <a:defRPr lang="ru-RU" sz="1400" b="0" i="0" u="none" strike="noStrike" kern="1200" baseline="0">
              <a:solidFill>
                <a:prstClr val="black"/>
              </a:solidFill>
              <a:latin typeface="Times New Roman" pitchFamily="18" charset="0"/>
              <a:ea typeface="+mn-ea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2026140804044745E-2"/>
          <c:y val="2.5078302549481461E-2"/>
          <c:w val="0.88032849287368775"/>
          <c:h val="0.53480159222070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2 018</c:v>
                </c:pt>
              </c:strCache>
            </c:strRef>
          </c:tx>
          <c:spPr>
            <a:solidFill>
              <a:srgbClr val="92D050"/>
            </a:solidFill>
            <a:ln w="9525" cap="flat" cmpd="sng" algn="ctr">
              <a:solidFill>
                <a:schemeClr val="accent1">
                  <a:shade val="95000"/>
                </a:schemeClr>
              </a:solidFill>
              <a:round/>
            </a:ln>
            <a:effectLst>
              <a:outerShdw blurRad="57150" dist="38100" dir="5400000" algn="ctr" rotWithShape="0">
                <a:scrgbClr r="0" g="0" b="0">
                  <a:shade val="9000"/>
                  <a:satMod val="105000"/>
                  <a:alpha val="48000"/>
                </a:scrgbClr>
              </a:outerShdw>
            </a:effectLst>
          </c:spPr>
          <c:invertIfNegative val="0"/>
          <c:dLbls>
            <c:dLbl>
              <c:idx val="0"/>
              <c:layout>
                <c:manualLayout>
                  <c:x val="-2.1487871349677796E-2"/>
                  <c:y val="1.133727256449457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1.5173379884480118E-2"/>
                  <c:y val="-3.204275305428153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5.5655364081824794E-3"/>
                  <c:y val="-1.31373818345431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1.8234412558138562E-2"/>
                  <c:y val="-2.48068720759932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3.6832680920691045E-3"/>
                  <c:y val="-3.2957315813396141E-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63,7</a:t>
                    </a:r>
                    <a:endParaRPr lang="ru-RU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2.3046053572518092E-2"/>
                  <c:y val="-2.789049121018874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-1.1991308959523082E-2"/>
                  <c:y val="-6.982998865978913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-1.9010415959066249E-2"/>
                  <c:y val="-1.597546474204422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Лист1!$A$2:$A$9</c:f>
              <c:strCache>
                <c:ptCount val="8"/>
                <c:pt idx="0">
                  <c:v>Налог на доходы физических лиц</c:v>
                </c:pt>
                <c:pt idx="1">
                  <c:v>Акцизы по подакцизным товарам (продуктам), производимым на территории РФ</c:v>
                </c:pt>
                <c:pt idx="2">
                  <c:v>Налог, взымаемый в связи с применением упрощенной системы налогообложения</c:v>
                </c:pt>
                <c:pt idx="3">
                  <c:v>Единый налог на вмененный доход для отдельных видов деятельности</c:v>
                </c:pt>
                <c:pt idx="4">
                  <c:v>Единый сельскохозяйственный налог</c:v>
                </c:pt>
                <c:pt idx="5">
                  <c:v>Налог, взимаемый в связи с применением патентной системы налогообложения</c:v>
                </c:pt>
                <c:pt idx="6">
                  <c:v>Налог на имущество организаций</c:v>
                </c:pt>
                <c:pt idx="7">
                  <c:v>Государственная пошлина по делам, рассматриваемым в судах общей юрисдикции</c:v>
                </c:pt>
              </c:strCache>
            </c:strRef>
          </c:cat>
          <c:val>
            <c:numRef>
              <c:f>Лист1!$B$2:$B$9</c:f>
              <c:numCache>
                <c:formatCode>#,##0.0</c:formatCode>
                <c:ptCount val="8"/>
                <c:pt idx="0">
                  <c:v>26602.10816</c:v>
                </c:pt>
                <c:pt idx="1">
                  <c:v>2795.9228499999999</c:v>
                </c:pt>
                <c:pt idx="2">
                  <c:v>17873.36103</c:v>
                </c:pt>
                <c:pt idx="3">
                  <c:v>6226.5496000000003</c:v>
                </c:pt>
                <c:pt idx="4">
                  <c:v>63.7</c:v>
                </c:pt>
                <c:pt idx="5">
                  <c:v>208.21997999999999</c:v>
                </c:pt>
                <c:pt idx="6">
                  <c:v>12312.160879999999</c:v>
                </c:pt>
                <c:pt idx="7">
                  <c:v>765.80751999999995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2 019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  <a:ln w="9525" cap="flat" cmpd="sng" algn="ctr">
              <a:solidFill>
                <a:schemeClr val="accent1"/>
              </a:solidFill>
              <a:round/>
            </a:ln>
            <a:effectLst>
              <a:outerShdw blurRad="57150" dist="38100" dir="5400000" algn="ctr" rotWithShape="0">
                <a:scrgbClr r="0" g="0" b="0">
                  <a:shade val="9000"/>
                  <a:satMod val="105000"/>
                  <a:alpha val="48000"/>
                </a:scrgbClr>
              </a:outerShdw>
            </a:effectLst>
          </c:spPr>
          <c:invertIfNegative val="0"/>
          <c:dLbls>
            <c:dLbl>
              <c:idx val="0"/>
              <c:layout>
                <c:manualLayout>
                  <c:x val="2.9802581671795152E-2"/>
                  <c:y val="9.3292747315308362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2.5096910881511728E-2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7254126231039304E-2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2.1959797021322742E-2"/>
                  <c:y val="-2.332318682882709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3.9213923252362039E-2"/>
                  <c:y val="-6.9969560486481275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Лист1!$A$2:$A$9</c:f>
              <c:strCache>
                <c:ptCount val="8"/>
                <c:pt idx="0">
                  <c:v>Налог на доходы физических лиц</c:v>
                </c:pt>
                <c:pt idx="1">
                  <c:v>Акцизы по подакцизным товарам (продуктам), производимым на территории РФ</c:v>
                </c:pt>
                <c:pt idx="2">
                  <c:v>Налог, взымаемый в связи с применением упрощенной системы налогообложения</c:v>
                </c:pt>
                <c:pt idx="3">
                  <c:v>Единый налог на вмененный доход для отдельных видов деятельности</c:v>
                </c:pt>
                <c:pt idx="4">
                  <c:v>Единый сельскохозяйственный налог</c:v>
                </c:pt>
                <c:pt idx="5">
                  <c:v>Налог, взимаемый в связи с применением патентной системы налогообложения</c:v>
                </c:pt>
                <c:pt idx="6">
                  <c:v>Налог на имущество организаций</c:v>
                </c:pt>
                <c:pt idx="7">
                  <c:v>Государственная пошлина по делам, рассматриваемым в судах общей юрисдикции</c:v>
                </c:pt>
              </c:strCache>
            </c:strRef>
          </c:cat>
          <c:val>
            <c:numRef>
              <c:f>Лист1!$C$2:$C$9</c:f>
              <c:numCache>
                <c:formatCode>#,##0.0</c:formatCode>
                <c:ptCount val="8"/>
                <c:pt idx="0">
                  <c:v>27063.502369999998</c:v>
                </c:pt>
                <c:pt idx="1">
                  <c:v>3201.7036800000001</c:v>
                </c:pt>
                <c:pt idx="2">
                  <c:v>23945.432629999999</c:v>
                </c:pt>
                <c:pt idx="3">
                  <c:v>6717.1247000000003</c:v>
                </c:pt>
                <c:pt idx="4">
                  <c:v>113.1</c:v>
                </c:pt>
                <c:pt idx="5">
                  <c:v>213.92672999999999</c:v>
                </c:pt>
                <c:pt idx="6">
                  <c:v>14136.238450000001</c:v>
                </c:pt>
                <c:pt idx="7">
                  <c:v>810.33213000000001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22583168"/>
        <c:axId val="22584704"/>
      </c:barChart>
      <c:catAx>
        <c:axId val="225831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pPr>
            <a:endParaRPr lang="ru-RU"/>
          </a:p>
        </c:txPr>
        <c:crossAx val="22584704"/>
        <c:crosses val="autoZero"/>
        <c:auto val="1"/>
        <c:lblAlgn val="ctr"/>
        <c:lblOffset val="100"/>
        <c:noMultiLvlLbl val="0"/>
      </c:catAx>
      <c:valAx>
        <c:axId val="225847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pPr>
            <a:endParaRPr lang="ru-RU"/>
          </a:p>
        </c:txPr>
        <c:crossAx val="225831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5445434350705118"/>
          <c:y val="0.11901583497467978"/>
          <c:w val="0.11068441696738911"/>
          <c:h val="9.958964046481101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 baseline="0">
          <a:latin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3.5856115834353164E-2"/>
          <c:w val="0.72009719226599445"/>
          <c:h val="0.8612934641226263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2018 год</c:v>
                </c:pt>
              </c:strCache>
            </c:strRef>
          </c:tx>
          <c:spPr>
            <a:solidFill>
              <a:srgbClr val="BF058E"/>
            </a:solidFill>
          </c:spPr>
          <c:invertIfNegative val="0"/>
          <c:dLbls>
            <c:dLbl>
              <c:idx val="0"/>
              <c:layout>
                <c:manualLayout>
                  <c:x val="-4.0746191036245012E-3"/>
                  <c:y val="-3.117040739456404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8.2996046416298572E-3"/>
                  <c:y val="-2.26830206427594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6.2853409008193934E-3"/>
                  <c:y val="-9.366434556858930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5.7422977906669377E-3"/>
                  <c:y val="2.486843346473378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2.8198136030862471E-2"/>
                  <c:y val="-2.141601597531956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1.7453417874204454E-2"/>
                  <c:y val="-3.030616459477824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9.2981112217690079E-2"/>
                  <c:y val="-2.258838607590521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Лист1!$A$2:$A$6</c:f>
              <c:strCache>
                <c:ptCount val="5"/>
                <c:pt idx="0">
                  <c:v>Доходы от использования имущества</c:v>
                </c:pt>
                <c:pt idx="1">
                  <c:v>Доходы от продажи имущества и земельных участков</c:v>
                </c:pt>
                <c:pt idx="2">
                  <c:v>Плата за негативное воздействие на окружающую среду</c:v>
                </c:pt>
                <c:pt idx="3">
                  <c:v>Прочие неналоговые доходы</c:v>
                </c:pt>
                <c:pt idx="4">
                  <c:v>Доходы от оказания платных услуг (работ) и компенсации затрат государства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10025.799999999999</c:v>
                </c:pt>
                <c:pt idx="1">
                  <c:v>4134.25</c:v>
                </c:pt>
                <c:pt idx="2">
                  <c:v>125</c:v>
                </c:pt>
                <c:pt idx="3">
                  <c:v>509</c:v>
                </c:pt>
                <c:pt idx="4">
                  <c:v>28853.599999999999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2019 год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dLbls>
            <c:dLbl>
              <c:idx val="0"/>
              <c:layout>
                <c:manualLayout>
                  <c:x val="1.8245099203536772E-2"/>
                  <c:y val="-2.109183284373708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9765524137164835E-2"/>
                  <c:y val="-1.898264955936337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7.6021246681403217E-3"/>
                  <c:y val="4.218366568747417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2.5847223871677094E-2"/>
                  <c:y val="-4.218366568747417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3.4969773473445591E-2"/>
                  <c:y val="-6.327549853121125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Лист1!$A$2:$A$6</c:f>
              <c:strCache>
                <c:ptCount val="5"/>
                <c:pt idx="0">
                  <c:v>Доходы от использования имущества</c:v>
                </c:pt>
                <c:pt idx="1">
                  <c:v>Доходы от продажи имущества и земельных участков</c:v>
                </c:pt>
                <c:pt idx="2">
                  <c:v>Плата за негативное воздействие на окружающую среду</c:v>
                </c:pt>
                <c:pt idx="3">
                  <c:v>Прочие неналоговые доходы</c:v>
                </c:pt>
                <c:pt idx="4">
                  <c:v>Доходы от оказания платных услуг (работ) и компенсации затрат государства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7975.1</c:v>
                </c:pt>
                <c:pt idx="1">
                  <c:v>1417.06</c:v>
                </c:pt>
                <c:pt idx="2">
                  <c:v>143.11000000000001</c:v>
                </c:pt>
                <c:pt idx="3">
                  <c:v>777.02</c:v>
                </c:pt>
                <c:pt idx="4">
                  <c:v>28697.5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22917120"/>
        <c:axId val="22919040"/>
      </c:barChart>
      <c:catAx>
        <c:axId val="229171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 sz="1600" b="1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22919040"/>
        <c:crosses val="autoZero"/>
        <c:auto val="1"/>
        <c:lblAlgn val="ctr"/>
        <c:lblOffset val="100"/>
        <c:noMultiLvlLbl val="0"/>
      </c:catAx>
      <c:valAx>
        <c:axId val="2291904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 algn="ctr">
              <a:defRPr lang="ru-RU" sz="1400" b="0" i="0" u="none" strike="noStrike" kern="1200" baseline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+mn-cs"/>
              </a:defRPr>
            </a:pPr>
            <a:endParaRPr lang="ru-RU"/>
          </a:p>
        </c:txPr>
        <c:crossAx val="2291712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3953818349685283"/>
          <c:y val="0.12086334352384409"/>
          <c:w val="0.13716890651996524"/>
          <c:h val="0.17824790974954197"/>
        </c:manualLayout>
      </c:layout>
      <c:overlay val="0"/>
      <c:txPr>
        <a:bodyPr/>
        <a:lstStyle/>
        <a:p>
          <a:pPr>
            <a:defRPr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656285795831114"/>
          <c:y val="2.4844283683579389E-2"/>
          <c:w val="0.80980226335004923"/>
          <c:h val="0.8612934641226263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2018 год</c:v>
                </c:pt>
              </c:strCache>
            </c:strRef>
          </c:tx>
          <c:spPr>
            <a:solidFill>
              <a:srgbClr val="EADF02"/>
            </a:solidFill>
          </c:spPr>
          <c:invertIfNegative val="0"/>
          <c:dPt>
            <c:idx val="1"/>
            <c:invertIfNegative val="0"/>
            <c:bubble3D val="0"/>
            <c:spPr>
              <a:solidFill>
                <a:srgbClr val="EADF02"/>
              </a:solidFill>
              <a:ln w="0" cap="sq" cmpd="sng"/>
              <a:effectLst>
                <a:outerShdw sx="1000" sy="1000" algn="ctr" rotWithShape="0">
                  <a:schemeClr val="bg1"/>
                </a:outerShdw>
              </a:effectLst>
              <a:scene3d>
                <a:camera prst="orthographicFront"/>
                <a:lightRig rig="threePt" dir="t"/>
              </a:scene3d>
              <a:sp3d prstMaterial="flat"/>
            </c:spPr>
          </c:dPt>
          <c:dLbls>
            <c:dLbl>
              <c:idx val="2"/>
              <c:layout>
                <c:manualLayout>
                  <c:x val="-1.4571847007998222E-2"/>
                  <c:y val="-4.42851264741367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2.9143694015996445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Дотации</c:v>
                </c:pt>
                <c:pt idx="1">
                  <c:v>Субсидии </c:v>
                </c:pt>
                <c:pt idx="2">
                  <c:v>Субвенции </c:v>
                </c:pt>
                <c:pt idx="3">
                  <c:v>Иные межбюджетные трансферты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89111</c:v>
                </c:pt>
                <c:pt idx="1">
                  <c:v>297138.2</c:v>
                </c:pt>
                <c:pt idx="2">
                  <c:v>191349.78</c:v>
                </c:pt>
                <c:pt idx="3">
                  <c:v>19138.39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2019 год</c:v>
                </c:pt>
              </c:strCache>
            </c:strRef>
          </c:tx>
          <c:spPr>
            <a:solidFill>
              <a:schemeClr val="accent5">
                <a:lumMod val="75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2.7686509315196624E-2"/>
                  <c:y val="1.107128161853427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"/>
                  <c:y val="4.428512647413719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2.6229324614396803E-2"/>
                  <c:y val="6.642768971120518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1.1657477606398686E-2"/>
                  <c:y val="-1.107128161853419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Дотации</c:v>
                </c:pt>
                <c:pt idx="1">
                  <c:v>Субсидии </c:v>
                </c:pt>
                <c:pt idx="2">
                  <c:v>Субвенции </c:v>
                </c:pt>
                <c:pt idx="3">
                  <c:v>Иные межбюджетные трансферты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85999.7</c:v>
                </c:pt>
                <c:pt idx="1">
                  <c:v>154084.19</c:v>
                </c:pt>
                <c:pt idx="2">
                  <c:v>187013.13</c:v>
                </c:pt>
                <c:pt idx="3">
                  <c:v>10993.49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28104960"/>
        <c:axId val="28225920"/>
      </c:barChart>
      <c:catAx>
        <c:axId val="281049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 baseline="0"/>
            </a:pPr>
            <a:endParaRPr lang="ru-RU"/>
          </a:p>
        </c:txPr>
        <c:crossAx val="28225920"/>
        <c:crosses val="autoZero"/>
        <c:auto val="1"/>
        <c:lblAlgn val="ctr"/>
        <c:lblOffset val="100"/>
        <c:noMultiLvlLbl val="0"/>
      </c:catAx>
      <c:valAx>
        <c:axId val="2822592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+mj-lt"/>
              </a:defRPr>
            </a:pPr>
            <a:endParaRPr lang="ru-RU"/>
          </a:p>
        </c:txPr>
        <c:crossAx val="2810496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552289688118947"/>
          <c:y val="0.37392942806924673"/>
          <c:w val="0.13716890651996524"/>
          <c:h val="0.1255170365685864"/>
        </c:manualLayout>
      </c:layout>
      <c:overlay val="0"/>
      <c:txPr>
        <a:bodyPr/>
        <a:lstStyle/>
        <a:p>
          <a:pPr>
            <a:defRPr b="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/>
              <a:t>Удельный вес в общем объеме </a:t>
            </a:r>
            <a:r>
              <a:rPr lang="ru-RU" dirty="0" smtClean="0"/>
              <a:t>расходов, %</a:t>
            </a:r>
            <a:endParaRPr lang="ru-RU" dirty="0"/>
          </a:p>
        </c:rich>
      </c:tx>
      <c:layout/>
      <c:overlay val="0"/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Удельный вес в общем объеме расходов</c:v>
                </c:pt>
              </c:strCache>
            </c:strRef>
          </c:tx>
          <c:spPr>
            <a:solidFill>
              <a:srgbClr val="920061"/>
            </a:solidFill>
          </c:spPr>
          <c:invertIfNegative val="0"/>
          <c:dLbls>
            <c:dLbl>
              <c:idx val="6"/>
              <c:layout>
                <c:manualLayout>
                  <c:x val="-1.4338966853728087E-3"/>
                  <c:y val="-4.832036324737952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Лист1!$A$2:$A$13</c:f>
              <c:strCache>
                <c:ptCount val="12"/>
                <c:pt idx="0">
                  <c:v>Общегосударственные вопросы</c:v>
                </c:pt>
                <c:pt idx="1">
                  <c:v>Национальная оборона</c:v>
                </c:pt>
                <c:pt idx="2">
                  <c:v>Национальная безопасность и правоохранительная деятельность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Охрана окружающей среды</c:v>
                </c:pt>
                <c:pt idx="6">
                  <c:v>Образование</c:v>
                </c:pt>
                <c:pt idx="7">
                  <c:v>Культура и кинематография</c:v>
                </c:pt>
                <c:pt idx="8">
                  <c:v>Социальная политика</c:v>
                </c:pt>
                <c:pt idx="9">
                  <c:v>Физическая культура и спорт</c:v>
                </c:pt>
                <c:pt idx="10">
                  <c:v>Обслуживание муниципального долга</c:v>
                </c:pt>
                <c:pt idx="11">
                  <c:v>МБТ, предоставляемые из бюджета Вятскополняского района</c:v>
                </c:pt>
              </c:strCache>
            </c:strRef>
          </c:cat>
          <c:val>
            <c:numRef>
              <c:f>Лист1!$B$2:$B$13</c:f>
              <c:numCache>
                <c:formatCode>General</c:formatCode>
                <c:ptCount val="12"/>
                <c:pt idx="0">
                  <c:v>9.4</c:v>
                </c:pt>
                <c:pt idx="1">
                  <c:v>0.3</c:v>
                </c:pt>
                <c:pt idx="2">
                  <c:v>0.2</c:v>
                </c:pt>
                <c:pt idx="3">
                  <c:v>12.6</c:v>
                </c:pt>
                <c:pt idx="4">
                  <c:v>0.4</c:v>
                </c:pt>
                <c:pt idx="5">
                  <c:v>0.2</c:v>
                </c:pt>
                <c:pt idx="6">
                  <c:v>55</c:v>
                </c:pt>
                <c:pt idx="7">
                  <c:v>7</c:v>
                </c:pt>
                <c:pt idx="8">
                  <c:v>4.5</c:v>
                </c:pt>
                <c:pt idx="9">
                  <c:v>5.4</c:v>
                </c:pt>
                <c:pt idx="10">
                  <c:v>0.4</c:v>
                </c:pt>
                <c:pt idx="11">
                  <c:v>4.5999999999999996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6948736"/>
        <c:axId val="26950272"/>
      </c:barChart>
      <c:catAx>
        <c:axId val="26948736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26950272"/>
        <c:crosses val="autoZero"/>
        <c:auto val="1"/>
        <c:lblAlgn val="ctr"/>
        <c:lblOffset val="100"/>
        <c:noMultiLvlLbl val="0"/>
      </c:catAx>
      <c:valAx>
        <c:axId val="26950272"/>
        <c:scaling>
          <c:orientation val="minMax"/>
        </c:scaling>
        <c:delete val="0"/>
        <c:axPos val="b"/>
        <c:majorGridlines/>
        <c:numFmt formatCode="General" sourceLinked="1"/>
        <c:majorTickMark val="none"/>
        <c:minorTickMark val="none"/>
        <c:tickLblPos val="nextTo"/>
        <c:crossAx val="2694873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Lbls>
            <c:dLbl>
              <c:idx val="0"/>
              <c:layout>
                <c:manualLayout>
                  <c:x val="-0.17305342141471461"/>
                  <c:y val="-0.1599879429133858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0.10137465732677375"/>
                  <c:y val="3.973991141732283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Лист1!$A$2:$A$4</c:f>
              <c:strCache>
                <c:ptCount val="3"/>
                <c:pt idx="0">
                  <c:v>Расходы по заработной плате и начисления на нее</c:v>
                </c:pt>
                <c:pt idx="1">
                  <c:v>Расходы по оплате коммунальных услуг</c:v>
                </c:pt>
                <c:pt idx="2">
                  <c:v>Прочие расходы</c:v>
                </c:pt>
              </c:strCache>
            </c:strRef>
          </c:cat>
          <c:val>
            <c:numRef>
              <c:f>Лист1!$B$2:$B$4</c:f>
              <c:numCache>
                <c:formatCode>_-* #,##0.00_р_._-;\-* #,##0.00_р_._-;_-* "-"??_р_._-;_-@_-</c:formatCode>
                <c:ptCount val="3"/>
                <c:pt idx="0">
                  <c:v>290923</c:v>
                </c:pt>
                <c:pt idx="1">
                  <c:v>50251.6</c:v>
                </c:pt>
                <c:pt idx="2">
                  <c:v>217526.80000000002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3933995150720748E-2"/>
          <c:y val="1.6681561726141288E-3"/>
          <c:w val="0.80584517354143148"/>
          <c:h val="0.5319164019751768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Столбец2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BF058E"/>
              </a:solidFill>
            </c:spPr>
          </c:dPt>
          <c:dPt>
            <c:idx val="2"/>
            <c:bubble3D val="0"/>
            <c:spPr>
              <a:solidFill>
                <a:srgbClr val="9B08B8"/>
              </a:solidFill>
            </c:spPr>
          </c:dPt>
          <c:dPt>
            <c:idx val="3"/>
            <c:bubble3D val="0"/>
            <c:spPr>
              <a:solidFill>
                <a:srgbClr val="B30D19"/>
              </a:solidFill>
            </c:spPr>
          </c:dPt>
          <c:dPt>
            <c:idx val="4"/>
            <c:bubble3D val="0"/>
            <c:spPr>
              <a:solidFill>
                <a:srgbClr val="F119C3"/>
              </a:solidFill>
            </c:spPr>
          </c:dPt>
          <c:dPt>
            <c:idx val="5"/>
            <c:bubble3D val="0"/>
            <c:spPr>
              <a:solidFill>
                <a:srgbClr val="EADF02"/>
              </a:solidFill>
            </c:spPr>
          </c:dPt>
          <c:dPt>
            <c:idx val="6"/>
            <c:bubble3D val="0"/>
            <c:spPr>
              <a:solidFill>
                <a:srgbClr val="FFC000"/>
              </a:solidFill>
            </c:spPr>
          </c:dPt>
          <c:dPt>
            <c:idx val="7"/>
            <c:bubble3D val="0"/>
            <c:spPr>
              <a:solidFill>
                <a:srgbClr val="FFFFCC"/>
              </a:solidFill>
            </c:spPr>
          </c:dPt>
          <c:dPt>
            <c:idx val="8"/>
            <c:bubble3D val="0"/>
            <c:spPr>
              <a:solidFill>
                <a:srgbClr val="FF0000"/>
              </a:solidFill>
            </c:spPr>
          </c:dPt>
          <c:dPt>
            <c:idx val="9"/>
            <c:bubble3D val="0"/>
            <c:spPr>
              <a:solidFill>
                <a:srgbClr val="FF0000"/>
              </a:solidFill>
            </c:spPr>
          </c:dPt>
          <c:dPt>
            <c:idx val="10"/>
            <c:bubble3D val="0"/>
            <c:spPr>
              <a:solidFill>
                <a:srgbClr val="C20664"/>
              </a:solidFill>
            </c:spPr>
          </c:dPt>
          <c:dLbls>
            <c:dLbl>
              <c:idx val="0"/>
              <c:layout>
                <c:manualLayout>
                  <c:x val="-9.9673579546298539E-3"/>
                  <c:y val="-1.31454831339281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8.3868126928747067E-2"/>
                  <c:y val="-5.022924022059975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0.1469265786641612"/>
                  <c:y val="6.618648178618586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1.2573672314258643E-2"/>
                  <c:y val="-5.970408925416671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7.7250860603516464E-2"/>
                  <c:y val="5.45262024259363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-9.1239071053129214E-2"/>
                  <c:y val="-4.86194943072357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-0.12620625574849509"/>
                  <c:y val="2.908532669659814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0"/>
              <c:layout>
                <c:manualLayout>
                  <c:x val="9.7405120751806726E-2"/>
                  <c:y val="-4.422400083786032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Лист1!$A$2:$A$13</c:f>
              <c:strCache>
                <c:ptCount val="12"/>
                <c:pt idx="0">
                  <c:v>Общегосударственные расходы 52897 тыс.рублей</c:v>
                </c:pt>
                <c:pt idx="1">
                  <c:v>Национальная оборона 1567 тыс.рублей</c:v>
                </c:pt>
                <c:pt idx="2">
                  <c:v>Национальная безопасность и правоохранительная деятельность 1 108 тыс.рублей</c:v>
                </c:pt>
                <c:pt idx="3">
                  <c:v>Национальная экономика 66239 тыс.рублей</c:v>
                </c:pt>
                <c:pt idx="4">
                  <c:v>Жилищно-коммунальное хозяйство 2183 тыс. рублей</c:v>
                </c:pt>
                <c:pt idx="5">
                  <c:v>Охрана окружающей среды 1257 тыс.рублей</c:v>
                </c:pt>
                <c:pt idx="6">
                  <c:v>Образование 309885 тыс.рублей</c:v>
                </c:pt>
                <c:pt idx="7">
                  <c:v>Культура и кинематография 39760 тыс.рублей</c:v>
                </c:pt>
                <c:pt idx="8">
                  <c:v>Социальная политика 24881 тыс.рублей</c:v>
                </c:pt>
                <c:pt idx="9">
                  <c:v>Физическая культура и спорт 30280 тыс.рублей</c:v>
                </c:pt>
                <c:pt idx="10">
                  <c:v>Обслуживание муниципального долга 2517 тыс.рублей</c:v>
                </c:pt>
                <c:pt idx="11">
                  <c:v>Межбюджетные трансферты 26128 тыс.рублей</c:v>
                </c:pt>
              </c:strCache>
            </c:strRef>
          </c:cat>
          <c:val>
            <c:numRef>
              <c:f>Лист1!$B$2:$B$13</c:f>
              <c:numCache>
                <c:formatCode>_-* #,##0_р_._-;\-* #,##0_р_._-;_-* "-"??_р_._-;_-@_-</c:formatCode>
                <c:ptCount val="12"/>
                <c:pt idx="0">
                  <c:v>52897</c:v>
                </c:pt>
                <c:pt idx="1">
                  <c:v>1566.5</c:v>
                </c:pt>
                <c:pt idx="2">
                  <c:v>1107.8</c:v>
                </c:pt>
                <c:pt idx="3">
                  <c:v>66238.8</c:v>
                </c:pt>
                <c:pt idx="4">
                  <c:v>2183</c:v>
                </c:pt>
                <c:pt idx="5">
                  <c:v>1257.4000000000001</c:v>
                </c:pt>
                <c:pt idx="6">
                  <c:v>309884.59999999998</c:v>
                </c:pt>
                <c:pt idx="7">
                  <c:v>39760.199999999997</c:v>
                </c:pt>
                <c:pt idx="8">
                  <c:v>24881.1</c:v>
                </c:pt>
                <c:pt idx="9">
                  <c:v>30279.7</c:v>
                </c:pt>
                <c:pt idx="10">
                  <c:v>2517.1</c:v>
                </c:pt>
                <c:pt idx="11">
                  <c:v>26128.2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egendEntry>
        <c:idx val="0"/>
        <c:txPr>
          <a:bodyPr/>
          <a:lstStyle/>
          <a:p>
            <a:pPr algn="just">
              <a:defRPr sz="1200" b="0" baseline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 algn="just">
              <a:defRPr sz="1200" b="0" baseline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2"/>
        <c:txPr>
          <a:bodyPr/>
          <a:lstStyle/>
          <a:p>
            <a:pPr algn="just">
              <a:defRPr sz="1200" b="0" baseline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3"/>
        <c:txPr>
          <a:bodyPr/>
          <a:lstStyle/>
          <a:p>
            <a:pPr algn="just">
              <a:defRPr sz="1200" b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4"/>
        <c:txPr>
          <a:bodyPr/>
          <a:lstStyle/>
          <a:p>
            <a:pPr algn="just">
              <a:defRPr sz="1200" b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5"/>
        <c:txPr>
          <a:bodyPr/>
          <a:lstStyle/>
          <a:p>
            <a:pPr algn="just">
              <a:defRPr sz="1200" b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ayout>
        <c:manualLayout>
          <c:xMode val="edge"/>
          <c:yMode val="edge"/>
          <c:x val="1.6831394974689301E-2"/>
          <c:y val="0.43583600424623276"/>
          <c:w val="0.96194792345709834"/>
          <c:h val="0.5641639957537673"/>
        </c:manualLayout>
      </c:layout>
      <c:overlay val="0"/>
      <c:txPr>
        <a:bodyPr/>
        <a:lstStyle/>
        <a:p>
          <a:pPr algn="just">
            <a:defRPr sz="1200" b="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5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/>
    <cs:fillRef idx="2">
      <cs:styleClr val="auto"/>
    </cs:fillRef>
    <cs:effectRef idx="1"/>
    <cs:fontRef idx="minor">
      <a:schemeClr val="dk1"/>
    </cs:fontRef>
    <cs:spPr/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F22B9EF-8807-4456-A4E3-66590BAC9325}" type="doc">
      <dgm:prSet loTypeId="urn:microsoft.com/office/officeart/2005/8/layout/hierarchy6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637CE01-9DF4-4E9D-8C5B-D62415FB6EB2}">
      <dgm:prSet phldrT="[Текст]"/>
      <dgm:spPr/>
      <dgm:t>
        <a:bodyPr/>
        <a:lstStyle/>
        <a:p>
          <a:r>
            <a:rPr lang="ru-RU" dirty="0" smtClean="0"/>
            <a:t>Бюджет </a:t>
          </a:r>
          <a:r>
            <a:rPr lang="ru-RU" dirty="0" err="1" smtClean="0"/>
            <a:t>Вятскополянского</a:t>
          </a:r>
          <a:r>
            <a:rPr lang="ru-RU" dirty="0" smtClean="0"/>
            <a:t> района</a:t>
          </a:r>
          <a:endParaRPr lang="ru-RU" dirty="0"/>
        </a:p>
      </dgm:t>
    </dgm:pt>
    <dgm:pt modelId="{A0E7A1C3-175A-4D8D-9780-E2BB6D18552C}" type="parTrans" cxnId="{30045970-64B1-4492-90BC-FE21E20101EC}">
      <dgm:prSet/>
      <dgm:spPr/>
      <dgm:t>
        <a:bodyPr/>
        <a:lstStyle/>
        <a:p>
          <a:endParaRPr lang="ru-RU"/>
        </a:p>
      </dgm:t>
    </dgm:pt>
    <dgm:pt modelId="{96FDEC2E-D030-4ED7-9145-7B2F4A565F83}" type="sibTrans" cxnId="{30045970-64B1-4492-90BC-FE21E20101EC}">
      <dgm:prSet/>
      <dgm:spPr/>
      <dgm:t>
        <a:bodyPr/>
        <a:lstStyle/>
        <a:p>
          <a:endParaRPr lang="ru-RU"/>
        </a:p>
      </dgm:t>
    </dgm:pt>
    <dgm:pt modelId="{361DB505-D361-4581-B641-740260BFFAC3}">
      <dgm:prSet phldrT="[Текст]"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Управление образования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1523197D-D788-40E5-8193-266E74971F20}" type="parTrans" cxnId="{4B3ED09B-0F53-4AAE-ACC6-8E8FD017B0C7}">
      <dgm:prSet/>
      <dgm:spPr/>
      <dgm:t>
        <a:bodyPr/>
        <a:lstStyle/>
        <a:p>
          <a:endParaRPr lang="ru-RU"/>
        </a:p>
      </dgm:t>
    </dgm:pt>
    <dgm:pt modelId="{85CCD889-472E-4FA3-9401-243BE20E8B7B}" type="sibTrans" cxnId="{4B3ED09B-0F53-4AAE-ACC6-8E8FD017B0C7}">
      <dgm:prSet/>
      <dgm:spPr/>
      <dgm:t>
        <a:bodyPr/>
        <a:lstStyle/>
        <a:p>
          <a:endParaRPr lang="ru-RU"/>
        </a:p>
      </dgm:t>
    </dgm:pt>
    <dgm:pt modelId="{0470FCD0-5F85-42C3-8CD3-DC20020BF412}">
      <dgm:prSet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Администрация района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6227C045-618F-404E-AD99-398EFE051564}" type="parTrans" cxnId="{7B8E6B04-CBD6-42B7-9E28-D30A60EB2D11}">
      <dgm:prSet/>
      <dgm:spPr/>
      <dgm:t>
        <a:bodyPr/>
        <a:lstStyle/>
        <a:p>
          <a:endParaRPr lang="ru-RU"/>
        </a:p>
      </dgm:t>
    </dgm:pt>
    <dgm:pt modelId="{35A740DB-5F8B-4076-A206-FFDD42D81E75}" type="sibTrans" cxnId="{7B8E6B04-CBD6-42B7-9E28-D30A60EB2D11}">
      <dgm:prSet/>
      <dgm:spPr/>
      <dgm:t>
        <a:bodyPr/>
        <a:lstStyle/>
        <a:p>
          <a:endParaRPr lang="ru-RU"/>
        </a:p>
      </dgm:t>
    </dgm:pt>
    <dgm:pt modelId="{02ED8DD6-F991-4F59-9AEC-A6BE2E2B1047}">
      <dgm:prSet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СХО, АРХИВ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9D64D08D-9B8F-4900-9797-757C329E7B04}" type="parTrans" cxnId="{838B9EEB-9716-49E5-A891-B32C2B5F49F1}">
      <dgm:prSet/>
      <dgm:spPr/>
      <dgm:t>
        <a:bodyPr/>
        <a:lstStyle/>
        <a:p>
          <a:endParaRPr lang="ru-RU"/>
        </a:p>
      </dgm:t>
    </dgm:pt>
    <dgm:pt modelId="{F6865D6E-CB31-43ED-A83A-9A03473A29FE}" type="sibTrans" cxnId="{838B9EEB-9716-49E5-A891-B32C2B5F49F1}">
      <dgm:prSet/>
      <dgm:spPr/>
      <dgm:t>
        <a:bodyPr/>
        <a:lstStyle/>
        <a:p>
          <a:endParaRPr lang="ru-RU"/>
        </a:p>
      </dgm:t>
    </dgm:pt>
    <dgm:pt modelId="{10AD316F-C2C5-46CB-ADF9-A60E70D5D97D}">
      <dgm:prSet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Библиотечная система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12AE0595-E55A-4F06-82D9-272DB1F14D87}" type="parTrans" cxnId="{37C4234F-8F0A-4BBD-8D8D-9A69753B15F8}">
      <dgm:prSet/>
      <dgm:spPr/>
      <dgm:t>
        <a:bodyPr/>
        <a:lstStyle/>
        <a:p>
          <a:endParaRPr lang="ru-RU"/>
        </a:p>
      </dgm:t>
    </dgm:pt>
    <dgm:pt modelId="{DD93804D-B499-49E2-9486-46B80D42FFF0}" type="sibTrans" cxnId="{37C4234F-8F0A-4BBD-8D8D-9A69753B15F8}">
      <dgm:prSet/>
      <dgm:spPr/>
      <dgm:t>
        <a:bodyPr/>
        <a:lstStyle/>
        <a:p>
          <a:endParaRPr lang="ru-RU"/>
        </a:p>
      </dgm:t>
    </dgm:pt>
    <dgm:pt modelId="{028E2B4D-2569-48DD-8C1B-E96615D762CC}">
      <dgm:prSet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12 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школ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9E0CC9FA-BACF-46E6-8190-D7AA3DD3E60B}" type="parTrans" cxnId="{0D73A030-1965-4266-9E2F-69C86C1F4ED6}">
      <dgm:prSet/>
      <dgm:spPr/>
      <dgm:t>
        <a:bodyPr/>
        <a:lstStyle/>
        <a:p>
          <a:endParaRPr lang="ru-RU"/>
        </a:p>
      </dgm:t>
    </dgm:pt>
    <dgm:pt modelId="{D176B682-D8E5-430E-88CE-518115C09A54}" type="sibTrans" cxnId="{0D73A030-1965-4266-9E2F-69C86C1F4ED6}">
      <dgm:prSet/>
      <dgm:spPr/>
      <dgm:t>
        <a:bodyPr/>
        <a:lstStyle/>
        <a:p>
          <a:endParaRPr lang="ru-RU"/>
        </a:p>
      </dgm:t>
    </dgm:pt>
    <dgm:pt modelId="{2742230B-A202-4B79-B195-225821FEF9CD}">
      <dgm:prSet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2 детских сада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0C9ED324-B370-4B6D-8DCB-E53D830CE49B}" type="parTrans" cxnId="{3E18E108-CFFE-4066-884D-153D89503A44}">
      <dgm:prSet/>
      <dgm:spPr/>
      <dgm:t>
        <a:bodyPr/>
        <a:lstStyle/>
        <a:p>
          <a:endParaRPr lang="ru-RU"/>
        </a:p>
      </dgm:t>
    </dgm:pt>
    <dgm:pt modelId="{E3F5CF4D-203E-40BC-A677-86EC9697F3AA}" type="sibTrans" cxnId="{3E18E108-CFFE-4066-884D-153D89503A44}">
      <dgm:prSet/>
      <dgm:spPr/>
      <dgm:t>
        <a:bodyPr/>
        <a:lstStyle/>
        <a:p>
          <a:endParaRPr lang="ru-RU"/>
        </a:p>
      </dgm:t>
    </dgm:pt>
    <dgm:pt modelId="{72D0CDA7-B22B-4045-B521-8B3BE49BF1BD}">
      <dgm:prSet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4 учреждения </a:t>
          </a:r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доп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 образования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2B3FC772-5BDD-4657-A46F-55163672D7B8}" type="parTrans" cxnId="{BDF65A27-C6B6-43EA-910A-3C09FD5A8A95}">
      <dgm:prSet/>
      <dgm:spPr/>
      <dgm:t>
        <a:bodyPr/>
        <a:lstStyle/>
        <a:p>
          <a:endParaRPr lang="ru-RU"/>
        </a:p>
      </dgm:t>
    </dgm:pt>
    <dgm:pt modelId="{D4A49A6E-3C87-441B-A1BA-37E38FDE6D9C}" type="sibTrans" cxnId="{BDF65A27-C6B6-43EA-910A-3C09FD5A8A95}">
      <dgm:prSet/>
      <dgm:spPr/>
      <dgm:t>
        <a:bodyPr/>
        <a:lstStyle/>
        <a:p>
          <a:endParaRPr lang="ru-RU"/>
        </a:p>
      </dgm:t>
    </dgm:pt>
    <dgm:pt modelId="{1E5CD65E-483D-4997-A8C5-3771CA35558C}">
      <dgm:prSet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РОМЦ (бюджетное учреждение)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6AC82011-8F87-49A1-A744-6EBC200F340B}" type="parTrans" cxnId="{7A56BD7E-2A98-4614-B680-9EC7E363FBCD}">
      <dgm:prSet/>
      <dgm:spPr/>
      <dgm:t>
        <a:bodyPr/>
        <a:lstStyle/>
        <a:p>
          <a:endParaRPr lang="ru-RU"/>
        </a:p>
      </dgm:t>
    </dgm:pt>
    <dgm:pt modelId="{CC09EB27-F224-4721-8A9F-31A0BB272DB6}" type="sibTrans" cxnId="{7A56BD7E-2A98-4614-B680-9EC7E363FBCD}">
      <dgm:prSet/>
      <dgm:spPr/>
      <dgm:t>
        <a:bodyPr/>
        <a:lstStyle/>
        <a:p>
          <a:endParaRPr lang="ru-RU"/>
        </a:p>
      </dgm:t>
    </dgm:pt>
    <dgm:pt modelId="{CC134B6A-AF7F-4BFC-8B4A-2637C0141AFF}" type="pres">
      <dgm:prSet presAssocID="{FF22B9EF-8807-4456-A4E3-66590BAC9325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D49DB6C-6F42-4439-A8DD-73630705A8E3}" type="pres">
      <dgm:prSet presAssocID="{FF22B9EF-8807-4456-A4E3-66590BAC9325}" presName="hierFlow" presStyleCnt="0"/>
      <dgm:spPr/>
    </dgm:pt>
    <dgm:pt modelId="{E6AA06FB-BF2D-42F3-AC39-8B20E99C066A}" type="pres">
      <dgm:prSet presAssocID="{FF22B9EF-8807-4456-A4E3-66590BAC9325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ED148D78-1318-4C7F-B66E-88495F416E8C}" type="pres">
      <dgm:prSet presAssocID="{6637CE01-9DF4-4E9D-8C5B-D62415FB6EB2}" presName="Name14" presStyleCnt="0"/>
      <dgm:spPr/>
    </dgm:pt>
    <dgm:pt modelId="{980AB055-2F7B-43DF-AF11-7CA4F90102B0}" type="pres">
      <dgm:prSet presAssocID="{6637CE01-9DF4-4E9D-8C5B-D62415FB6EB2}" presName="level1Shape" presStyleLbl="node0" presStyleIdx="0" presStyleCnt="1" custScaleX="343200" custScaleY="299970" custLinFactY="-163580" custLinFactNeighborX="69206" custLinFactNeighborY="-2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43AC8C3-2F63-4912-A739-869EC92D7250}" type="pres">
      <dgm:prSet presAssocID="{6637CE01-9DF4-4E9D-8C5B-D62415FB6EB2}" presName="hierChild2" presStyleCnt="0"/>
      <dgm:spPr/>
    </dgm:pt>
    <dgm:pt modelId="{0F4A9793-3E36-4E9E-A2AC-C42B9F0E5F03}" type="pres">
      <dgm:prSet presAssocID="{6227C045-618F-404E-AD99-398EFE051564}" presName="Name19" presStyleLbl="parChTrans1D2" presStyleIdx="0" presStyleCnt="2"/>
      <dgm:spPr/>
      <dgm:t>
        <a:bodyPr/>
        <a:lstStyle/>
        <a:p>
          <a:endParaRPr lang="ru-RU"/>
        </a:p>
      </dgm:t>
    </dgm:pt>
    <dgm:pt modelId="{51BFFF80-7C42-4F77-A9D1-9830D9E55FE1}" type="pres">
      <dgm:prSet presAssocID="{0470FCD0-5F85-42C3-8CD3-DC20020BF412}" presName="Name21" presStyleCnt="0"/>
      <dgm:spPr/>
    </dgm:pt>
    <dgm:pt modelId="{EF1DD9F7-78EC-449E-AB54-2A5BF3225B80}" type="pres">
      <dgm:prSet presAssocID="{0470FCD0-5F85-42C3-8CD3-DC20020BF412}" presName="level2Shape" presStyleLbl="node2" presStyleIdx="0" presStyleCnt="2" custScaleX="354777" custScaleY="158745"/>
      <dgm:spPr/>
      <dgm:t>
        <a:bodyPr/>
        <a:lstStyle/>
        <a:p>
          <a:endParaRPr lang="ru-RU"/>
        </a:p>
      </dgm:t>
    </dgm:pt>
    <dgm:pt modelId="{65BDA88E-84CC-4513-9CF9-D0D3700A09CD}" type="pres">
      <dgm:prSet presAssocID="{0470FCD0-5F85-42C3-8CD3-DC20020BF412}" presName="hierChild3" presStyleCnt="0"/>
      <dgm:spPr/>
    </dgm:pt>
    <dgm:pt modelId="{2BAA64D0-1702-434E-9ACF-FFA654C3204F}" type="pres">
      <dgm:prSet presAssocID="{9D64D08D-9B8F-4900-9797-757C329E7B04}" presName="Name19" presStyleLbl="parChTrans1D3" presStyleIdx="0" presStyleCnt="6"/>
      <dgm:spPr/>
      <dgm:t>
        <a:bodyPr/>
        <a:lstStyle/>
        <a:p>
          <a:endParaRPr lang="ru-RU"/>
        </a:p>
      </dgm:t>
    </dgm:pt>
    <dgm:pt modelId="{ECBF3B97-514C-4A9B-8553-7EB22E479FFC}" type="pres">
      <dgm:prSet presAssocID="{02ED8DD6-F991-4F59-9AEC-A6BE2E2B1047}" presName="Name21" presStyleCnt="0"/>
      <dgm:spPr/>
    </dgm:pt>
    <dgm:pt modelId="{F0D31085-D83B-4257-8332-5A6C7D318C40}" type="pres">
      <dgm:prSet presAssocID="{02ED8DD6-F991-4F59-9AEC-A6BE2E2B1047}" presName="level2Shape" presStyleLbl="node3" presStyleIdx="0" presStyleCnt="6" custScaleX="235040" custScaleY="203456" custLinFactNeighborX="-318" custLinFactNeighborY="26528"/>
      <dgm:spPr/>
      <dgm:t>
        <a:bodyPr/>
        <a:lstStyle/>
        <a:p>
          <a:endParaRPr lang="ru-RU"/>
        </a:p>
      </dgm:t>
    </dgm:pt>
    <dgm:pt modelId="{AF03AC83-D7EB-4A10-8D03-24F187AF174D}" type="pres">
      <dgm:prSet presAssocID="{02ED8DD6-F991-4F59-9AEC-A6BE2E2B1047}" presName="hierChild3" presStyleCnt="0"/>
      <dgm:spPr/>
    </dgm:pt>
    <dgm:pt modelId="{ECD9E7FB-83DB-4E0F-93FF-66030FADC1A1}" type="pres">
      <dgm:prSet presAssocID="{12AE0595-E55A-4F06-82D9-272DB1F14D87}" presName="Name19" presStyleLbl="parChTrans1D3" presStyleIdx="1" presStyleCnt="6"/>
      <dgm:spPr/>
      <dgm:t>
        <a:bodyPr/>
        <a:lstStyle/>
        <a:p>
          <a:endParaRPr lang="ru-RU"/>
        </a:p>
      </dgm:t>
    </dgm:pt>
    <dgm:pt modelId="{C52D7F91-FF88-4736-920D-17B0DF1CB2D0}" type="pres">
      <dgm:prSet presAssocID="{10AD316F-C2C5-46CB-ADF9-A60E70D5D97D}" presName="Name21" presStyleCnt="0"/>
      <dgm:spPr/>
    </dgm:pt>
    <dgm:pt modelId="{3E22D477-6317-42AC-8327-B098FFC883DE}" type="pres">
      <dgm:prSet presAssocID="{10AD316F-C2C5-46CB-ADF9-A60E70D5D97D}" presName="level2Shape" presStyleLbl="node3" presStyleIdx="1" presStyleCnt="6" custScaleX="336126" custScaleY="211003" custLinFactY="74375" custLinFactNeighborX="-10095" custLinFactNeighborY="100000"/>
      <dgm:spPr/>
      <dgm:t>
        <a:bodyPr/>
        <a:lstStyle/>
        <a:p>
          <a:endParaRPr lang="ru-RU"/>
        </a:p>
      </dgm:t>
    </dgm:pt>
    <dgm:pt modelId="{6B0B420B-C67C-44BD-BC47-65591A042930}" type="pres">
      <dgm:prSet presAssocID="{10AD316F-C2C5-46CB-ADF9-A60E70D5D97D}" presName="hierChild3" presStyleCnt="0"/>
      <dgm:spPr/>
    </dgm:pt>
    <dgm:pt modelId="{396DC83C-0261-48B3-9E49-16DA47FB1973}" type="pres">
      <dgm:prSet presAssocID="{6AC82011-8F87-49A1-A744-6EBC200F340B}" presName="Name19" presStyleLbl="parChTrans1D3" presStyleIdx="2" presStyleCnt="6"/>
      <dgm:spPr/>
      <dgm:t>
        <a:bodyPr/>
        <a:lstStyle/>
        <a:p>
          <a:endParaRPr lang="ru-RU"/>
        </a:p>
      </dgm:t>
    </dgm:pt>
    <dgm:pt modelId="{7DE0849D-8668-42E2-AA3E-651036DA42E5}" type="pres">
      <dgm:prSet presAssocID="{1E5CD65E-483D-4997-A8C5-3771CA35558C}" presName="Name21" presStyleCnt="0"/>
      <dgm:spPr/>
    </dgm:pt>
    <dgm:pt modelId="{E0FB12F0-6FC0-4B63-9560-D333C1B0C3FF}" type="pres">
      <dgm:prSet presAssocID="{1E5CD65E-483D-4997-A8C5-3771CA35558C}" presName="level2Shape" presStyleLbl="node3" presStyleIdx="2" presStyleCnt="6" custScaleX="301807" custScaleY="317197"/>
      <dgm:spPr/>
      <dgm:t>
        <a:bodyPr/>
        <a:lstStyle/>
        <a:p>
          <a:endParaRPr lang="ru-RU"/>
        </a:p>
      </dgm:t>
    </dgm:pt>
    <dgm:pt modelId="{9E3AE41B-B4AD-4E36-838E-9D6260CE11D3}" type="pres">
      <dgm:prSet presAssocID="{1E5CD65E-483D-4997-A8C5-3771CA35558C}" presName="hierChild3" presStyleCnt="0"/>
      <dgm:spPr/>
    </dgm:pt>
    <dgm:pt modelId="{1CEB9DA5-6349-40C6-B103-83A135AC6477}" type="pres">
      <dgm:prSet presAssocID="{1523197D-D788-40E5-8193-266E74971F20}" presName="Name19" presStyleLbl="parChTrans1D2" presStyleIdx="1" presStyleCnt="2"/>
      <dgm:spPr/>
      <dgm:t>
        <a:bodyPr/>
        <a:lstStyle/>
        <a:p>
          <a:endParaRPr lang="ru-RU"/>
        </a:p>
      </dgm:t>
    </dgm:pt>
    <dgm:pt modelId="{D73191DC-6631-4712-A9AD-A8A359DF1EF1}" type="pres">
      <dgm:prSet presAssocID="{361DB505-D361-4581-B641-740260BFFAC3}" presName="Name21" presStyleCnt="0"/>
      <dgm:spPr/>
    </dgm:pt>
    <dgm:pt modelId="{DE2498C1-E085-4A18-A8BE-1B206A91FCF3}" type="pres">
      <dgm:prSet presAssocID="{361DB505-D361-4581-B641-740260BFFAC3}" presName="level2Shape" presStyleLbl="node2" presStyleIdx="1" presStyleCnt="2" custScaleX="391001" custScaleY="146664" custLinFactNeighborX="9137"/>
      <dgm:spPr/>
      <dgm:t>
        <a:bodyPr/>
        <a:lstStyle/>
        <a:p>
          <a:endParaRPr lang="ru-RU"/>
        </a:p>
      </dgm:t>
    </dgm:pt>
    <dgm:pt modelId="{7A552A46-71B1-46AF-9678-E1D38B4BFA5C}" type="pres">
      <dgm:prSet presAssocID="{361DB505-D361-4581-B641-740260BFFAC3}" presName="hierChild3" presStyleCnt="0"/>
      <dgm:spPr/>
    </dgm:pt>
    <dgm:pt modelId="{EBA0ABEB-3FCE-4EC3-9DE1-F77713D0094A}" type="pres">
      <dgm:prSet presAssocID="{9E0CC9FA-BACF-46E6-8190-D7AA3DD3E60B}" presName="Name19" presStyleLbl="parChTrans1D3" presStyleIdx="3" presStyleCnt="6"/>
      <dgm:spPr/>
      <dgm:t>
        <a:bodyPr/>
        <a:lstStyle/>
        <a:p>
          <a:endParaRPr lang="ru-RU"/>
        </a:p>
      </dgm:t>
    </dgm:pt>
    <dgm:pt modelId="{1E1F2025-C57D-4358-AC57-D4FE6B72F4A9}" type="pres">
      <dgm:prSet presAssocID="{028E2B4D-2569-48DD-8C1B-E96615D762CC}" presName="Name21" presStyleCnt="0"/>
      <dgm:spPr/>
    </dgm:pt>
    <dgm:pt modelId="{35F20F28-CB78-461C-8E41-FA1666C6A553}" type="pres">
      <dgm:prSet presAssocID="{028E2B4D-2569-48DD-8C1B-E96615D762CC}" presName="level2Shape" presStyleLbl="node3" presStyleIdx="3" presStyleCnt="6" custScaleX="177168" custScaleY="179468" custLinFactY="100000" custLinFactNeighborX="77" custLinFactNeighborY="107577"/>
      <dgm:spPr/>
      <dgm:t>
        <a:bodyPr/>
        <a:lstStyle/>
        <a:p>
          <a:endParaRPr lang="ru-RU"/>
        </a:p>
      </dgm:t>
    </dgm:pt>
    <dgm:pt modelId="{53ACE8AA-47E6-4B42-9070-3FFD9603A340}" type="pres">
      <dgm:prSet presAssocID="{028E2B4D-2569-48DD-8C1B-E96615D762CC}" presName="hierChild3" presStyleCnt="0"/>
      <dgm:spPr/>
    </dgm:pt>
    <dgm:pt modelId="{99D10BB7-AB23-492B-AA15-4959E22389AF}" type="pres">
      <dgm:prSet presAssocID="{0C9ED324-B370-4B6D-8DCB-E53D830CE49B}" presName="Name19" presStyleLbl="parChTrans1D3" presStyleIdx="4" presStyleCnt="6"/>
      <dgm:spPr/>
      <dgm:t>
        <a:bodyPr/>
        <a:lstStyle/>
        <a:p>
          <a:endParaRPr lang="ru-RU"/>
        </a:p>
      </dgm:t>
    </dgm:pt>
    <dgm:pt modelId="{79B75E26-EFE3-4231-830E-982256F83377}" type="pres">
      <dgm:prSet presAssocID="{2742230B-A202-4B79-B195-225821FEF9CD}" presName="Name21" presStyleCnt="0"/>
      <dgm:spPr/>
    </dgm:pt>
    <dgm:pt modelId="{721C4629-562E-446B-B7BD-1F32E2AC231E}" type="pres">
      <dgm:prSet presAssocID="{2742230B-A202-4B79-B195-225821FEF9CD}" presName="level2Shape" presStyleLbl="node3" presStyleIdx="4" presStyleCnt="6" custScaleX="219233" custScaleY="257663" custLinFactY="100000" custLinFactNeighborX="-15449" custLinFactNeighborY="163471"/>
      <dgm:spPr/>
      <dgm:t>
        <a:bodyPr/>
        <a:lstStyle/>
        <a:p>
          <a:endParaRPr lang="ru-RU"/>
        </a:p>
      </dgm:t>
    </dgm:pt>
    <dgm:pt modelId="{D04D8ECA-4283-4EE5-B442-D5ADF064CCF7}" type="pres">
      <dgm:prSet presAssocID="{2742230B-A202-4B79-B195-225821FEF9CD}" presName="hierChild3" presStyleCnt="0"/>
      <dgm:spPr/>
    </dgm:pt>
    <dgm:pt modelId="{B9118843-693E-4AFF-9582-E86A58B1E579}" type="pres">
      <dgm:prSet presAssocID="{2B3FC772-5BDD-4657-A46F-55163672D7B8}" presName="Name19" presStyleLbl="parChTrans1D3" presStyleIdx="5" presStyleCnt="6"/>
      <dgm:spPr/>
      <dgm:t>
        <a:bodyPr/>
        <a:lstStyle/>
        <a:p>
          <a:endParaRPr lang="ru-RU"/>
        </a:p>
      </dgm:t>
    </dgm:pt>
    <dgm:pt modelId="{967F7B57-2256-480D-92EE-7315AE480007}" type="pres">
      <dgm:prSet presAssocID="{72D0CDA7-B22B-4045-B521-8B3BE49BF1BD}" presName="Name21" presStyleCnt="0"/>
      <dgm:spPr/>
    </dgm:pt>
    <dgm:pt modelId="{5FBC2994-7AD6-49EB-BF1A-800356458DB2}" type="pres">
      <dgm:prSet presAssocID="{72D0CDA7-B22B-4045-B521-8B3BE49BF1BD}" presName="level2Shape" presStyleLbl="node3" presStyleIdx="5" presStyleCnt="6" custScaleX="311914" custScaleY="213163" custLinFactY="100000" custLinFactNeighborX="-11624" custLinFactNeighborY="149819"/>
      <dgm:spPr/>
      <dgm:t>
        <a:bodyPr/>
        <a:lstStyle/>
        <a:p>
          <a:endParaRPr lang="ru-RU"/>
        </a:p>
      </dgm:t>
    </dgm:pt>
    <dgm:pt modelId="{060A6ED7-337F-4959-867E-F0D28BA446C2}" type="pres">
      <dgm:prSet presAssocID="{72D0CDA7-B22B-4045-B521-8B3BE49BF1BD}" presName="hierChild3" presStyleCnt="0"/>
      <dgm:spPr/>
    </dgm:pt>
    <dgm:pt modelId="{4E4CEB18-8104-49A6-AD9D-EEC9A5C43428}" type="pres">
      <dgm:prSet presAssocID="{FF22B9EF-8807-4456-A4E3-66590BAC9325}" presName="bgShapesFlow" presStyleCnt="0"/>
      <dgm:spPr/>
    </dgm:pt>
  </dgm:ptLst>
  <dgm:cxnLst>
    <dgm:cxn modelId="{C5C08BC5-7205-4EEF-875D-44DDBC5D81A4}" type="presOf" srcId="{FF22B9EF-8807-4456-A4E3-66590BAC9325}" destId="{CC134B6A-AF7F-4BFC-8B4A-2637C0141AFF}" srcOrd="0" destOrd="0" presId="urn:microsoft.com/office/officeart/2005/8/layout/hierarchy6"/>
    <dgm:cxn modelId="{68C04A4F-DCE3-45D7-A0F5-D5071B57AD46}" type="presOf" srcId="{02ED8DD6-F991-4F59-9AEC-A6BE2E2B1047}" destId="{F0D31085-D83B-4257-8332-5A6C7D318C40}" srcOrd="0" destOrd="0" presId="urn:microsoft.com/office/officeart/2005/8/layout/hierarchy6"/>
    <dgm:cxn modelId="{3E18E108-CFFE-4066-884D-153D89503A44}" srcId="{361DB505-D361-4581-B641-740260BFFAC3}" destId="{2742230B-A202-4B79-B195-225821FEF9CD}" srcOrd="1" destOrd="0" parTransId="{0C9ED324-B370-4B6D-8DCB-E53D830CE49B}" sibTransId="{E3F5CF4D-203E-40BC-A677-86EC9697F3AA}"/>
    <dgm:cxn modelId="{4B3ED09B-0F53-4AAE-ACC6-8E8FD017B0C7}" srcId="{6637CE01-9DF4-4E9D-8C5B-D62415FB6EB2}" destId="{361DB505-D361-4581-B641-740260BFFAC3}" srcOrd="1" destOrd="0" parTransId="{1523197D-D788-40E5-8193-266E74971F20}" sibTransId="{85CCD889-472E-4FA3-9401-243BE20E8B7B}"/>
    <dgm:cxn modelId="{E05F5B43-82EC-4A71-8F95-E5C65777F296}" type="presOf" srcId="{0470FCD0-5F85-42C3-8CD3-DC20020BF412}" destId="{EF1DD9F7-78EC-449E-AB54-2A5BF3225B80}" srcOrd="0" destOrd="0" presId="urn:microsoft.com/office/officeart/2005/8/layout/hierarchy6"/>
    <dgm:cxn modelId="{A645F6FC-CFEB-454A-8758-95073545E2DE}" type="presOf" srcId="{6637CE01-9DF4-4E9D-8C5B-D62415FB6EB2}" destId="{980AB055-2F7B-43DF-AF11-7CA4F90102B0}" srcOrd="0" destOrd="0" presId="urn:microsoft.com/office/officeart/2005/8/layout/hierarchy6"/>
    <dgm:cxn modelId="{0D73A030-1965-4266-9E2F-69C86C1F4ED6}" srcId="{361DB505-D361-4581-B641-740260BFFAC3}" destId="{028E2B4D-2569-48DD-8C1B-E96615D762CC}" srcOrd="0" destOrd="0" parTransId="{9E0CC9FA-BACF-46E6-8190-D7AA3DD3E60B}" sibTransId="{D176B682-D8E5-430E-88CE-518115C09A54}"/>
    <dgm:cxn modelId="{38A3B4F3-7431-4F38-917B-F7FEE91F0B2A}" type="presOf" srcId="{6227C045-618F-404E-AD99-398EFE051564}" destId="{0F4A9793-3E36-4E9E-A2AC-C42B9F0E5F03}" srcOrd="0" destOrd="0" presId="urn:microsoft.com/office/officeart/2005/8/layout/hierarchy6"/>
    <dgm:cxn modelId="{07569187-7BF8-4BA2-80E2-92BFFC2AB33C}" type="presOf" srcId="{6AC82011-8F87-49A1-A744-6EBC200F340B}" destId="{396DC83C-0261-48B3-9E49-16DA47FB1973}" srcOrd="0" destOrd="0" presId="urn:microsoft.com/office/officeart/2005/8/layout/hierarchy6"/>
    <dgm:cxn modelId="{10C07741-CE16-4A56-BBBA-F96252013663}" type="presOf" srcId="{1523197D-D788-40E5-8193-266E74971F20}" destId="{1CEB9DA5-6349-40C6-B103-83A135AC6477}" srcOrd="0" destOrd="0" presId="urn:microsoft.com/office/officeart/2005/8/layout/hierarchy6"/>
    <dgm:cxn modelId="{458927F5-E294-46DF-B587-8D7427729671}" type="presOf" srcId="{2B3FC772-5BDD-4657-A46F-55163672D7B8}" destId="{B9118843-693E-4AFF-9582-E86A58B1E579}" srcOrd="0" destOrd="0" presId="urn:microsoft.com/office/officeart/2005/8/layout/hierarchy6"/>
    <dgm:cxn modelId="{54541C50-5472-4B76-8C3D-23F1E972EA78}" type="presOf" srcId="{12AE0595-E55A-4F06-82D9-272DB1F14D87}" destId="{ECD9E7FB-83DB-4E0F-93FF-66030FADC1A1}" srcOrd="0" destOrd="0" presId="urn:microsoft.com/office/officeart/2005/8/layout/hierarchy6"/>
    <dgm:cxn modelId="{5B3CF664-1455-41C1-9F35-15344F74405E}" type="presOf" srcId="{2742230B-A202-4B79-B195-225821FEF9CD}" destId="{721C4629-562E-446B-B7BD-1F32E2AC231E}" srcOrd="0" destOrd="0" presId="urn:microsoft.com/office/officeart/2005/8/layout/hierarchy6"/>
    <dgm:cxn modelId="{7B8E6B04-CBD6-42B7-9E28-D30A60EB2D11}" srcId="{6637CE01-9DF4-4E9D-8C5B-D62415FB6EB2}" destId="{0470FCD0-5F85-42C3-8CD3-DC20020BF412}" srcOrd="0" destOrd="0" parTransId="{6227C045-618F-404E-AD99-398EFE051564}" sibTransId="{35A740DB-5F8B-4076-A206-FFDD42D81E75}"/>
    <dgm:cxn modelId="{96A348A7-EF32-40A1-8F98-196D3D378B09}" type="presOf" srcId="{0C9ED324-B370-4B6D-8DCB-E53D830CE49B}" destId="{99D10BB7-AB23-492B-AA15-4959E22389AF}" srcOrd="0" destOrd="0" presId="urn:microsoft.com/office/officeart/2005/8/layout/hierarchy6"/>
    <dgm:cxn modelId="{5681D4A5-343D-433A-8433-405A963CFF50}" type="presOf" srcId="{10AD316F-C2C5-46CB-ADF9-A60E70D5D97D}" destId="{3E22D477-6317-42AC-8327-B098FFC883DE}" srcOrd="0" destOrd="0" presId="urn:microsoft.com/office/officeart/2005/8/layout/hierarchy6"/>
    <dgm:cxn modelId="{37C4234F-8F0A-4BBD-8D8D-9A69753B15F8}" srcId="{0470FCD0-5F85-42C3-8CD3-DC20020BF412}" destId="{10AD316F-C2C5-46CB-ADF9-A60E70D5D97D}" srcOrd="1" destOrd="0" parTransId="{12AE0595-E55A-4F06-82D9-272DB1F14D87}" sibTransId="{DD93804D-B499-49E2-9486-46B80D42FFF0}"/>
    <dgm:cxn modelId="{7A56BD7E-2A98-4614-B680-9EC7E363FBCD}" srcId="{0470FCD0-5F85-42C3-8CD3-DC20020BF412}" destId="{1E5CD65E-483D-4997-A8C5-3771CA35558C}" srcOrd="2" destOrd="0" parTransId="{6AC82011-8F87-49A1-A744-6EBC200F340B}" sibTransId="{CC09EB27-F224-4721-8A9F-31A0BB272DB6}"/>
    <dgm:cxn modelId="{5ABB0867-913F-41DE-9FA6-5B8C2C208281}" type="presOf" srcId="{72D0CDA7-B22B-4045-B521-8B3BE49BF1BD}" destId="{5FBC2994-7AD6-49EB-BF1A-800356458DB2}" srcOrd="0" destOrd="0" presId="urn:microsoft.com/office/officeart/2005/8/layout/hierarchy6"/>
    <dgm:cxn modelId="{98E5C99A-445A-4453-BAA8-D6E013BFC9B1}" type="presOf" srcId="{9E0CC9FA-BACF-46E6-8190-D7AA3DD3E60B}" destId="{EBA0ABEB-3FCE-4EC3-9DE1-F77713D0094A}" srcOrd="0" destOrd="0" presId="urn:microsoft.com/office/officeart/2005/8/layout/hierarchy6"/>
    <dgm:cxn modelId="{6D91B739-B4B5-4F58-8ED4-F4E95CDAE53D}" type="presOf" srcId="{9D64D08D-9B8F-4900-9797-757C329E7B04}" destId="{2BAA64D0-1702-434E-9ACF-FFA654C3204F}" srcOrd="0" destOrd="0" presId="urn:microsoft.com/office/officeart/2005/8/layout/hierarchy6"/>
    <dgm:cxn modelId="{DC0A0106-FF6F-420A-B397-937E518AFBD9}" type="presOf" srcId="{361DB505-D361-4581-B641-740260BFFAC3}" destId="{DE2498C1-E085-4A18-A8BE-1B206A91FCF3}" srcOrd="0" destOrd="0" presId="urn:microsoft.com/office/officeart/2005/8/layout/hierarchy6"/>
    <dgm:cxn modelId="{BDF65A27-C6B6-43EA-910A-3C09FD5A8A95}" srcId="{361DB505-D361-4581-B641-740260BFFAC3}" destId="{72D0CDA7-B22B-4045-B521-8B3BE49BF1BD}" srcOrd="2" destOrd="0" parTransId="{2B3FC772-5BDD-4657-A46F-55163672D7B8}" sibTransId="{D4A49A6E-3C87-441B-A1BA-37E38FDE6D9C}"/>
    <dgm:cxn modelId="{30045970-64B1-4492-90BC-FE21E20101EC}" srcId="{FF22B9EF-8807-4456-A4E3-66590BAC9325}" destId="{6637CE01-9DF4-4E9D-8C5B-D62415FB6EB2}" srcOrd="0" destOrd="0" parTransId="{A0E7A1C3-175A-4D8D-9780-E2BB6D18552C}" sibTransId="{96FDEC2E-D030-4ED7-9145-7B2F4A565F83}"/>
    <dgm:cxn modelId="{838B9EEB-9716-49E5-A891-B32C2B5F49F1}" srcId="{0470FCD0-5F85-42C3-8CD3-DC20020BF412}" destId="{02ED8DD6-F991-4F59-9AEC-A6BE2E2B1047}" srcOrd="0" destOrd="0" parTransId="{9D64D08D-9B8F-4900-9797-757C329E7B04}" sibTransId="{F6865D6E-CB31-43ED-A83A-9A03473A29FE}"/>
    <dgm:cxn modelId="{CED3D26C-FECB-43FF-8861-B58F7B269DC3}" type="presOf" srcId="{1E5CD65E-483D-4997-A8C5-3771CA35558C}" destId="{E0FB12F0-6FC0-4B63-9560-D333C1B0C3FF}" srcOrd="0" destOrd="0" presId="urn:microsoft.com/office/officeart/2005/8/layout/hierarchy6"/>
    <dgm:cxn modelId="{C2B0A050-16A8-4B7C-B0AD-9917C918F482}" type="presOf" srcId="{028E2B4D-2569-48DD-8C1B-E96615D762CC}" destId="{35F20F28-CB78-461C-8E41-FA1666C6A553}" srcOrd="0" destOrd="0" presId="urn:microsoft.com/office/officeart/2005/8/layout/hierarchy6"/>
    <dgm:cxn modelId="{15CA73FF-612E-47D4-B577-E6129CBFEB7E}" type="presParOf" srcId="{CC134B6A-AF7F-4BFC-8B4A-2637C0141AFF}" destId="{8D49DB6C-6F42-4439-A8DD-73630705A8E3}" srcOrd="0" destOrd="0" presId="urn:microsoft.com/office/officeart/2005/8/layout/hierarchy6"/>
    <dgm:cxn modelId="{38BD769B-482E-49E5-8694-B0BA1D1C6AC4}" type="presParOf" srcId="{8D49DB6C-6F42-4439-A8DD-73630705A8E3}" destId="{E6AA06FB-BF2D-42F3-AC39-8B20E99C066A}" srcOrd="0" destOrd="0" presId="urn:microsoft.com/office/officeart/2005/8/layout/hierarchy6"/>
    <dgm:cxn modelId="{CA1455F2-89A3-4DFF-944F-B4845ACCB541}" type="presParOf" srcId="{E6AA06FB-BF2D-42F3-AC39-8B20E99C066A}" destId="{ED148D78-1318-4C7F-B66E-88495F416E8C}" srcOrd="0" destOrd="0" presId="urn:microsoft.com/office/officeart/2005/8/layout/hierarchy6"/>
    <dgm:cxn modelId="{B516F57B-127F-416E-86A0-77F0FE7C5C10}" type="presParOf" srcId="{ED148D78-1318-4C7F-B66E-88495F416E8C}" destId="{980AB055-2F7B-43DF-AF11-7CA4F90102B0}" srcOrd="0" destOrd="0" presId="urn:microsoft.com/office/officeart/2005/8/layout/hierarchy6"/>
    <dgm:cxn modelId="{B4D172A6-0BBC-4548-A8F7-44D67459EB3E}" type="presParOf" srcId="{ED148D78-1318-4C7F-B66E-88495F416E8C}" destId="{343AC8C3-2F63-4912-A739-869EC92D7250}" srcOrd="1" destOrd="0" presId="urn:microsoft.com/office/officeart/2005/8/layout/hierarchy6"/>
    <dgm:cxn modelId="{22AAE73A-9097-4710-B45A-2080ED5C5B88}" type="presParOf" srcId="{343AC8C3-2F63-4912-A739-869EC92D7250}" destId="{0F4A9793-3E36-4E9E-A2AC-C42B9F0E5F03}" srcOrd="0" destOrd="0" presId="urn:microsoft.com/office/officeart/2005/8/layout/hierarchy6"/>
    <dgm:cxn modelId="{4B8D7FD6-2179-4FE0-807C-7B377C2936F9}" type="presParOf" srcId="{343AC8C3-2F63-4912-A739-869EC92D7250}" destId="{51BFFF80-7C42-4F77-A9D1-9830D9E55FE1}" srcOrd="1" destOrd="0" presId="urn:microsoft.com/office/officeart/2005/8/layout/hierarchy6"/>
    <dgm:cxn modelId="{D1E9DFAA-818D-49DB-A1BE-B15866615624}" type="presParOf" srcId="{51BFFF80-7C42-4F77-A9D1-9830D9E55FE1}" destId="{EF1DD9F7-78EC-449E-AB54-2A5BF3225B80}" srcOrd="0" destOrd="0" presId="urn:microsoft.com/office/officeart/2005/8/layout/hierarchy6"/>
    <dgm:cxn modelId="{ED67761E-B4CA-4D63-9DE6-70E58458CC02}" type="presParOf" srcId="{51BFFF80-7C42-4F77-A9D1-9830D9E55FE1}" destId="{65BDA88E-84CC-4513-9CF9-D0D3700A09CD}" srcOrd="1" destOrd="0" presId="urn:microsoft.com/office/officeart/2005/8/layout/hierarchy6"/>
    <dgm:cxn modelId="{8BB1098B-96C4-4B2B-877C-849839F98D89}" type="presParOf" srcId="{65BDA88E-84CC-4513-9CF9-D0D3700A09CD}" destId="{2BAA64D0-1702-434E-9ACF-FFA654C3204F}" srcOrd="0" destOrd="0" presId="urn:microsoft.com/office/officeart/2005/8/layout/hierarchy6"/>
    <dgm:cxn modelId="{7A8271E2-ECCB-40F2-8513-4256B6A272D0}" type="presParOf" srcId="{65BDA88E-84CC-4513-9CF9-D0D3700A09CD}" destId="{ECBF3B97-514C-4A9B-8553-7EB22E479FFC}" srcOrd="1" destOrd="0" presId="urn:microsoft.com/office/officeart/2005/8/layout/hierarchy6"/>
    <dgm:cxn modelId="{35463B9E-B14B-4D8A-8FFA-C8263C247C0E}" type="presParOf" srcId="{ECBF3B97-514C-4A9B-8553-7EB22E479FFC}" destId="{F0D31085-D83B-4257-8332-5A6C7D318C40}" srcOrd="0" destOrd="0" presId="urn:microsoft.com/office/officeart/2005/8/layout/hierarchy6"/>
    <dgm:cxn modelId="{431D89E4-DE93-4B36-96A3-A6493FCCB4E2}" type="presParOf" srcId="{ECBF3B97-514C-4A9B-8553-7EB22E479FFC}" destId="{AF03AC83-D7EB-4A10-8D03-24F187AF174D}" srcOrd="1" destOrd="0" presId="urn:microsoft.com/office/officeart/2005/8/layout/hierarchy6"/>
    <dgm:cxn modelId="{996AB97E-2202-4C1B-AAFF-FBD896096119}" type="presParOf" srcId="{65BDA88E-84CC-4513-9CF9-D0D3700A09CD}" destId="{ECD9E7FB-83DB-4E0F-93FF-66030FADC1A1}" srcOrd="2" destOrd="0" presId="urn:microsoft.com/office/officeart/2005/8/layout/hierarchy6"/>
    <dgm:cxn modelId="{8471E554-DAF1-4977-AB8F-BCA19F9DAAAC}" type="presParOf" srcId="{65BDA88E-84CC-4513-9CF9-D0D3700A09CD}" destId="{C52D7F91-FF88-4736-920D-17B0DF1CB2D0}" srcOrd="3" destOrd="0" presId="urn:microsoft.com/office/officeart/2005/8/layout/hierarchy6"/>
    <dgm:cxn modelId="{6860E2B5-FBC2-4FFA-AA05-5B476550E5E5}" type="presParOf" srcId="{C52D7F91-FF88-4736-920D-17B0DF1CB2D0}" destId="{3E22D477-6317-42AC-8327-B098FFC883DE}" srcOrd="0" destOrd="0" presId="urn:microsoft.com/office/officeart/2005/8/layout/hierarchy6"/>
    <dgm:cxn modelId="{5ECDDAC1-834C-4C60-80EA-95A9156D4964}" type="presParOf" srcId="{C52D7F91-FF88-4736-920D-17B0DF1CB2D0}" destId="{6B0B420B-C67C-44BD-BC47-65591A042930}" srcOrd="1" destOrd="0" presId="urn:microsoft.com/office/officeart/2005/8/layout/hierarchy6"/>
    <dgm:cxn modelId="{51C7157A-3E53-4997-961B-4247E7E78BF3}" type="presParOf" srcId="{65BDA88E-84CC-4513-9CF9-D0D3700A09CD}" destId="{396DC83C-0261-48B3-9E49-16DA47FB1973}" srcOrd="4" destOrd="0" presId="urn:microsoft.com/office/officeart/2005/8/layout/hierarchy6"/>
    <dgm:cxn modelId="{1A7ABB66-C032-4199-9221-5CDC0408D2B0}" type="presParOf" srcId="{65BDA88E-84CC-4513-9CF9-D0D3700A09CD}" destId="{7DE0849D-8668-42E2-AA3E-651036DA42E5}" srcOrd="5" destOrd="0" presId="urn:microsoft.com/office/officeart/2005/8/layout/hierarchy6"/>
    <dgm:cxn modelId="{20E82D20-BF6F-4E86-B3A1-A883718EB658}" type="presParOf" srcId="{7DE0849D-8668-42E2-AA3E-651036DA42E5}" destId="{E0FB12F0-6FC0-4B63-9560-D333C1B0C3FF}" srcOrd="0" destOrd="0" presId="urn:microsoft.com/office/officeart/2005/8/layout/hierarchy6"/>
    <dgm:cxn modelId="{12865997-B285-4293-B698-05B61EC85397}" type="presParOf" srcId="{7DE0849D-8668-42E2-AA3E-651036DA42E5}" destId="{9E3AE41B-B4AD-4E36-838E-9D6260CE11D3}" srcOrd="1" destOrd="0" presId="urn:microsoft.com/office/officeart/2005/8/layout/hierarchy6"/>
    <dgm:cxn modelId="{AA6CBB4A-0B3E-41C7-B265-81DE02A9AD3F}" type="presParOf" srcId="{343AC8C3-2F63-4912-A739-869EC92D7250}" destId="{1CEB9DA5-6349-40C6-B103-83A135AC6477}" srcOrd="2" destOrd="0" presId="urn:microsoft.com/office/officeart/2005/8/layout/hierarchy6"/>
    <dgm:cxn modelId="{51C868EB-505D-422C-A5EE-51941AAF2E6E}" type="presParOf" srcId="{343AC8C3-2F63-4912-A739-869EC92D7250}" destId="{D73191DC-6631-4712-A9AD-A8A359DF1EF1}" srcOrd="3" destOrd="0" presId="urn:microsoft.com/office/officeart/2005/8/layout/hierarchy6"/>
    <dgm:cxn modelId="{E72683CF-9492-467F-A5BC-0CEBB8021A57}" type="presParOf" srcId="{D73191DC-6631-4712-A9AD-A8A359DF1EF1}" destId="{DE2498C1-E085-4A18-A8BE-1B206A91FCF3}" srcOrd="0" destOrd="0" presId="urn:microsoft.com/office/officeart/2005/8/layout/hierarchy6"/>
    <dgm:cxn modelId="{9D7328E9-DACF-46DB-9B70-ADE6967A46F9}" type="presParOf" srcId="{D73191DC-6631-4712-A9AD-A8A359DF1EF1}" destId="{7A552A46-71B1-46AF-9678-E1D38B4BFA5C}" srcOrd="1" destOrd="0" presId="urn:microsoft.com/office/officeart/2005/8/layout/hierarchy6"/>
    <dgm:cxn modelId="{4154FC6F-2508-4688-BE8A-5B523CB76FB7}" type="presParOf" srcId="{7A552A46-71B1-46AF-9678-E1D38B4BFA5C}" destId="{EBA0ABEB-3FCE-4EC3-9DE1-F77713D0094A}" srcOrd="0" destOrd="0" presId="urn:microsoft.com/office/officeart/2005/8/layout/hierarchy6"/>
    <dgm:cxn modelId="{0AB9C2AC-4AD8-4C45-8EA4-3B106286EC87}" type="presParOf" srcId="{7A552A46-71B1-46AF-9678-E1D38B4BFA5C}" destId="{1E1F2025-C57D-4358-AC57-D4FE6B72F4A9}" srcOrd="1" destOrd="0" presId="urn:microsoft.com/office/officeart/2005/8/layout/hierarchy6"/>
    <dgm:cxn modelId="{5D0AB754-2230-48D3-9590-4D995C2E7536}" type="presParOf" srcId="{1E1F2025-C57D-4358-AC57-D4FE6B72F4A9}" destId="{35F20F28-CB78-461C-8E41-FA1666C6A553}" srcOrd="0" destOrd="0" presId="urn:microsoft.com/office/officeart/2005/8/layout/hierarchy6"/>
    <dgm:cxn modelId="{B6E06D5C-D896-4345-957F-75721B1B6DF4}" type="presParOf" srcId="{1E1F2025-C57D-4358-AC57-D4FE6B72F4A9}" destId="{53ACE8AA-47E6-4B42-9070-3FFD9603A340}" srcOrd="1" destOrd="0" presId="urn:microsoft.com/office/officeart/2005/8/layout/hierarchy6"/>
    <dgm:cxn modelId="{2B252EB8-880D-4027-AC4F-6D710695C007}" type="presParOf" srcId="{7A552A46-71B1-46AF-9678-E1D38B4BFA5C}" destId="{99D10BB7-AB23-492B-AA15-4959E22389AF}" srcOrd="2" destOrd="0" presId="urn:microsoft.com/office/officeart/2005/8/layout/hierarchy6"/>
    <dgm:cxn modelId="{D5F37C3A-94D5-4F1D-B789-125CEEB63866}" type="presParOf" srcId="{7A552A46-71B1-46AF-9678-E1D38B4BFA5C}" destId="{79B75E26-EFE3-4231-830E-982256F83377}" srcOrd="3" destOrd="0" presId="urn:microsoft.com/office/officeart/2005/8/layout/hierarchy6"/>
    <dgm:cxn modelId="{B114B7B5-5FB8-47EE-95CC-53F54E10480F}" type="presParOf" srcId="{79B75E26-EFE3-4231-830E-982256F83377}" destId="{721C4629-562E-446B-B7BD-1F32E2AC231E}" srcOrd="0" destOrd="0" presId="urn:microsoft.com/office/officeart/2005/8/layout/hierarchy6"/>
    <dgm:cxn modelId="{83A619DB-719B-4272-8DFD-81C64E14C3D5}" type="presParOf" srcId="{79B75E26-EFE3-4231-830E-982256F83377}" destId="{D04D8ECA-4283-4EE5-B442-D5ADF064CCF7}" srcOrd="1" destOrd="0" presId="urn:microsoft.com/office/officeart/2005/8/layout/hierarchy6"/>
    <dgm:cxn modelId="{4A39B63D-7336-4F06-A620-D01EF5F8AC3A}" type="presParOf" srcId="{7A552A46-71B1-46AF-9678-E1D38B4BFA5C}" destId="{B9118843-693E-4AFF-9582-E86A58B1E579}" srcOrd="4" destOrd="0" presId="urn:microsoft.com/office/officeart/2005/8/layout/hierarchy6"/>
    <dgm:cxn modelId="{9610FCF4-E793-40FB-BD68-5E7072AB347F}" type="presParOf" srcId="{7A552A46-71B1-46AF-9678-E1D38B4BFA5C}" destId="{967F7B57-2256-480D-92EE-7315AE480007}" srcOrd="5" destOrd="0" presId="urn:microsoft.com/office/officeart/2005/8/layout/hierarchy6"/>
    <dgm:cxn modelId="{F1CF4F71-4DC2-4276-8147-E48A1ABB5ECA}" type="presParOf" srcId="{967F7B57-2256-480D-92EE-7315AE480007}" destId="{5FBC2994-7AD6-49EB-BF1A-800356458DB2}" srcOrd="0" destOrd="0" presId="urn:microsoft.com/office/officeart/2005/8/layout/hierarchy6"/>
    <dgm:cxn modelId="{712B448F-D102-4016-BB7D-7DBE703B2191}" type="presParOf" srcId="{967F7B57-2256-480D-92EE-7315AE480007}" destId="{060A6ED7-337F-4959-867E-F0D28BA446C2}" srcOrd="1" destOrd="0" presId="urn:microsoft.com/office/officeart/2005/8/layout/hierarchy6"/>
    <dgm:cxn modelId="{05259375-F3CC-4320-B4B3-92234370E216}" type="presParOf" srcId="{CC134B6A-AF7F-4BFC-8B4A-2637C0141AFF}" destId="{4E4CEB18-8104-49A6-AD9D-EEC9A5C43428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98711BB-BD9C-4CFC-96A9-1D8617A13268}" type="doc">
      <dgm:prSet loTypeId="urn:microsoft.com/office/officeart/2005/8/layout/venn1" loCatId="relationship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75ED2CA-76A7-4965-8F24-C6FB98D2B807}">
      <dgm:prSet phldrT="[Текст]" custT="1"/>
      <dgm:spPr/>
      <dgm:t>
        <a:bodyPr/>
        <a:lstStyle/>
        <a:p>
          <a:endParaRPr lang="ru-RU" sz="2000" dirty="0" smtClean="0">
            <a:latin typeface="Times New Roman" pitchFamily="18" charset="0"/>
            <a:cs typeface="Times New Roman" pitchFamily="18" charset="0"/>
          </a:endParaRPr>
        </a:p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Первоначальный прогноз доходной части бюджета </a:t>
          </a:r>
        </a:p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499690,8 тыс. рублей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804CFBF5-9F85-4923-9F49-3E0681361EE4}" type="parTrans" cxnId="{A192E245-66F1-42A9-B581-5E0A1ED1BB78}">
      <dgm:prSet/>
      <dgm:spPr/>
      <dgm:t>
        <a:bodyPr/>
        <a:lstStyle/>
        <a:p>
          <a:endParaRPr lang="ru-RU"/>
        </a:p>
      </dgm:t>
    </dgm:pt>
    <dgm:pt modelId="{2074C3AE-566F-49AB-BCB3-587BD1A90EFC}" type="sibTrans" cxnId="{A192E245-66F1-42A9-B581-5E0A1ED1BB78}">
      <dgm:prSet/>
      <dgm:spPr/>
      <dgm:t>
        <a:bodyPr/>
        <a:lstStyle/>
        <a:p>
          <a:endParaRPr lang="ru-RU"/>
        </a:p>
      </dgm:t>
    </dgm:pt>
    <dgm:pt modelId="{99B3A41C-9763-432A-A57D-3F0F48D7B6BD}">
      <dgm:prSet phldrT="[Текст]" custT="1"/>
      <dgm:spPr/>
      <dgm:t>
        <a:bodyPr anchor="ctr"/>
        <a:lstStyle/>
        <a:p>
          <a:pPr>
            <a:lnSpc>
              <a:spcPct val="90000"/>
            </a:lnSpc>
            <a:spcAft>
              <a:spcPct val="35000"/>
            </a:spcAft>
          </a:pP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Безвозмездные поступления </a:t>
          </a:r>
        </a:p>
        <a:p>
          <a:pPr>
            <a:lnSpc>
              <a:spcPct val="90000"/>
            </a:lnSpc>
            <a:spcAft>
              <a:spcPts val="0"/>
            </a:spcAft>
          </a:pPr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398884,8 тыс. рублей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2A670E02-7954-4526-A081-19C0DE86F192}" type="parTrans" cxnId="{C0F73398-E11A-4D6F-B2CF-6D9096CDE3D1}">
      <dgm:prSet/>
      <dgm:spPr/>
      <dgm:t>
        <a:bodyPr/>
        <a:lstStyle/>
        <a:p>
          <a:endParaRPr lang="ru-RU"/>
        </a:p>
      </dgm:t>
    </dgm:pt>
    <dgm:pt modelId="{6C5497E1-6412-472E-AF58-893612DF93AD}" type="sibTrans" cxnId="{C0F73398-E11A-4D6F-B2CF-6D9096CDE3D1}">
      <dgm:prSet/>
      <dgm:spPr/>
      <dgm:t>
        <a:bodyPr/>
        <a:lstStyle/>
        <a:p>
          <a:endParaRPr lang="ru-RU"/>
        </a:p>
      </dgm:t>
    </dgm:pt>
    <dgm:pt modelId="{D3CA5844-EF17-4759-9363-D1B6FB592B12}">
      <dgm:prSet phldrT="[Текст]" custT="1"/>
      <dgm:spPr/>
      <dgm:t>
        <a:bodyPr/>
        <a:lstStyle/>
        <a:p>
          <a:pPr>
            <a:spcAft>
              <a:spcPts val="0"/>
            </a:spcAft>
          </a:pP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Налоговые + неналоговые доходы </a:t>
          </a:r>
        </a:p>
        <a:p>
          <a:pPr>
            <a:spcAft>
              <a:spcPts val="0"/>
            </a:spcAft>
          </a:pPr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100806,0 </a:t>
          </a:r>
        </a:p>
        <a:p>
          <a:pPr>
            <a:spcAft>
              <a:spcPts val="0"/>
            </a:spcAft>
          </a:pPr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тыс. рублей</a:t>
          </a:r>
          <a:endParaRPr lang="ru-RU" sz="1800" b="1" dirty="0">
            <a:latin typeface="Times New Roman" pitchFamily="18" charset="0"/>
            <a:cs typeface="Times New Roman" pitchFamily="18" charset="0"/>
          </a:endParaRPr>
        </a:p>
      </dgm:t>
    </dgm:pt>
    <dgm:pt modelId="{C4BCAFA9-37F6-471C-9D4A-3B35ED8940F2}" type="parTrans" cxnId="{2DF74412-DD86-4354-BCE0-9E7CCC9B8605}">
      <dgm:prSet/>
      <dgm:spPr/>
      <dgm:t>
        <a:bodyPr/>
        <a:lstStyle/>
        <a:p>
          <a:endParaRPr lang="ru-RU"/>
        </a:p>
      </dgm:t>
    </dgm:pt>
    <dgm:pt modelId="{8F433EC5-5DB3-4B6C-9DB1-487C5F1484BF}" type="sibTrans" cxnId="{2DF74412-DD86-4354-BCE0-9E7CCC9B8605}">
      <dgm:prSet/>
      <dgm:spPr/>
      <dgm:t>
        <a:bodyPr/>
        <a:lstStyle/>
        <a:p>
          <a:endParaRPr lang="ru-RU"/>
        </a:p>
      </dgm:t>
    </dgm:pt>
    <dgm:pt modelId="{ABA160E7-D2B1-49E0-9798-3C46761EF6C2}" type="pres">
      <dgm:prSet presAssocID="{498711BB-BD9C-4CFC-96A9-1D8617A13268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9838F7C-90D6-47AA-9BA8-589B10317517}" type="pres">
      <dgm:prSet presAssocID="{F75ED2CA-76A7-4965-8F24-C6FB98D2B807}" presName="circ1" presStyleLbl="vennNode1" presStyleIdx="0" presStyleCnt="3" custScaleX="157394" custScaleY="92068" custLinFactNeighborX="3025" custLinFactNeighborY="-9605"/>
      <dgm:spPr/>
      <dgm:t>
        <a:bodyPr/>
        <a:lstStyle/>
        <a:p>
          <a:endParaRPr lang="ru-RU"/>
        </a:p>
      </dgm:t>
    </dgm:pt>
    <dgm:pt modelId="{466DC992-ABBA-43BC-8E43-0E09FE6EA119}" type="pres">
      <dgm:prSet presAssocID="{F75ED2CA-76A7-4965-8F24-C6FB98D2B807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A0E92F-9FC9-422A-9F11-E769B1B61018}" type="pres">
      <dgm:prSet presAssocID="{99B3A41C-9763-432A-A57D-3F0F48D7B6BD}" presName="circ2" presStyleLbl="vennNode1" presStyleIdx="1" presStyleCnt="3" custScaleX="142447" custScaleY="87479" custLinFactNeighborX="25755" custLinFactNeighborY="17468"/>
      <dgm:spPr/>
      <dgm:t>
        <a:bodyPr/>
        <a:lstStyle/>
        <a:p>
          <a:endParaRPr lang="ru-RU"/>
        </a:p>
      </dgm:t>
    </dgm:pt>
    <dgm:pt modelId="{A0F0542D-302D-4862-BE0F-883F4A276A67}" type="pres">
      <dgm:prSet presAssocID="{99B3A41C-9763-432A-A57D-3F0F48D7B6BD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D17535-31EE-43DC-9A07-28FCD5A2C0A9}" type="pres">
      <dgm:prSet presAssocID="{D3CA5844-EF17-4759-9363-D1B6FB592B12}" presName="circ3" presStyleLbl="vennNode1" presStyleIdx="2" presStyleCnt="3" custScaleX="119662" custLinFactNeighborX="-25765" custLinFactNeighborY="12066"/>
      <dgm:spPr/>
      <dgm:t>
        <a:bodyPr/>
        <a:lstStyle/>
        <a:p>
          <a:endParaRPr lang="ru-RU"/>
        </a:p>
      </dgm:t>
    </dgm:pt>
    <dgm:pt modelId="{A72AF516-EC0E-493E-AC33-69C965033EED}" type="pres">
      <dgm:prSet presAssocID="{D3CA5844-EF17-4759-9363-D1B6FB592B12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28F75BC-1639-4916-B42E-6C5E53E9498C}" type="presOf" srcId="{498711BB-BD9C-4CFC-96A9-1D8617A13268}" destId="{ABA160E7-D2B1-49E0-9798-3C46761EF6C2}" srcOrd="0" destOrd="0" presId="urn:microsoft.com/office/officeart/2005/8/layout/venn1"/>
    <dgm:cxn modelId="{9371ED2B-23BF-4C12-9E11-4890D54FA51E}" type="presOf" srcId="{D3CA5844-EF17-4759-9363-D1B6FB592B12}" destId="{A72AF516-EC0E-493E-AC33-69C965033EED}" srcOrd="1" destOrd="0" presId="urn:microsoft.com/office/officeart/2005/8/layout/venn1"/>
    <dgm:cxn modelId="{C0F73398-E11A-4D6F-B2CF-6D9096CDE3D1}" srcId="{498711BB-BD9C-4CFC-96A9-1D8617A13268}" destId="{99B3A41C-9763-432A-A57D-3F0F48D7B6BD}" srcOrd="1" destOrd="0" parTransId="{2A670E02-7954-4526-A081-19C0DE86F192}" sibTransId="{6C5497E1-6412-472E-AF58-893612DF93AD}"/>
    <dgm:cxn modelId="{FD42A126-C03C-41C4-AC32-2441074DE63B}" type="presOf" srcId="{F75ED2CA-76A7-4965-8F24-C6FB98D2B807}" destId="{466DC992-ABBA-43BC-8E43-0E09FE6EA119}" srcOrd="1" destOrd="0" presId="urn:microsoft.com/office/officeart/2005/8/layout/venn1"/>
    <dgm:cxn modelId="{984DBC98-73E9-4A8E-B368-2AFC81E70402}" type="presOf" srcId="{99B3A41C-9763-432A-A57D-3F0F48D7B6BD}" destId="{D6A0E92F-9FC9-422A-9F11-E769B1B61018}" srcOrd="0" destOrd="0" presId="urn:microsoft.com/office/officeart/2005/8/layout/venn1"/>
    <dgm:cxn modelId="{A192E245-66F1-42A9-B581-5E0A1ED1BB78}" srcId="{498711BB-BD9C-4CFC-96A9-1D8617A13268}" destId="{F75ED2CA-76A7-4965-8F24-C6FB98D2B807}" srcOrd="0" destOrd="0" parTransId="{804CFBF5-9F85-4923-9F49-3E0681361EE4}" sibTransId="{2074C3AE-566F-49AB-BCB3-587BD1A90EFC}"/>
    <dgm:cxn modelId="{A557115C-2BA1-4CF8-BBC6-802348AD6331}" type="presOf" srcId="{D3CA5844-EF17-4759-9363-D1B6FB592B12}" destId="{B7D17535-31EE-43DC-9A07-28FCD5A2C0A9}" srcOrd="0" destOrd="0" presId="urn:microsoft.com/office/officeart/2005/8/layout/venn1"/>
    <dgm:cxn modelId="{14043319-F6EE-4151-8A61-A51E9D47B978}" type="presOf" srcId="{F75ED2CA-76A7-4965-8F24-C6FB98D2B807}" destId="{49838F7C-90D6-47AA-9BA8-589B10317517}" srcOrd="0" destOrd="0" presId="urn:microsoft.com/office/officeart/2005/8/layout/venn1"/>
    <dgm:cxn modelId="{2DF74412-DD86-4354-BCE0-9E7CCC9B8605}" srcId="{498711BB-BD9C-4CFC-96A9-1D8617A13268}" destId="{D3CA5844-EF17-4759-9363-D1B6FB592B12}" srcOrd="2" destOrd="0" parTransId="{C4BCAFA9-37F6-471C-9D4A-3B35ED8940F2}" sibTransId="{8F433EC5-5DB3-4B6C-9DB1-487C5F1484BF}"/>
    <dgm:cxn modelId="{A3223746-CD1A-4A09-B3A3-764BA40A9F77}" type="presOf" srcId="{99B3A41C-9763-432A-A57D-3F0F48D7B6BD}" destId="{A0F0542D-302D-4862-BE0F-883F4A276A67}" srcOrd="1" destOrd="0" presId="urn:microsoft.com/office/officeart/2005/8/layout/venn1"/>
    <dgm:cxn modelId="{5EA2043F-1D66-4413-9AB9-7BBC48A30C27}" type="presParOf" srcId="{ABA160E7-D2B1-49E0-9798-3C46761EF6C2}" destId="{49838F7C-90D6-47AA-9BA8-589B10317517}" srcOrd="0" destOrd="0" presId="urn:microsoft.com/office/officeart/2005/8/layout/venn1"/>
    <dgm:cxn modelId="{339617C5-1581-4849-851C-B122D64A8083}" type="presParOf" srcId="{ABA160E7-D2B1-49E0-9798-3C46761EF6C2}" destId="{466DC992-ABBA-43BC-8E43-0E09FE6EA119}" srcOrd="1" destOrd="0" presId="urn:microsoft.com/office/officeart/2005/8/layout/venn1"/>
    <dgm:cxn modelId="{7BCCA3FD-5BCA-41A0-9525-43F9BA4451BE}" type="presParOf" srcId="{ABA160E7-D2B1-49E0-9798-3C46761EF6C2}" destId="{D6A0E92F-9FC9-422A-9F11-E769B1B61018}" srcOrd="2" destOrd="0" presId="urn:microsoft.com/office/officeart/2005/8/layout/venn1"/>
    <dgm:cxn modelId="{7E6ADB1D-9462-41BB-BAA9-58F4EE175CEA}" type="presParOf" srcId="{ABA160E7-D2B1-49E0-9798-3C46761EF6C2}" destId="{A0F0542D-302D-4862-BE0F-883F4A276A67}" srcOrd="3" destOrd="0" presId="urn:microsoft.com/office/officeart/2005/8/layout/venn1"/>
    <dgm:cxn modelId="{79BFF066-89B0-40EA-BB98-38EDF08FA76C}" type="presParOf" srcId="{ABA160E7-D2B1-49E0-9798-3C46761EF6C2}" destId="{B7D17535-31EE-43DC-9A07-28FCD5A2C0A9}" srcOrd="4" destOrd="0" presId="urn:microsoft.com/office/officeart/2005/8/layout/venn1"/>
    <dgm:cxn modelId="{237EF677-5AC9-4D11-8A1F-F190B90A8C30}" type="presParOf" srcId="{ABA160E7-D2B1-49E0-9798-3C46761EF6C2}" destId="{A72AF516-EC0E-493E-AC33-69C965033EED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77B53E3-B0CA-4F08-B25E-A64712F87032}" type="doc">
      <dgm:prSet loTypeId="urn:microsoft.com/office/officeart/2005/8/layout/equation1" loCatId="relationship" qsTypeId="urn:microsoft.com/office/officeart/2005/8/quickstyle/simple1" qsCatId="simple" csTypeId="urn:microsoft.com/office/officeart/2005/8/colors/accent1_2" csCatId="accent1" phldr="1"/>
      <dgm:spPr/>
    </dgm:pt>
    <dgm:pt modelId="{08ACABF0-2445-48B4-8E74-80FA95A61C0D}">
      <dgm:prSet phldrT="[Текст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>
            <a:spcAft>
              <a:spcPts val="0"/>
            </a:spcAft>
          </a:pPr>
          <a:r>
            <a: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Первоначально утвержденная расходная часть бюджета  </a:t>
          </a:r>
        </a:p>
        <a:p>
          <a:pPr>
            <a:spcAft>
              <a:spcPts val="0"/>
            </a:spcAft>
          </a:pPr>
          <a:r>
            <a: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502 690,8</a:t>
          </a:r>
        </a:p>
        <a:p>
          <a:pPr>
            <a:spcAft>
              <a:spcPts val="0"/>
            </a:spcAft>
          </a:pPr>
          <a:r>
            <a: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тыс. рублей</a:t>
          </a:r>
          <a:endParaRPr lang="ru-RU" sz="20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1E5051E5-0A22-4083-BA03-78DE0397F34B}" type="parTrans" cxnId="{1CA843B3-8C7D-4E73-BBB1-BBFB0A07384F}">
      <dgm:prSet/>
      <dgm:spPr/>
      <dgm:t>
        <a:bodyPr/>
        <a:lstStyle/>
        <a:p>
          <a:endParaRPr lang="ru-RU"/>
        </a:p>
      </dgm:t>
    </dgm:pt>
    <dgm:pt modelId="{70722FEF-AF70-4A47-87C8-6E3DC8D0E242}" type="sibTrans" cxnId="{1CA843B3-8C7D-4E73-BBB1-BBFB0A07384F}">
      <dgm:prSet/>
      <dgm:spPr/>
      <dgm:t>
        <a:bodyPr/>
        <a:lstStyle/>
        <a:p>
          <a:endParaRPr lang="ru-RU"/>
        </a:p>
      </dgm:t>
    </dgm:pt>
    <dgm:pt modelId="{ABF2B6C6-EBE6-4DE6-B49F-901CEA3FEA7E}">
      <dgm:prSet phldrT="[Текст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>
            <a:spcAft>
              <a:spcPts val="0"/>
            </a:spcAft>
          </a:pP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Дополнительно направлено</a:t>
          </a:r>
        </a:p>
        <a:p>
          <a:pPr>
            <a:spcAft>
              <a:spcPts val="0"/>
            </a:spcAft>
          </a:pPr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62 502,3 тыс. рублей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F927AAD1-25A9-411E-AF12-126C07FD4810}" type="sibTrans" cxnId="{F9FA95C4-4648-4DA0-895A-2EBFDE7F71E2}">
      <dgm:prSet/>
      <dgm:spPr/>
      <dgm:t>
        <a:bodyPr/>
        <a:lstStyle/>
        <a:p>
          <a:endParaRPr lang="ru-RU"/>
        </a:p>
      </dgm:t>
    </dgm:pt>
    <dgm:pt modelId="{11C65667-E10C-42A4-AE27-4A70F5E21CB5}" type="parTrans" cxnId="{F9FA95C4-4648-4DA0-895A-2EBFDE7F71E2}">
      <dgm:prSet/>
      <dgm:spPr/>
      <dgm:t>
        <a:bodyPr/>
        <a:lstStyle/>
        <a:p>
          <a:endParaRPr lang="ru-RU"/>
        </a:p>
      </dgm:t>
    </dgm:pt>
    <dgm:pt modelId="{97DC2AF0-7B5D-4C1A-9156-86712B83B49B}" type="pres">
      <dgm:prSet presAssocID="{F77B53E3-B0CA-4F08-B25E-A64712F87032}" presName="linearFlow" presStyleCnt="0">
        <dgm:presLayoutVars>
          <dgm:dir/>
          <dgm:resizeHandles val="exact"/>
        </dgm:presLayoutVars>
      </dgm:prSet>
      <dgm:spPr/>
    </dgm:pt>
    <dgm:pt modelId="{C341D406-AE10-49CC-9174-717A41BF4039}" type="pres">
      <dgm:prSet presAssocID="{08ACABF0-2445-48B4-8E74-80FA95A61C0D}" presName="node" presStyleLbl="node1" presStyleIdx="0" presStyleCnt="2" custScaleX="155105" custScaleY="128109" custLinFactX="2047" custLinFactNeighborX="100000" custLinFactNeighborY="-573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14C51B-CB42-4230-B8EA-729114EE1E79}" type="pres">
      <dgm:prSet presAssocID="{70722FEF-AF70-4A47-87C8-6E3DC8D0E242}" presName="spacerL" presStyleCnt="0"/>
      <dgm:spPr/>
    </dgm:pt>
    <dgm:pt modelId="{FEE43E25-38A8-4724-8F03-C31014A88870}" type="pres">
      <dgm:prSet presAssocID="{70722FEF-AF70-4A47-87C8-6E3DC8D0E242}" presName="sibTrans" presStyleLbl="sibTrans2D1" presStyleIdx="0" presStyleCnt="1" custScaleX="47429" custScaleY="53855" custLinFactNeighborX="67059" custLinFactNeighborY="9844"/>
      <dgm:spPr>
        <a:prstGeom prst="mathPlus">
          <a:avLst/>
        </a:prstGeom>
      </dgm:spPr>
      <dgm:t>
        <a:bodyPr/>
        <a:lstStyle/>
        <a:p>
          <a:endParaRPr lang="ru-RU"/>
        </a:p>
      </dgm:t>
    </dgm:pt>
    <dgm:pt modelId="{9B62D342-AE94-48A2-B570-36CBCD53C3ED}" type="pres">
      <dgm:prSet presAssocID="{70722FEF-AF70-4A47-87C8-6E3DC8D0E242}" presName="spacerR" presStyleCnt="0"/>
      <dgm:spPr/>
    </dgm:pt>
    <dgm:pt modelId="{D9068DCF-F6B9-40EA-9180-64DE17CA2C4B}" type="pres">
      <dgm:prSet presAssocID="{ABF2B6C6-EBE6-4DE6-B49F-901CEA3FEA7E}" presName="node" presStyleLbl="node1" presStyleIdx="1" presStyleCnt="2" custScaleX="124461" custScaleY="121788" custLinFactNeighborX="1379" custLinFactNeighborY="-735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9FA95C4-4648-4DA0-895A-2EBFDE7F71E2}" srcId="{F77B53E3-B0CA-4F08-B25E-A64712F87032}" destId="{ABF2B6C6-EBE6-4DE6-B49F-901CEA3FEA7E}" srcOrd="1" destOrd="0" parTransId="{11C65667-E10C-42A4-AE27-4A70F5E21CB5}" sibTransId="{F927AAD1-25A9-411E-AF12-126C07FD4810}"/>
    <dgm:cxn modelId="{78BACD0C-A2AC-48AC-87A8-4C6E8874B5F3}" type="presOf" srcId="{70722FEF-AF70-4A47-87C8-6E3DC8D0E242}" destId="{FEE43E25-38A8-4724-8F03-C31014A88870}" srcOrd="0" destOrd="0" presId="urn:microsoft.com/office/officeart/2005/8/layout/equation1"/>
    <dgm:cxn modelId="{18AB183A-930C-4147-97F7-308AA3FCE58F}" type="presOf" srcId="{08ACABF0-2445-48B4-8E74-80FA95A61C0D}" destId="{C341D406-AE10-49CC-9174-717A41BF4039}" srcOrd="0" destOrd="0" presId="urn:microsoft.com/office/officeart/2005/8/layout/equation1"/>
    <dgm:cxn modelId="{9179E182-4790-4378-AF94-197E8CF0510B}" type="presOf" srcId="{ABF2B6C6-EBE6-4DE6-B49F-901CEA3FEA7E}" destId="{D9068DCF-F6B9-40EA-9180-64DE17CA2C4B}" srcOrd="0" destOrd="0" presId="urn:microsoft.com/office/officeart/2005/8/layout/equation1"/>
    <dgm:cxn modelId="{58966A74-8EDC-4943-B267-8794F1120E92}" type="presOf" srcId="{F77B53E3-B0CA-4F08-B25E-A64712F87032}" destId="{97DC2AF0-7B5D-4C1A-9156-86712B83B49B}" srcOrd="0" destOrd="0" presId="urn:microsoft.com/office/officeart/2005/8/layout/equation1"/>
    <dgm:cxn modelId="{1CA843B3-8C7D-4E73-BBB1-BBFB0A07384F}" srcId="{F77B53E3-B0CA-4F08-B25E-A64712F87032}" destId="{08ACABF0-2445-48B4-8E74-80FA95A61C0D}" srcOrd="0" destOrd="0" parTransId="{1E5051E5-0A22-4083-BA03-78DE0397F34B}" sibTransId="{70722FEF-AF70-4A47-87C8-6E3DC8D0E242}"/>
    <dgm:cxn modelId="{5B4B3649-C303-4624-A7C8-6A307C87C1D2}" type="presParOf" srcId="{97DC2AF0-7B5D-4C1A-9156-86712B83B49B}" destId="{C341D406-AE10-49CC-9174-717A41BF4039}" srcOrd="0" destOrd="0" presId="urn:microsoft.com/office/officeart/2005/8/layout/equation1"/>
    <dgm:cxn modelId="{C9EC3167-5974-4B2E-9FA9-FD6E6884244F}" type="presParOf" srcId="{97DC2AF0-7B5D-4C1A-9156-86712B83B49B}" destId="{8814C51B-CB42-4230-B8EA-729114EE1E79}" srcOrd="1" destOrd="0" presId="urn:microsoft.com/office/officeart/2005/8/layout/equation1"/>
    <dgm:cxn modelId="{456E5CAB-849D-4E46-9BED-BEA693C8DA11}" type="presParOf" srcId="{97DC2AF0-7B5D-4C1A-9156-86712B83B49B}" destId="{FEE43E25-38A8-4724-8F03-C31014A88870}" srcOrd="2" destOrd="0" presId="urn:microsoft.com/office/officeart/2005/8/layout/equation1"/>
    <dgm:cxn modelId="{42B91C1C-F3A7-49F8-9A6F-10F87511D918}" type="presParOf" srcId="{97DC2AF0-7B5D-4C1A-9156-86712B83B49B}" destId="{9B62D342-AE94-48A2-B570-36CBCD53C3ED}" srcOrd="3" destOrd="0" presId="urn:microsoft.com/office/officeart/2005/8/layout/equation1"/>
    <dgm:cxn modelId="{C3F58A6D-B282-4BF1-AB39-28B7763127EE}" type="presParOf" srcId="{97DC2AF0-7B5D-4C1A-9156-86712B83B49B}" destId="{D9068DCF-F6B9-40EA-9180-64DE17CA2C4B}" srcOrd="4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28FEE77-96BC-428E-8226-9BA10342AC69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D9DEE4B-1B4D-4F50-84D4-8750A1A22240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Норматив расходов на содержание ОМС , предельная штатная численность утверждены постановлением Правительства КО 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9A81F91A-3827-410F-AB9E-F4682917A95A}" type="parTrans" cxnId="{66B4DB0B-37D4-4BA5-9D90-69642E20FD56}">
      <dgm:prSet/>
      <dgm:spPr/>
      <dgm:t>
        <a:bodyPr/>
        <a:lstStyle/>
        <a:p>
          <a:endParaRPr lang="ru-RU"/>
        </a:p>
      </dgm:t>
    </dgm:pt>
    <dgm:pt modelId="{E7ABA166-D958-49A4-89B7-842C69AA4D08}" type="sibTrans" cxnId="{66B4DB0B-37D4-4BA5-9D90-69642E20FD56}">
      <dgm:prSet/>
      <dgm:spPr/>
      <dgm:t>
        <a:bodyPr/>
        <a:lstStyle/>
        <a:p>
          <a:endParaRPr lang="ru-RU"/>
        </a:p>
      </dgm:t>
    </dgm:pt>
    <dgm:pt modelId="{05D0D2BA-81FD-4D19-887B-779880D9BE10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Численность работников ОМС</a:t>
          </a:r>
        </a:p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83,5 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штатных единиц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8E8674D2-EFE7-488F-9BEB-4BD6D250DDB9}" type="parTrans" cxnId="{94EB4264-6F79-4E4B-89A8-79A69CF548A4}">
      <dgm:prSet/>
      <dgm:spPr/>
      <dgm:t>
        <a:bodyPr/>
        <a:lstStyle/>
        <a:p>
          <a:endParaRPr lang="ru-RU"/>
        </a:p>
      </dgm:t>
    </dgm:pt>
    <dgm:pt modelId="{D6E952B0-7BEA-4848-9768-2FF4E8240F87}" type="sibTrans" cxnId="{94EB4264-6F79-4E4B-89A8-79A69CF548A4}">
      <dgm:prSet/>
      <dgm:spPr/>
      <dgm:t>
        <a:bodyPr/>
        <a:lstStyle/>
        <a:p>
          <a:endParaRPr lang="ru-RU"/>
        </a:p>
      </dgm:t>
    </dgm:pt>
    <dgm:pt modelId="{7C3E8EB2-520F-4225-9D18-7580F8C8DE75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Расходы на содержание ОМС </a:t>
          </a:r>
        </a:p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31 785,0 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тыс. рублей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520C2C1B-6D26-468C-9E7D-89625A259C8B}" type="parTrans" cxnId="{C8388B00-C367-4841-BBE2-0148C01097BB}">
      <dgm:prSet/>
      <dgm:spPr/>
      <dgm:t>
        <a:bodyPr/>
        <a:lstStyle/>
        <a:p>
          <a:endParaRPr lang="ru-RU"/>
        </a:p>
      </dgm:t>
    </dgm:pt>
    <dgm:pt modelId="{E616B1FD-81C4-41EB-8303-03896F92F754}" type="sibTrans" cxnId="{C8388B00-C367-4841-BBE2-0148C01097BB}">
      <dgm:prSet/>
      <dgm:spPr/>
      <dgm:t>
        <a:bodyPr/>
        <a:lstStyle/>
        <a:p>
          <a:endParaRPr lang="ru-RU"/>
        </a:p>
      </dgm:t>
    </dgm:pt>
    <dgm:pt modelId="{40FADB2C-ABBC-4B64-B16A-F4B14609DB1A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Расходы 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денежное содержание</a:t>
          </a:r>
          <a:endParaRPr lang="ru-RU" dirty="0" smtClean="0">
            <a:latin typeface="Times New Roman" pitchFamily="18" charset="0"/>
            <a:cs typeface="Times New Roman" pitchFamily="18" charset="0"/>
          </a:endParaRPr>
        </a:p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23 409,4 тыс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. рублей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D2D3A3B0-48EA-4AC7-8014-88D3B47E67BC}" type="parTrans" cxnId="{9D00C98A-4AF4-42D7-9DCC-8434E9BCD0A5}">
      <dgm:prSet/>
      <dgm:spPr/>
      <dgm:t>
        <a:bodyPr/>
        <a:lstStyle/>
        <a:p>
          <a:endParaRPr lang="ru-RU"/>
        </a:p>
      </dgm:t>
    </dgm:pt>
    <dgm:pt modelId="{FC3AEDEC-25E4-46B5-B774-887DD11000FD}" type="sibTrans" cxnId="{9D00C98A-4AF4-42D7-9DCC-8434E9BCD0A5}">
      <dgm:prSet/>
      <dgm:spPr/>
      <dgm:t>
        <a:bodyPr/>
        <a:lstStyle/>
        <a:p>
          <a:endParaRPr lang="ru-RU"/>
        </a:p>
      </dgm:t>
    </dgm:pt>
    <dgm:pt modelId="{C7D88DB9-D271-42F6-A5DC-68D2DBD280B6}" type="pres">
      <dgm:prSet presAssocID="{A28FEE77-96BC-428E-8226-9BA10342AC69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F886069E-DD67-4925-8842-1C46C6F5BDEA}" type="pres">
      <dgm:prSet presAssocID="{9D9DEE4B-1B4D-4F50-84D4-8750A1A22240}" presName="hierRoot1" presStyleCnt="0"/>
      <dgm:spPr/>
    </dgm:pt>
    <dgm:pt modelId="{D1879854-2435-4893-8EA9-C234E3F10FA1}" type="pres">
      <dgm:prSet presAssocID="{9D9DEE4B-1B4D-4F50-84D4-8750A1A22240}" presName="composite" presStyleCnt="0"/>
      <dgm:spPr/>
    </dgm:pt>
    <dgm:pt modelId="{F8A9B509-EB6C-487F-9DA1-DE590AD8490B}" type="pres">
      <dgm:prSet presAssocID="{9D9DEE4B-1B4D-4F50-84D4-8750A1A22240}" presName="background" presStyleLbl="node0" presStyleIdx="0" presStyleCnt="1"/>
      <dgm:spPr/>
    </dgm:pt>
    <dgm:pt modelId="{D83384A3-2A8E-4721-930F-A2A3E83C9E0E}" type="pres">
      <dgm:prSet presAssocID="{9D9DEE4B-1B4D-4F50-84D4-8750A1A22240}" presName="text" presStyleLbl="fgAcc0" presStyleIdx="0" presStyleCnt="1" custScaleX="25060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1963F04-0E35-4609-A98C-ECE7BF6309C5}" type="pres">
      <dgm:prSet presAssocID="{9D9DEE4B-1B4D-4F50-84D4-8750A1A22240}" presName="hierChild2" presStyleCnt="0"/>
      <dgm:spPr/>
    </dgm:pt>
    <dgm:pt modelId="{CF1BE29A-A5E5-4719-9CBC-80B71011EA2F}" type="pres">
      <dgm:prSet presAssocID="{8E8674D2-EFE7-488F-9BEB-4BD6D250DDB9}" presName="Name10" presStyleLbl="parChTrans1D2" presStyleIdx="0" presStyleCnt="2"/>
      <dgm:spPr/>
      <dgm:t>
        <a:bodyPr/>
        <a:lstStyle/>
        <a:p>
          <a:endParaRPr lang="ru-RU"/>
        </a:p>
      </dgm:t>
    </dgm:pt>
    <dgm:pt modelId="{32AAA954-F71E-4143-A93D-F5CE12B12363}" type="pres">
      <dgm:prSet presAssocID="{05D0D2BA-81FD-4D19-887B-779880D9BE10}" presName="hierRoot2" presStyleCnt="0"/>
      <dgm:spPr/>
    </dgm:pt>
    <dgm:pt modelId="{F0750AEB-5B1B-4D91-BCAC-85FC13D8F4E2}" type="pres">
      <dgm:prSet presAssocID="{05D0D2BA-81FD-4D19-887B-779880D9BE10}" presName="composite2" presStyleCnt="0"/>
      <dgm:spPr/>
    </dgm:pt>
    <dgm:pt modelId="{C5CDA4D5-7AD8-4228-8008-B66FE511F646}" type="pres">
      <dgm:prSet presAssocID="{05D0D2BA-81FD-4D19-887B-779880D9BE10}" presName="background2" presStyleLbl="node2" presStyleIdx="0" presStyleCnt="2"/>
      <dgm:spPr/>
    </dgm:pt>
    <dgm:pt modelId="{399EF13C-9CF6-470B-B8A7-E3A35794CD24}" type="pres">
      <dgm:prSet presAssocID="{05D0D2BA-81FD-4D19-887B-779880D9BE10}" presName="text2" presStyleLbl="fgAcc2" presStyleIdx="0" presStyleCnt="2" custScaleX="15851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70E2E29-D6AB-4A8E-B8F6-0764712A3FA8}" type="pres">
      <dgm:prSet presAssocID="{05D0D2BA-81FD-4D19-887B-779880D9BE10}" presName="hierChild3" presStyleCnt="0"/>
      <dgm:spPr/>
    </dgm:pt>
    <dgm:pt modelId="{5E595A34-E05E-4AF6-B4E6-4DEDB46F9124}" type="pres">
      <dgm:prSet presAssocID="{520C2C1B-6D26-468C-9E7D-89625A259C8B}" presName="Name10" presStyleLbl="parChTrans1D2" presStyleIdx="1" presStyleCnt="2"/>
      <dgm:spPr/>
      <dgm:t>
        <a:bodyPr/>
        <a:lstStyle/>
        <a:p>
          <a:endParaRPr lang="ru-RU"/>
        </a:p>
      </dgm:t>
    </dgm:pt>
    <dgm:pt modelId="{A99EBAEF-3F27-42EE-9971-4237ACED95A4}" type="pres">
      <dgm:prSet presAssocID="{7C3E8EB2-520F-4225-9D18-7580F8C8DE75}" presName="hierRoot2" presStyleCnt="0"/>
      <dgm:spPr/>
    </dgm:pt>
    <dgm:pt modelId="{C497D924-3E5A-4388-BEF7-3B88D75C7087}" type="pres">
      <dgm:prSet presAssocID="{7C3E8EB2-520F-4225-9D18-7580F8C8DE75}" presName="composite2" presStyleCnt="0"/>
      <dgm:spPr/>
    </dgm:pt>
    <dgm:pt modelId="{FE255C3B-3666-485C-97C7-074BFC04105A}" type="pres">
      <dgm:prSet presAssocID="{7C3E8EB2-520F-4225-9D18-7580F8C8DE75}" presName="background2" presStyleLbl="node2" presStyleIdx="1" presStyleCnt="2"/>
      <dgm:spPr/>
    </dgm:pt>
    <dgm:pt modelId="{33F9307A-A883-49A8-B871-A461DFDD62B7}" type="pres">
      <dgm:prSet presAssocID="{7C3E8EB2-520F-4225-9D18-7580F8C8DE75}" presName="text2" presStyleLbl="fgAcc2" presStyleIdx="1" presStyleCnt="2" custScaleX="18740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ABE126F-DE05-4463-934C-6BD1B68D7096}" type="pres">
      <dgm:prSet presAssocID="{7C3E8EB2-520F-4225-9D18-7580F8C8DE75}" presName="hierChild3" presStyleCnt="0"/>
      <dgm:spPr/>
    </dgm:pt>
    <dgm:pt modelId="{B9E60791-0611-401A-A805-7A88909CD4E1}" type="pres">
      <dgm:prSet presAssocID="{D2D3A3B0-48EA-4AC7-8014-88D3B47E67BC}" presName="Name17" presStyleLbl="parChTrans1D3" presStyleIdx="0" presStyleCnt="1"/>
      <dgm:spPr/>
      <dgm:t>
        <a:bodyPr/>
        <a:lstStyle/>
        <a:p>
          <a:endParaRPr lang="ru-RU"/>
        </a:p>
      </dgm:t>
    </dgm:pt>
    <dgm:pt modelId="{10E5B1C8-F299-4B6F-BECE-D370BADE550D}" type="pres">
      <dgm:prSet presAssocID="{40FADB2C-ABBC-4B64-B16A-F4B14609DB1A}" presName="hierRoot3" presStyleCnt="0"/>
      <dgm:spPr/>
    </dgm:pt>
    <dgm:pt modelId="{9729F629-B7A5-484B-BC58-3EA61F044A7E}" type="pres">
      <dgm:prSet presAssocID="{40FADB2C-ABBC-4B64-B16A-F4B14609DB1A}" presName="composite3" presStyleCnt="0"/>
      <dgm:spPr/>
    </dgm:pt>
    <dgm:pt modelId="{0540D201-C250-4F4A-A106-41DB99D048D0}" type="pres">
      <dgm:prSet presAssocID="{40FADB2C-ABBC-4B64-B16A-F4B14609DB1A}" presName="background3" presStyleLbl="node3" presStyleIdx="0" presStyleCnt="1"/>
      <dgm:spPr/>
    </dgm:pt>
    <dgm:pt modelId="{25D03A7E-6EA0-44E6-A2F8-59643F92259D}" type="pres">
      <dgm:prSet presAssocID="{40FADB2C-ABBC-4B64-B16A-F4B14609DB1A}" presName="text3" presStyleLbl="fgAcc3" presStyleIdx="0" presStyleCnt="1" custScaleX="19431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B2F1EC1-D137-4BB1-A831-8B7CF977DDEA}" type="pres">
      <dgm:prSet presAssocID="{40FADB2C-ABBC-4B64-B16A-F4B14609DB1A}" presName="hierChild4" presStyleCnt="0"/>
      <dgm:spPr/>
    </dgm:pt>
  </dgm:ptLst>
  <dgm:cxnLst>
    <dgm:cxn modelId="{85320A1C-2C93-4346-B61D-5441A203DFD2}" type="presOf" srcId="{A28FEE77-96BC-428E-8226-9BA10342AC69}" destId="{C7D88DB9-D271-42F6-A5DC-68D2DBD280B6}" srcOrd="0" destOrd="0" presId="urn:microsoft.com/office/officeart/2005/8/layout/hierarchy1"/>
    <dgm:cxn modelId="{20E68423-3283-4408-8FC7-0134E91024A1}" type="presOf" srcId="{9D9DEE4B-1B4D-4F50-84D4-8750A1A22240}" destId="{D83384A3-2A8E-4721-930F-A2A3E83C9E0E}" srcOrd="0" destOrd="0" presId="urn:microsoft.com/office/officeart/2005/8/layout/hierarchy1"/>
    <dgm:cxn modelId="{82E5DDEC-2D5E-46A9-822B-2A6D1B6F74C0}" type="presOf" srcId="{40FADB2C-ABBC-4B64-B16A-F4B14609DB1A}" destId="{25D03A7E-6EA0-44E6-A2F8-59643F92259D}" srcOrd="0" destOrd="0" presId="urn:microsoft.com/office/officeart/2005/8/layout/hierarchy1"/>
    <dgm:cxn modelId="{C8388B00-C367-4841-BBE2-0148C01097BB}" srcId="{9D9DEE4B-1B4D-4F50-84D4-8750A1A22240}" destId="{7C3E8EB2-520F-4225-9D18-7580F8C8DE75}" srcOrd="1" destOrd="0" parTransId="{520C2C1B-6D26-468C-9E7D-89625A259C8B}" sibTransId="{E616B1FD-81C4-41EB-8303-03896F92F754}"/>
    <dgm:cxn modelId="{51E7F56E-C83D-4774-B3BE-960C34C1B899}" type="presOf" srcId="{520C2C1B-6D26-468C-9E7D-89625A259C8B}" destId="{5E595A34-E05E-4AF6-B4E6-4DEDB46F9124}" srcOrd="0" destOrd="0" presId="urn:microsoft.com/office/officeart/2005/8/layout/hierarchy1"/>
    <dgm:cxn modelId="{94EB4264-6F79-4E4B-89A8-79A69CF548A4}" srcId="{9D9DEE4B-1B4D-4F50-84D4-8750A1A22240}" destId="{05D0D2BA-81FD-4D19-887B-779880D9BE10}" srcOrd="0" destOrd="0" parTransId="{8E8674D2-EFE7-488F-9BEB-4BD6D250DDB9}" sibTransId="{D6E952B0-7BEA-4848-9768-2FF4E8240F87}"/>
    <dgm:cxn modelId="{EE6DBEEF-36A9-4444-8CA1-0CF5F86C81A6}" type="presOf" srcId="{D2D3A3B0-48EA-4AC7-8014-88D3B47E67BC}" destId="{B9E60791-0611-401A-A805-7A88909CD4E1}" srcOrd="0" destOrd="0" presId="urn:microsoft.com/office/officeart/2005/8/layout/hierarchy1"/>
    <dgm:cxn modelId="{9D00C98A-4AF4-42D7-9DCC-8434E9BCD0A5}" srcId="{7C3E8EB2-520F-4225-9D18-7580F8C8DE75}" destId="{40FADB2C-ABBC-4B64-B16A-F4B14609DB1A}" srcOrd="0" destOrd="0" parTransId="{D2D3A3B0-48EA-4AC7-8014-88D3B47E67BC}" sibTransId="{FC3AEDEC-25E4-46B5-B774-887DD11000FD}"/>
    <dgm:cxn modelId="{A2E9DB14-1DA9-4257-BD21-7B04CED12B30}" type="presOf" srcId="{8E8674D2-EFE7-488F-9BEB-4BD6D250DDB9}" destId="{CF1BE29A-A5E5-4719-9CBC-80B71011EA2F}" srcOrd="0" destOrd="0" presId="urn:microsoft.com/office/officeart/2005/8/layout/hierarchy1"/>
    <dgm:cxn modelId="{66B4DB0B-37D4-4BA5-9D90-69642E20FD56}" srcId="{A28FEE77-96BC-428E-8226-9BA10342AC69}" destId="{9D9DEE4B-1B4D-4F50-84D4-8750A1A22240}" srcOrd="0" destOrd="0" parTransId="{9A81F91A-3827-410F-AB9E-F4682917A95A}" sibTransId="{E7ABA166-D958-49A4-89B7-842C69AA4D08}"/>
    <dgm:cxn modelId="{909AAA36-DB1F-4471-9459-B59FC280AB15}" type="presOf" srcId="{7C3E8EB2-520F-4225-9D18-7580F8C8DE75}" destId="{33F9307A-A883-49A8-B871-A461DFDD62B7}" srcOrd="0" destOrd="0" presId="urn:microsoft.com/office/officeart/2005/8/layout/hierarchy1"/>
    <dgm:cxn modelId="{97696858-50A4-4D6A-81FE-3A0191FF50ED}" type="presOf" srcId="{05D0D2BA-81FD-4D19-887B-779880D9BE10}" destId="{399EF13C-9CF6-470B-B8A7-E3A35794CD24}" srcOrd="0" destOrd="0" presId="urn:microsoft.com/office/officeart/2005/8/layout/hierarchy1"/>
    <dgm:cxn modelId="{3F7C284E-E75F-4D59-BA43-DF5B83B332DC}" type="presParOf" srcId="{C7D88DB9-D271-42F6-A5DC-68D2DBD280B6}" destId="{F886069E-DD67-4925-8842-1C46C6F5BDEA}" srcOrd="0" destOrd="0" presId="urn:microsoft.com/office/officeart/2005/8/layout/hierarchy1"/>
    <dgm:cxn modelId="{EAF2AD38-38BC-4BEA-A7BA-DAC1839DDD46}" type="presParOf" srcId="{F886069E-DD67-4925-8842-1C46C6F5BDEA}" destId="{D1879854-2435-4893-8EA9-C234E3F10FA1}" srcOrd="0" destOrd="0" presId="urn:microsoft.com/office/officeart/2005/8/layout/hierarchy1"/>
    <dgm:cxn modelId="{500C264B-0220-4A42-9388-CF270B4A7888}" type="presParOf" srcId="{D1879854-2435-4893-8EA9-C234E3F10FA1}" destId="{F8A9B509-EB6C-487F-9DA1-DE590AD8490B}" srcOrd="0" destOrd="0" presId="urn:microsoft.com/office/officeart/2005/8/layout/hierarchy1"/>
    <dgm:cxn modelId="{14B1F64B-5BF3-4BDE-9906-4CD33CF7E6A1}" type="presParOf" srcId="{D1879854-2435-4893-8EA9-C234E3F10FA1}" destId="{D83384A3-2A8E-4721-930F-A2A3E83C9E0E}" srcOrd="1" destOrd="0" presId="urn:microsoft.com/office/officeart/2005/8/layout/hierarchy1"/>
    <dgm:cxn modelId="{D8565FF4-8439-45B2-8D72-D94696DBDAB5}" type="presParOf" srcId="{F886069E-DD67-4925-8842-1C46C6F5BDEA}" destId="{E1963F04-0E35-4609-A98C-ECE7BF6309C5}" srcOrd="1" destOrd="0" presId="urn:microsoft.com/office/officeart/2005/8/layout/hierarchy1"/>
    <dgm:cxn modelId="{0873E2D8-DC3A-4C47-977B-0FA53AB120C9}" type="presParOf" srcId="{E1963F04-0E35-4609-A98C-ECE7BF6309C5}" destId="{CF1BE29A-A5E5-4719-9CBC-80B71011EA2F}" srcOrd="0" destOrd="0" presId="urn:microsoft.com/office/officeart/2005/8/layout/hierarchy1"/>
    <dgm:cxn modelId="{46430957-9780-4711-9370-842346F3C5FC}" type="presParOf" srcId="{E1963F04-0E35-4609-A98C-ECE7BF6309C5}" destId="{32AAA954-F71E-4143-A93D-F5CE12B12363}" srcOrd="1" destOrd="0" presId="urn:microsoft.com/office/officeart/2005/8/layout/hierarchy1"/>
    <dgm:cxn modelId="{7EF1B251-74F1-44AB-B21A-F437755AD8A0}" type="presParOf" srcId="{32AAA954-F71E-4143-A93D-F5CE12B12363}" destId="{F0750AEB-5B1B-4D91-BCAC-85FC13D8F4E2}" srcOrd="0" destOrd="0" presId="urn:microsoft.com/office/officeart/2005/8/layout/hierarchy1"/>
    <dgm:cxn modelId="{FBBDFFBD-32DB-43E4-8133-D98A04D71D41}" type="presParOf" srcId="{F0750AEB-5B1B-4D91-BCAC-85FC13D8F4E2}" destId="{C5CDA4D5-7AD8-4228-8008-B66FE511F646}" srcOrd="0" destOrd="0" presId="urn:microsoft.com/office/officeart/2005/8/layout/hierarchy1"/>
    <dgm:cxn modelId="{1B33A0D3-9F32-4D73-A3E9-4BA13C87EE90}" type="presParOf" srcId="{F0750AEB-5B1B-4D91-BCAC-85FC13D8F4E2}" destId="{399EF13C-9CF6-470B-B8A7-E3A35794CD24}" srcOrd="1" destOrd="0" presId="urn:microsoft.com/office/officeart/2005/8/layout/hierarchy1"/>
    <dgm:cxn modelId="{907091BC-869F-49A7-9616-C572DB5367A4}" type="presParOf" srcId="{32AAA954-F71E-4143-A93D-F5CE12B12363}" destId="{C70E2E29-D6AB-4A8E-B8F6-0764712A3FA8}" srcOrd="1" destOrd="0" presId="urn:microsoft.com/office/officeart/2005/8/layout/hierarchy1"/>
    <dgm:cxn modelId="{5B991D36-AE95-4937-87B8-44CC6ABAF38E}" type="presParOf" srcId="{E1963F04-0E35-4609-A98C-ECE7BF6309C5}" destId="{5E595A34-E05E-4AF6-B4E6-4DEDB46F9124}" srcOrd="2" destOrd="0" presId="urn:microsoft.com/office/officeart/2005/8/layout/hierarchy1"/>
    <dgm:cxn modelId="{9A6EDBC3-74C3-49F2-BBCD-59FF29A1143A}" type="presParOf" srcId="{E1963F04-0E35-4609-A98C-ECE7BF6309C5}" destId="{A99EBAEF-3F27-42EE-9971-4237ACED95A4}" srcOrd="3" destOrd="0" presId="urn:microsoft.com/office/officeart/2005/8/layout/hierarchy1"/>
    <dgm:cxn modelId="{EFBA6150-8BAA-4A30-9B1D-EFDAC65E2BFB}" type="presParOf" srcId="{A99EBAEF-3F27-42EE-9971-4237ACED95A4}" destId="{C497D924-3E5A-4388-BEF7-3B88D75C7087}" srcOrd="0" destOrd="0" presId="urn:microsoft.com/office/officeart/2005/8/layout/hierarchy1"/>
    <dgm:cxn modelId="{42C0D184-7649-4CB0-BD18-266CECC43616}" type="presParOf" srcId="{C497D924-3E5A-4388-BEF7-3B88D75C7087}" destId="{FE255C3B-3666-485C-97C7-074BFC04105A}" srcOrd="0" destOrd="0" presId="urn:microsoft.com/office/officeart/2005/8/layout/hierarchy1"/>
    <dgm:cxn modelId="{3F716973-F441-472E-8D6F-BD2955A75E92}" type="presParOf" srcId="{C497D924-3E5A-4388-BEF7-3B88D75C7087}" destId="{33F9307A-A883-49A8-B871-A461DFDD62B7}" srcOrd="1" destOrd="0" presId="urn:microsoft.com/office/officeart/2005/8/layout/hierarchy1"/>
    <dgm:cxn modelId="{D5E4ED7D-6917-4E2F-BFC3-90299719CB77}" type="presParOf" srcId="{A99EBAEF-3F27-42EE-9971-4237ACED95A4}" destId="{7ABE126F-DE05-4463-934C-6BD1B68D7096}" srcOrd="1" destOrd="0" presId="urn:microsoft.com/office/officeart/2005/8/layout/hierarchy1"/>
    <dgm:cxn modelId="{AE7EAE1E-1E90-444F-A31A-71022F505FFA}" type="presParOf" srcId="{7ABE126F-DE05-4463-934C-6BD1B68D7096}" destId="{B9E60791-0611-401A-A805-7A88909CD4E1}" srcOrd="0" destOrd="0" presId="urn:microsoft.com/office/officeart/2005/8/layout/hierarchy1"/>
    <dgm:cxn modelId="{CB987092-C3DF-48BA-ACCC-2346F51FED8F}" type="presParOf" srcId="{7ABE126F-DE05-4463-934C-6BD1B68D7096}" destId="{10E5B1C8-F299-4B6F-BECE-D370BADE550D}" srcOrd="1" destOrd="0" presId="urn:microsoft.com/office/officeart/2005/8/layout/hierarchy1"/>
    <dgm:cxn modelId="{848BAE45-EA7D-4602-8E01-AABA668268F2}" type="presParOf" srcId="{10E5B1C8-F299-4B6F-BECE-D370BADE550D}" destId="{9729F629-B7A5-484B-BC58-3EA61F044A7E}" srcOrd="0" destOrd="0" presId="urn:microsoft.com/office/officeart/2005/8/layout/hierarchy1"/>
    <dgm:cxn modelId="{75599B8B-25C6-42BC-BE9F-3A8C1B69E943}" type="presParOf" srcId="{9729F629-B7A5-484B-BC58-3EA61F044A7E}" destId="{0540D201-C250-4F4A-A106-41DB99D048D0}" srcOrd="0" destOrd="0" presId="urn:microsoft.com/office/officeart/2005/8/layout/hierarchy1"/>
    <dgm:cxn modelId="{E34D4DC2-5949-45CE-BBBE-E9B0479B82FB}" type="presParOf" srcId="{9729F629-B7A5-484B-BC58-3EA61F044A7E}" destId="{25D03A7E-6EA0-44E6-A2F8-59643F92259D}" srcOrd="1" destOrd="0" presId="urn:microsoft.com/office/officeart/2005/8/layout/hierarchy1"/>
    <dgm:cxn modelId="{F332ED5D-FE0A-42B7-8E53-08C98B3304CF}" type="presParOf" srcId="{10E5B1C8-F299-4B6F-BECE-D370BADE550D}" destId="{CB2F1EC1-D137-4BB1-A831-8B7CF977DDEA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E8CF484-7D49-4078-B204-FF6B1CE2927E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28A7683-55E3-4C3E-814C-CE8A5A4123C6}">
      <dgm:prSet phldrT="[Текст]"/>
      <dgm:spPr>
        <a:solidFill>
          <a:srgbClr val="FFC000"/>
        </a:solidFill>
      </dgm:spPr>
      <dgm:t>
        <a:bodyPr/>
        <a:lstStyle/>
        <a:p>
          <a:r>
            <a: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Дефицит бюджета </a:t>
          </a:r>
        </a:p>
        <a:p>
          <a:r>
            <a: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5 084,7 </a:t>
          </a:r>
          <a:r>
            <a: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тыс. рублей</a:t>
          </a:r>
          <a:endParaRPr lang="ru-RU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FAB868EE-81C4-48ED-8449-3D5BBF75B01D}" type="parTrans" cxnId="{93000959-9453-4FBD-A285-DE4B6A8F2420}">
      <dgm:prSet/>
      <dgm:spPr/>
      <dgm:t>
        <a:bodyPr/>
        <a:lstStyle/>
        <a:p>
          <a:endParaRPr lang="ru-RU"/>
        </a:p>
      </dgm:t>
    </dgm:pt>
    <dgm:pt modelId="{86D0751A-F9F7-4989-94FC-DFD69FC36C30}" type="sibTrans" cxnId="{93000959-9453-4FBD-A285-DE4B6A8F2420}">
      <dgm:prSet/>
      <dgm:spPr/>
      <dgm:t>
        <a:bodyPr/>
        <a:lstStyle/>
        <a:p>
          <a:endParaRPr lang="ru-RU"/>
        </a:p>
      </dgm:t>
    </dgm:pt>
    <dgm:pt modelId="{A971DCA6-351A-42E1-8BF5-11F47FA44C60}">
      <dgm:prSet phldrT="[Текст]"/>
      <dgm:spPr>
        <a:solidFill>
          <a:srgbClr val="FF8265"/>
        </a:solidFill>
      </dgm:spPr>
      <dgm:t>
        <a:bodyPr/>
        <a:lstStyle/>
        <a:p>
          <a:r>
            <a: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Кредиты кредитных организаций </a:t>
          </a:r>
        </a:p>
        <a:p>
          <a:r>
            <a: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3 659,4 </a:t>
          </a:r>
          <a:r>
            <a: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тыс. рублей</a:t>
          </a:r>
          <a:endParaRPr lang="ru-RU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150AA906-07E4-44EF-8A3D-BB5289F85CC5}" type="parTrans" cxnId="{D7482DDA-E360-441F-B060-8D73A8915225}">
      <dgm:prSet/>
      <dgm:spPr/>
      <dgm:t>
        <a:bodyPr/>
        <a:lstStyle/>
        <a:p>
          <a:endParaRPr lang="ru-RU"/>
        </a:p>
      </dgm:t>
    </dgm:pt>
    <dgm:pt modelId="{7698D63B-5D48-4A82-8B96-2AF377B2AAB6}" type="sibTrans" cxnId="{D7482DDA-E360-441F-B060-8D73A8915225}">
      <dgm:prSet/>
      <dgm:spPr/>
      <dgm:t>
        <a:bodyPr/>
        <a:lstStyle/>
        <a:p>
          <a:endParaRPr lang="ru-RU"/>
        </a:p>
      </dgm:t>
    </dgm:pt>
    <dgm:pt modelId="{A56FD443-537D-43D7-AF5A-F5B1B16053AD}">
      <dgm:prSet phldrT="[Текст]" custT="1"/>
      <dgm:spPr>
        <a:solidFill>
          <a:schemeClr val="accent1"/>
        </a:solidFill>
      </dgm:spPr>
      <dgm:t>
        <a:bodyPr/>
        <a:lstStyle/>
        <a:p>
          <a:r>
            <a: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Остатки средств на счете бюджета </a:t>
          </a:r>
        </a:p>
        <a:p>
          <a:r>
            <a: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1 425,3 </a:t>
          </a:r>
          <a:r>
            <a: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тыс. рублей</a:t>
          </a:r>
          <a:endParaRPr lang="ru-RU" sz="24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D714A94-B566-4D6C-8487-A85838E83375}" type="parTrans" cxnId="{9D0466A0-B56E-4E7D-9D74-2CB81846D2C6}">
      <dgm:prSet/>
      <dgm:spPr/>
      <dgm:t>
        <a:bodyPr/>
        <a:lstStyle/>
        <a:p>
          <a:endParaRPr lang="ru-RU"/>
        </a:p>
      </dgm:t>
    </dgm:pt>
    <dgm:pt modelId="{B0673A5B-53E0-460E-80FF-09E2745C8A2A}" type="sibTrans" cxnId="{9D0466A0-B56E-4E7D-9D74-2CB81846D2C6}">
      <dgm:prSet/>
      <dgm:spPr/>
      <dgm:t>
        <a:bodyPr/>
        <a:lstStyle/>
        <a:p>
          <a:endParaRPr lang="ru-RU"/>
        </a:p>
      </dgm:t>
    </dgm:pt>
    <dgm:pt modelId="{EC91A522-DB7F-4037-BA57-D2EABA92AE88}" type="pres">
      <dgm:prSet presAssocID="{FE8CF484-7D49-4078-B204-FF6B1CE2927E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F63F177-D60C-48D2-91CE-6FCF8730975D}" type="pres">
      <dgm:prSet presAssocID="{328A7683-55E3-4C3E-814C-CE8A5A4123C6}" presName="centerShape" presStyleLbl="node0" presStyleIdx="0" presStyleCnt="1" custScaleX="221301" custScaleY="179242" custLinFactNeighborX="-2193" custLinFactNeighborY="-56035"/>
      <dgm:spPr/>
      <dgm:t>
        <a:bodyPr/>
        <a:lstStyle/>
        <a:p>
          <a:endParaRPr lang="ru-RU"/>
        </a:p>
      </dgm:t>
    </dgm:pt>
    <dgm:pt modelId="{65996329-BB90-4D28-A8FB-98356B16F062}" type="pres">
      <dgm:prSet presAssocID="{150AA906-07E4-44EF-8A3D-BB5289F85CC5}" presName="parTrans" presStyleLbl="bgSibTrans2D1" presStyleIdx="0" presStyleCnt="2" custScaleX="91777" custScaleY="138846" custLinFactY="-1126" custLinFactNeighborX="-31159" custLinFactNeighborY="-100000"/>
      <dgm:spPr/>
      <dgm:t>
        <a:bodyPr/>
        <a:lstStyle/>
        <a:p>
          <a:endParaRPr lang="ru-RU"/>
        </a:p>
      </dgm:t>
    </dgm:pt>
    <dgm:pt modelId="{1205D117-7D17-4759-8AC9-B708B2A481EE}" type="pres">
      <dgm:prSet presAssocID="{A971DCA6-351A-42E1-8BF5-11F47FA44C60}" presName="node" presStyleLbl="node1" presStyleIdx="0" presStyleCnt="2" custScaleX="158425" custScaleY="182632" custRadScaleRad="81132" custRadScaleInc="-819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7068C2-28ED-4F62-AC59-0038178A2A26}" type="pres">
      <dgm:prSet presAssocID="{3D714A94-B566-4D6C-8487-A85838E83375}" presName="parTrans" presStyleLbl="bgSibTrans2D1" presStyleIdx="1" presStyleCnt="2" custScaleX="73235" custScaleY="155705" custLinFactY="-63934" custLinFactNeighborX="29400" custLinFactNeighborY="-100000"/>
      <dgm:spPr/>
      <dgm:t>
        <a:bodyPr/>
        <a:lstStyle/>
        <a:p>
          <a:endParaRPr lang="ru-RU"/>
        </a:p>
      </dgm:t>
    </dgm:pt>
    <dgm:pt modelId="{F6A0DA62-2577-41D6-82D4-85F711C56059}" type="pres">
      <dgm:prSet presAssocID="{A56FD443-537D-43D7-AF5A-F5B1B16053AD}" presName="node" presStyleLbl="node1" presStyleIdx="1" presStyleCnt="2" custScaleX="189842" custScaleY="169581" custRadScaleRad="88930" custRadScaleInc="778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62DCCEF-2934-4D49-A827-5FB0DE1702AD}" type="presOf" srcId="{A56FD443-537D-43D7-AF5A-F5B1B16053AD}" destId="{F6A0DA62-2577-41D6-82D4-85F711C56059}" srcOrd="0" destOrd="0" presId="urn:microsoft.com/office/officeart/2005/8/layout/radial4"/>
    <dgm:cxn modelId="{D7482DDA-E360-441F-B060-8D73A8915225}" srcId="{328A7683-55E3-4C3E-814C-CE8A5A4123C6}" destId="{A971DCA6-351A-42E1-8BF5-11F47FA44C60}" srcOrd="0" destOrd="0" parTransId="{150AA906-07E4-44EF-8A3D-BB5289F85CC5}" sibTransId="{7698D63B-5D48-4A82-8B96-2AF377B2AAB6}"/>
    <dgm:cxn modelId="{C85AFBE6-8793-4B12-8216-AFAEF202079F}" type="presOf" srcId="{A971DCA6-351A-42E1-8BF5-11F47FA44C60}" destId="{1205D117-7D17-4759-8AC9-B708B2A481EE}" srcOrd="0" destOrd="0" presId="urn:microsoft.com/office/officeart/2005/8/layout/radial4"/>
    <dgm:cxn modelId="{ED6CD16B-BF7C-4AFE-A628-BC3B4BF604E1}" type="presOf" srcId="{150AA906-07E4-44EF-8A3D-BB5289F85CC5}" destId="{65996329-BB90-4D28-A8FB-98356B16F062}" srcOrd="0" destOrd="0" presId="urn:microsoft.com/office/officeart/2005/8/layout/radial4"/>
    <dgm:cxn modelId="{D2006369-3F43-4C1E-939B-EF4B90237146}" type="presOf" srcId="{328A7683-55E3-4C3E-814C-CE8A5A4123C6}" destId="{8F63F177-D60C-48D2-91CE-6FCF8730975D}" srcOrd="0" destOrd="0" presId="urn:microsoft.com/office/officeart/2005/8/layout/radial4"/>
    <dgm:cxn modelId="{9D0466A0-B56E-4E7D-9D74-2CB81846D2C6}" srcId="{328A7683-55E3-4C3E-814C-CE8A5A4123C6}" destId="{A56FD443-537D-43D7-AF5A-F5B1B16053AD}" srcOrd="1" destOrd="0" parTransId="{3D714A94-B566-4D6C-8487-A85838E83375}" sibTransId="{B0673A5B-53E0-460E-80FF-09E2745C8A2A}"/>
    <dgm:cxn modelId="{C96F0BF6-C735-48E9-AF13-2CF14D574521}" type="presOf" srcId="{FE8CF484-7D49-4078-B204-FF6B1CE2927E}" destId="{EC91A522-DB7F-4037-BA57-D2EABA92AE88}" srcOrd="0" destOrd="0" presId="urn:microsoft.com/office/officeart/2005/8/layout/radial4"/>
    <dgm:cxn modelId="{93000959-9453-4FBD-A285-DE4B6A8F2420}" srcId="{FE8CF484-7D49-4078-B204-FF6B1CE2927E}" destId="{328A7683-55E3-4C3E-814C-CE8A5A4123C6}" srcOrd="0" destOrd="0" parTransId="{FAB868EE-81C4-48ED-8449-3D5BBF75B01D}" sibTransId="{86D0751A-F9F7-4989-94FC-DFD69FC36C30}"/>
    <dgm:cxn modelId="{C70562B7-BDFD-4C98-9AAD-A0A7D62C86B9}" type="presOf" srcId="{3D714A94-B566-4D6C-8487-A85838E83375}" destId="{F67068C2-28ED-4F62-AC59-0038178A2A26}" srcOrd="0" destOrd="0" presId="urn:microsoft.com/office/officeart/2005/8/layout/radial4"/>
    <dgm:cxn modelId="{97DDB37B-9300-499A-B72F-B60498CF1204}" type="presParOf" srcId="{EC91A522-DB7F-4037-BA57-D2EABA92AE88}" destId="{8F63F177-D60C-48D2-91CE-6FCF8730975D}" srcOrd="0" destOrd="0" presId="urn:microsoft.com/office/officeart/2005/8/layout/radial4"/>
    <dgm:cxn modelId="{91083B2C-EB34-4B19-A5F4-844E76EDBD82}" type="presParOf" srcId="{EC91A522-DB7F-4037-BA57-D2EABA92AE88}" destId="{65996329-BB90-4D28-A8FB-98356B16F062}" srcOrd="1" destOrd="0" presId="urn:microsoft.com/office/officeart/2005/8/layout/radial4"/>
    <dgm:cxn modelId="{3D3A9E51-E72E-410F-B7E7-CA74D8A38D44}" type="presParOf" srcId="{EC91A522-DB7F-4037-BA57-D2EABA92AE88}" destId="{1205D117-7D17-4759-8AC9-B708B2A481EE}" srcOrd="2" destOrd="0" presId="urn:microsoft.com/office/officeart/2005/8/layout/radial4"/>
    <dgm:cxn modelId="{A0C80846-4B0E-4A59-8323-745CDE00AF22}" type="presParOf" srcId="{EC91A522-DB7F-4037-BA57-D2EABA92AE88}" destId="{F67068C2-28ED-4F62-AC59-0038178A2A26}" srcOrd="3" destOrd="0" presId="urn:microsoft.com/office/officeart/2005/8/layout/radial4"/>
    <dgm:cxn modelId="{64B40AF1-0816-42BD-BE67-D166857DA45F}" type="presParOf" srcId="{EC91A522-DB7F-4037-BA57-D2EABA92AE88}" destId="{F6A0DA62-2577-41D6-82D4-85F711C56059}" srcOrd="4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D631DE1-F1CE-42E5-AFE5-88FC7A228300}" type="doc">
      <dgm:prSet loTypeId="urn:microsoft.com/office/officeart/2008/layout/RadialCluster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C7ECBB3-718B-48D0-BA8D-5C041E4E963F}">
      <dgm:prSet phldrT="[Текст]"/>
      <dgm:spPr>
        <a:solidFill>
          <a:srgbClr val="C3F96B"/>
        </a:solidFill>
      </dgm:spPr>
      <dgm:t>
        <a:bodyPr/>
        <a:lstStyle/>
        <a:p>
          <a:r>
            <a: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Муниципальный долг по состоянию на </a:t>
          </a:r>
          <a:r>
            <a: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01.01.2020  </a:t>
          </a:r>
          <a:endParaRPr lang="ru-RU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r>
            <a: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36 735,8 </a:t>
          </a:r>
          <a:r>
            <a: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тыс. рублей</a:t>
          </a:r>
          <a:endParaRPr lang="ru-RU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5B5BC6D7-BAC8-4011-AF36-94BD2E9E09A2}" type="parTrans" cxnId="{F115DA57-3994-4CDE-BD92-C887B79DF232}">
      <dgm:prSet/>
      <dgm:spPr/>
      <dgm:t>
        <a:bodyPr/>
        <a:lstStyle/>
        <a:p>
          <a:endParaRPr lang="ru-RU"/>
        </a:p>
      </dgm:t>
    </dgm:pt>
    <dgm:pt modelId="{A4EFFA0C-BBD4-4CE4-88D1-9847D4F6C56D}" type="sibTrans" cxnId="{F115DA57-3994-4CDE-BD92-C887B79DF232}">
      <dgm:prSet/>
      <dgm:spPr/>
      <dgm:t>
        <a:bodyPr/>
        <a:lstStyle/>
        <a:p>
          <a:endParaRPr lang="ru-RU"/>
        </a:p>
      </dgm:t>
    </dgm:pt>
    <dgm:pt modelId="{88FF6853-3A0D-4B24-9EDA-DCF352DF56B2}">
      <dgm:prSet phldrT="[Текст]"/>
      <dgm:spPr>
        <a:solidFill>
          <a:srgbClr val="C3F96B"/>
        </a:solidFill>
      </dgm:spPr>
      <dgm:t>
        <a:bodyPr/>
        <a:lstStyle/>
        <a:p>
          <a:r>
            <a: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Привлечено в </a:t>
          </a:r>
          <a:r>
            <a: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2019 </a:t>
          </a:r>
          <a:r>
            <a: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году вновь кредитов кредитных организаций </a:t>
          </a:r>
        </a:p>
        <a:p>
          <a:r>
            <a: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7 </a:t>
          </a:r>
          <a:r>
            <a: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135,8 </a:t>
          </a:r>
          <a:r>
            <a: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тыс. рублей </a:t>
          </a:r>
          <a:endParaRPr lang="ru-RU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1A3A5CCE-F52F-4F71-88CF-31D9E2A61BC3}" type="parTrans" cxnId="{9B4E47E5-9272-448C-B110-726E95F14671}">
      <dgm:prSet/>
      <dgm:spPr/>
      <dgm:t>
        <a:bodyPr/>
        <a:lstStyle/>
        <a:p>
          <a:endParaRPr lang="ru-RU"/>
        </a:p>
      </dgm:t>
    </dgm:pt>
    <dgm:pt modelId="{8D6583AA-7467-4D30-A1D9-FD6031FA216B}" type="sibTrans" cxnId="{9B4E47E5-9272-448C-B110-726E95F14671}">
      <dgm:prSet/>
      <dgm:spPr/>
      <dgm:t>
        <a:bodyPr/>
        <a:lstStyle/>
        <a:p>
          <a:endParaRPr lang="ru-RU"/>
        </a:p>
      </dgm:t>
    </dgm:pt>
    <dgm:pt modelId="{FF68653B-74FD-4FA2-A8F9-93CFF5717B6B}">
      <dgm:prSet phldrT="[Текст]"/>
      <dgm:spPr>
        <a:solidFill>
          <a:srgbClr val="C3F96B"/>
        </a:solidFill>
      </dgm:spPr>
      <dgm:t>
        <a:bodyPr/>
        <a:lstStyle/>
        <a:p>
          <a:pPr>
            <a:spcAft>
              <a:spcPct val="35000"/>
            </a:spcAft>
          </a:pPr>
          <a:r>
            <a: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Краткосрочный кредит кредитной организации</a:t>
          </a:r>
          <a:endParaRPr lang="ru-RU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>
            <a:spcAft>
              <a:spcPts val="0"/>
            </a:spcAft>
          </a:pPr>
          <a:r>
            <a: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19 235,8 </a:t>
          </a:r>
          <a:r>
            <a: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тыс. рублей </a:t>
          </a:r>
        </a:p>
        <a:p>
          <a:pPr>
            <a:spcAft>
              <a:spcPts val="0"/>
            </a:spcAft>
          </a:pPr>
          <a:endParaRPr lang="ru-RU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905A801-BD1F-400F-90FF-3A7D141A3089}" type="parTrans" cxnId="{E6836B2A-3477-4BEA-8811-412F278E83C1}">
      <dgm:prSet/>
      <dgm:spPr/>
      <dgm:t>
        <a:bodyPr/>
        <a:lstStyle/>
        <a:p>
          <a:endParaRPr lang="ru-RU"/>
        </a:p>
      </dgm:t>
    </dgm:pt>
    <dgm:pt modelId="{0E833D93-385F-4667-9544-02EC3FBBCDC9}" type="sibTrans" cxnId="{E6836B2A-3477-4BEA-8811-412F278E83C1}">
      <dgm:prSet/>
      <dgm:spPr/>
      <dgm:t>
        <a:bodyPr/>
        <a:lstStyle/>
        <a:p>
          <a:endParaRPr lang="ru-RU"/>
        </a:p>
      </dgm:t>
    </dgm:pt>
    <dgm:pt modelId="{F7A2EF1D-70C5-4DB5-B202-30BFDB1726CC}">
      <dgm:prSet phldrT="[Текст]" custT="1"/>
      <dgm:spPr>
        <a:solidFill>
          <a:srgbClr val="C3F96B"/>
        </a:solidFill>
      </dgm:spPr>
      <dgm:t>
        <a:bodyPr/>
        <a:lstStyle/>
        <a:p>
          <a:r>
            <a: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Долгосрочный кредит кредитной организации</a:t>
          </a:r>
        </a:p>
        <a:p>
          <a:r>
            <a: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17 500,0 </a:t>
          </a:r>
          <a:r>
            <a: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тыс. рублей</a:t>
          </a:r>
          <a:endParaRPr lang="ru-RU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906B6E8E-B70E-4EB7-B913-F56ED3CBF577}" type="parTrans" cxnId="{9AEE2D15-9407-49A6-8756-2676AA5AEAAB}">
      <dgm:prSet/>
      <dgm:spPr/>
      <dgm:t>
        <a:bodyPr/>
        <a:lstStyle/>
        <a:p>
          <a:endParaRPr lang="ru-RU"/>
        </a:p>
      </dgm:t>
    </dgm:pt>
    <dgm:pt modelId="{96851D99-57F9-48D4-8252-9D5A6B7F17A0}" type="sibTrans" cxnId="{9AEE2D15-9407-49A6-8756-2676AA5AEAAB}">
      <dgm:prSet/>
      <dgm:spPr/>
      <dgm:t>
        <a:bodyPr/>
        <a:lstStyle/>
        <a:p>
          <a:endParaRPr lang="ru-RU"/>
        </a:p>
      </dgm:t>
    </dgm:pt>
    <dgm:pt modelId="{05382829-21B4-4B50-BECF-76B19FB66C44}" type="pres">
      <dgm:prSet presAssocID="{FD631DE1-F1CE-42E5-AFE5-88FC7A228300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EB2A5DEB-9321-404F-AC56-CD3CFC7A236A}" type="pres">
      <dgm:prSet presAssocID="{7C7ECBB3-718B-48D0-BA8D-5C041E4E963F}" presName="singleCycle" presStyleCnt="0"/>
      <dgm:spPr/>
    </dgm:pt>
    <dgm:pt modelId="{58471E71-24D0-4E93-A1B4-DA51B41FF5EE}" type="pres">
      <dgm:prSet presAssocID="{7C7ECBB3-718B-48D0-BA8D-5C041E4E963F}" presName="singleCenter" presStyleLbl="node1" presStyleIdx="0" presStyleCnt="4" custScaleX="194500" custScaleY="136064" custLinFactNeighborX="-352" custLinFactNeighborY="-7893">
        <dgm:presLayoutVars>
          <dgm:chMax val="7"/>
          <dgm:chPref val="7"/>
        </dgm:presLayoutVars>
      </dgm:prSet>
      <dgm:spPr/>
      <dgm:t>
        <a:bodyPr/>
        <a:lstStyle/>
        <a:p>
          <a:endParaRPr lang="ru-RU"/>
        </a:p>
      </dgm:t>
    </dgm:pt>
    <dgm:pt modelId="{0C1714E6-BE57-4CC0-A48F-F7C178BFDF2C}" type="pres">
      <dgm:prSet presAssocID="{1A3A5CCE-F52F-4F71-88CF-31D9E2A61BC3}" presName="Name56" presStyleLbl="parChTrans1D2" presStyleIdx="0" presStyleCnt="3"/>
      <dgm:spPr/>
      <dgm:t>
        <a:bodyPr/>
        <a:lstStyle/>
        <a:p>
          <a:endParaRPr lang="ru-RU"/>
        </a:p>
      </dgm:t>
    </dgm:pt>
    <dgm:pt modelId="{D9113B83-E66C-461D-BB3B-3796310BB309}" type="pres">
      <dgm:prSet presAssocID="{88FF6853-3A0D-4B24-9EDA-DCF352DF56B2}" presName="text0" presStyleLbl="node1" presStyleIdx="1" presStyleCnt="4" custScaleX="332805" custScaleY="1407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F62284-8C09-4EB1-92CE-DD4149F8A7AC}" type="pres">
      <dgm:prSet presAssocID="{3905A801-BD1F-400F-90FF-3A7D141A3089}" presName="Name56" presStyleLbl="parChTrans1D2" presStyleIdx="1" presStyleCnt="3"/>
      <dgm:spPr/>
      <dgm:t>
        <a:bodyPr/>
        <a:lstStyle/>
        <a:p>
          <a:endParaRPr lang="ru-RU"/>
        </a:p>
      </dgm:t>
    </dgm:pt>
    <dgm:pt modelId="{41A5577D-D315-495D-A81A-EE68B222C004}" type="pres">
      <dgm:prSet presAssocID="{FF68653B-74FD-4FA2-A8F9-93CFF5717B6B}" presName="text0" presStyleLbl="node1" presStyleIdx="2" presStyleCnt="4" custScaleX="235097" custScaleY="211830" custRadScaleRad="157836" custRadScaleInc="33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3F7594-5813-45F0-9684-608D7C3274A9}" type="pres">
      <dgm:prSet presAssocID="{906B6E8E-B70E-4EB7-B913-F56ED3CBF577}" presName="Name56" presStyleLbl="parChTrans1D2" presStyleIdx="2" presStyleCnt="3"/>
      <dgm:spPr/>
      <dgm:t>
        <a:bodyPr/>
        <a:lstStyle/>
        <a:p>
          <a:endParaRPr lang="ru-RU"/>
        </a:p>
      </dgm:t>
    </dgm:pt>
    <dgm:pt modelId="{5BCEB2EA-A04B-4EF6-AAB5-A8C6B586EEC9}" type="pres">
      <dgm:prSet presAssocID="{F7A2EF1D-70C5-4DB5-B202-30BFDB1726CC}" presName="text0" presStyleLbl="node1" presStyleIdx="3" presStyleCnt="4" custScaleX="294694" custScaleY="168530" custRadScaleRad="138638" custRadScaleInc="119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115DA57-3994-4CDE-BD92-C887B79DF232}" srcId="{FD631DE1-F1CE-42E5-AFE5-88FC7A228300}" destId="{7C7ECBB3-718B-48D0-BA8D-5C041E4E963F}" srcOrd="0" destOrd="0" parTransId="{5B5BC6D7-BAC8-4011-AF36-94BD2E9E09A2}" sibTransId="{A4EFFA0C-BBD4-4CE4-88D1-9847D4F6C56D}"/>
    <dgm:cxn modelId="{841D40D1-285F-4C2C-BFBA-3396DB878552}" type="presOf" srcId="{7C7ECBB3-718B-48D0-BA8D-5C041E4E963F}" destId="{58471E71-24D0-4E93-A1B4-DA51B41FF5EE}" srcOrd="0" destOrd="0" presId="urn:microsoft.com/office/officeart/2008/layout/RadialCluster"/>
    <dgm:cxn modelId="{3087A897-2C06-4977-B4A3-515DD3ABF285}" type="presOf" srcId="{3905A801-BD1F-400F-90FF-3A7D141A3089}" destId="{7BF62284-8C09-4EB1-92CE-DD4149F8A7AC}" srcOrd="0" destOrd="0" presId="urn:microsoft.com/office/officeart/2008/layout/RadialCluster"/>
    <dgm:cxn modelId="{E6836B2A-3477-4BEA-8811-412F278E83C1}" srcId="{7C7ECBB3-718B-48D0-BA8D-5C041E4E963F}" destId="{FF68653B-74FD-4FA2-A8F9-93CFF5717B6B}" srcOrd="1" destOrd="0" parTransId="{3905A801-BD1F-400F-90FF-3A7D141A3089}" sibTransId="{0E833D93-385F-4667-9544-02EC3FBBCDC9}"/>
    <dgm:cxn modelId="{9B4E47E5-9272-448C-B110-726E95F14671}" srcId="{7C7ECBB3-718B-48D0-BA8D-5C041E4E963F}" destId="{88FF6853-3A0D-4B24-9EDA-DCF352DF56B2}" srcOrd="0" destOrd="0" parTransId="{1A3A5CCE-F52F-4F71-88CF-31D9E2A61BC3}" sibTransId="{8D6583AA-7467-4D30-A1D9-FD6031FA216B}"/>
    <dgm:cxn modelId="{6BB29F8C-BB0F-4ED2-BC31-C4E089CD63D9}" type="presOf" srcId="{F7A2EF1D-70C5-4DB5-B202-30BFDB1726CC}" destId="{5BCEB2EA-A04B-4EF6-AAB5-A8C6B586EEC9}" srcOrd="0" destOrd="0" presId="urn:microsoft.com/office/officeart/2008/layout/RadialCluster"/>
    <dgm:cxn modelId="{E4D24E2D-9885-4DE7-993D-C34E1C7051B9}" type="presOf" srcId="{FF68653B-74FD-4FA2-A8F9-93CFF5717B6B}" destId="{41A5577D-D315-495D-A81A-EE68B222C004}" srcOrd="0" destOrd="0" presId="urn:microsoft.com/office/officeart/2008/layout/RadialCluster"/>
    <dgm:cxn modelId="{D49311B3-AC97-4712-8BEE-48A17A6BAFD0}" type="presOf" srcId="{1A3A5CCE-F52F-4F71-88CF-31D9E2A61BC3}" destId="{0C1714E6-BE57-4CC0-A48F-F7C178BFDF2C}" srcOrd="0" destOrd="0" presId="urn:microsoft.com/office/officeart/2008/layout/RadialCluster"/>
    <dgm:cxn modelId="{0857822D-FE2B-4AA6-9DBB-FDD90BAC9407}" type="presOf" srcId="{906B6E8E-B70E-4EB7-B913-F56ED3CBF577}" destId="{0A3F7594-5813-45F0-9684-608D7C3274A9}" srcOrd="0" destOrd="0" presId="urn:microsoft.com/office/officeart/2008/layout/RadialCluster"/>
    <dgm:cxn modelId="{C8472A92-6682-4C4F-98A3-13EF552254B5}" type="presOf" srcId="{88FF6853-3A0D-4B24-9EDA-DCF352DF56B2}" destId="{D9113B83-E66C-461D-BB3B-3796310BB309}" srcOrd="0" destOrd="0" presId="urn:microsoft.com/office/officeart/2008/layout/RadialCluster"/>
    <dgm:cxn modelId="{9AEE2D15-9407-49A6-8756-2676AA5AEAAB}" srcId="{7C7ECBB3-718B-48D0-BA8D-5C041E4E963F}" destId="{F7A2EF1D-70C5-4DB5-B202-30BFDB1726CC}" srcOrd="2" destOrd="0" parTransId="{906B6E8E-B70E-4EB7-B913-F56ED3CBF577}" sibTransId="{96851D99-57F9-48D4-8252-9D5A6B7F17A0}"/>
    <dgm:cxn modelId="{D315BD59-047D-48B4-9506-2C9E375C7809}" type="presOf" srcId="{FD631DE1-F1CE-42E5-AFE5-88FC7A228300}" destId="{05382829-21B4-4B50-BECF-76B19FB66C44}" srcOrd="0" destOrd="0" presId="urn:microsoft.com/office/officeart/2008/layout/RadialCluster"/>
    <dgm:cxn modelId="{1D3339B2-B9EC-4272-BA32-8B5A90EB04FE}" type="presParOf" srcId="{05382829-21B4-4B50-BECF-76B19FB66C44}" destId="{EB2A5DEB-9321-404F-AC56-CD3CFC7A236A}" srcOrd="0" destOrd="0" presId="urn:microsoft.com/office/officeart/2008/layout/RadialCluster"/>
    <dgm:cxn modelId="{CC2FE7F4-4655-4568-A37A-4300717B9156}" type="presParOf" srcId="{EB2A5DEB-9321-404F-AC56-CD3CFC7A236A}" destId="{58471E71-24D0-4E93-A1B4-DA51B41FF5EE}" srcOrd="0" destOrd="0" presId="urn:microsoft.com/office/officeart/2008/layout/RadialCluster"/>
    <dgm:cxn modelId="{FF42F85C-F4D7-45C5-90A5-45DA64DFF84D}" type="presParOf" srcId="{EB2A5DEB-9321-404F-AC56-CD3CFC7A236A}" destId="{0C1714E6-BE57-4CC0-A48F-F7C178BFDF2C}" srcOrd="1" destOrd="0" presId="urn:microsoft.com/office/officeart/2008/layout/RadialCluster"/>
    <dgm:cxn modelId="{BC885C20-208F-4490-89A8-55B8F4ECE857}" type="presParOf" srcId="{EB2A5DEB-9321-404F-AC56-CD3CFC7A236A}" destId="{D9113B83-E66C-461D-BB3B-3796310BB309}" srcOrd="2" destOrd="0" presId="urn:microsoft.com/office/officeart/2008/layout/RadialCluster"/>
    <dgm:cxn modelId="{70E2667B-5A04-4EA0-A424-B8495DA482EA}" type="presParOf" srcId="{EB2A5DEB-9321-404F-AC56-CD3CFC7A236A}" destId="{7BF62284-8C09-4EB1-92CE-DD4149F8A7AC}" srcOrd="3" destOrd="0" presId="urn:microsoft.com/office/officeart/2008/layout/RadialCluster"/>
    <dgm:cxn modelId="{76771BC3-7ABA-4E18-8D9B-24FA25D7F3B7}" type="presParOf" srcId="{EB2A5DEB-9321-404F-AC56-CD3CFC7A236A}" destId="{41A5577D-D315-495D-A81A-EE68B222C004}" srcOrd="4" destOrd="0" presId="urn:microsoft.com/office/officeart/2008/layout/RadialCluster"/>
    <dgm:cxn modelId="{819183F4-BBC9-4021-A656-31CEA7B9348D}" type="presParOf" srcId="{EB2A5DEB-9321-404F-AC56-CD3CFC7A236A}" destId="{0A3F7594-5813-45F0-9684-608D7C3274A9}" srcOrd="5" destOrd="0" presId="urn:microsoft.com/office/officeart/2008/layout/RadialCluster"/>
    <dgm:cxn modelId="{27424B4C-52C1-4BB2-B54B-5745C3E3263E}" type="presParOf" srcId="{EB2A5DEB-9321-404F-AC56-CD3CFC7A236A}" destId="{5BCEB2EA-A04B-4EF6-AAB5-A8C6B586EEC9}" srcOrd="6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D631DE1-F1CE-42E5-AFE5-88FC7A228300}" type="doc">
      <dgm:prSet loTypeId="urn:microsoft.com/office/officeart/2008/layout/RadialCluster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C7ECBB3-718B-48D0-BA8D-5C041E4E963F}">
      <dgm:prSet phldrT="[Текст]" custT="1"/>
      <dgm:spPr>
        <a:solidFill>
          <a:srgbClr val="C3F96B"/>
        </a:solidFill>
      </dgm:spPr>
      <dgm:t>
        <a:bodyPr/>
        <a:lstStyle/>
        <a:p>
          <a:r>
            <a: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Погашено 3 152,2 тыс. рублей</a:t>
          </a:r>
          <a:endParaRPr lang="ru-RU" sz="24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5B5BC6D7-BAC8-4011-AF36-94BD2E9E09A2}" type="parTrans" cxnId="{F115DA57-3994-4CDE-BD92-C887B79DF232}">
      <dgm:prSet/>
      <dgm:spPr/>
      <dgm:t>
        <a:bodyPr/>
        <a:lstStyle/>
        <a:p>
          <a:endParaRPr lang="ru-RU"/>
        </a:p>
      </dgm:t>
    </dgm:pt>
    <dgm:pt modelId="{A4EFFA0C-BBD4-4CE4-88D1-9847D4F6C56D}" type="sibTrans" cxnId="{F115DA57-3994-4CDE-BD92-C887B79DF232}">
      <dgm:prSet/>
      <dgm:spPr/>
      <dgm:t>
        <a:bodyPr/>
        <a:lstStyle/>
        <a:p>
          <a:endParaRPr lang="ru-RU"/>
        </a:p>
      </dgm:t>
    </dgm:pt>
    <dgm:pt modelId="{88FF6853-3A0D-4B24-9EDA-DCF352DF56B2}">
      <dgm:prSet phldrT="[Текст]"/>
      <dgm:spPr>
        <a:solidFill>
          <a:schemeClr val="tx2">
            <a:lumMod val="20000"/>
            <a:lumOff val="80000"/>
          </a:schemeClr>
        </a:solidFill>
        <a:ln>
          <a:solidFill>
            <a:schemeClr val="accent1"/>
          </a:solidFill>
        </a:ln>
      </dgm:spPr>
      <dgm:t>
        <a:bodyPr/>
        <a:lstStyle/>
        <a:p>
          <a:r>
            <a: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Предоставлено </a:t>
          </a:r>
          <a:r>
            <a: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 </a:t>
          </a:r>
          <a:r>
            <a: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2019 году 2 бюджетных кредита Сосновскому городскому поселению </a:t>
          </a:r>
          <a:endParaRPr lang="ru-RU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r>
            <a: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3 778,0 </a:t>
          </a:r>
          <a:r>
            <a: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тыс. рублей </a:t>
          </a:r>
          <a:endParaRPr lang="ru-RU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1A3A5CCE-F52F-4F71-88CF-31D9E2A61BC3}" type="parTrans" cxnId="{9B4E47E5-9272-448C-B110-726E95F14671}">
      <dgm:prSet/>
      <dgm:spPr/>
      <dgm:t>
        <a:bodyPr/>
        <a:lstStyle/>
        <a:p>
          <a:endParaRPr lang="ru-RU"/>
        </a:p>
      </dgm:t>
    </dgm:pt>
    <dgm:pt modelId="{8D6583AA-7467-4D30-A1D9-FD6031FA216B}" type="sibTrans" cxnId="{9B4E47E5-9272-448C-B110-726E95F14671}">
      <dgm:prSet/>
      <dgm:spPr/>
      <dgm:t>
        <a:bodyPr/>
        <a:lstStyle/>
        <a:p>
          <a:endParaRPr lang="ru-RU"/>
        </a:p>
      </dgm:t>
    </dgm:pt>
    <dgm:pt modelId="{FF68653B-74FD-4FA2-A8F9-93CFF5717B6B}">
      <dgm:prSet phldrT="[Текст]"/>
      <dgm:spPr>
        <a:solidFill>
          <a:srgbClr val="C3F96B"/>
        </a:solidFill>
      </dgm:spPr>
      <dgm:t>
        <a:bodyPr/>
        <a:lstStyle/>
        <a:p>
          <a:pPr>
            <a:spcAft>
              <a:spcPct val="35000"/>
            </a:spcAft>
          </a:pPr>
          <a:r>
            <a: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На финансирование дефицита бюджета</a:t>
          </a:r>
          <a:endParaRPr lang="ru-RU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>
            <a:spcAft>
              <a:spcPts val="0"/>
            </a:spcAft>
          </a:pPr>
          <a:r>
            <a: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1 600,0 </a:t>
          </a:r>
          <a:r>
            <a: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тыс. рублей </a:t>
          </a:r>
        </a:p>
        <a:p>
          <a:pPr>
            <a:spcAft>
              <a:spcPts val="0"/>
            </a:spcAft>
          </a:pPr>
          <a:endParaRPr lang="ru-RU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905A801-BD1F-400F-90FF-3A7D141A3089}" type="parTrans" cxnId="{E6836B2A-3477-4BEA-8811-412F278E83C1}">
      <dgm:prSet/>
      <dgm:spPr/>
      <dgm:t>
        <a:bodyPr/>
        <a:lstStyle/>
        <a:p>
          <a:endParaRPr lang="ru-RU"/>
        </a:p>
      </dgm:t>
    </dgm:pt>
    <dgm:pt modelId="{0E833D93-385F-4667-9544-02EC3FBBCDC9}" type="sibTrans" cxnId="{E6836B2A-3477-4BEA-8811-412F278E83C1}">
      <dgm:prSet/>
      <dgm:spPr/>
      <dgm:t>
        <a:bodyPr/>
        <a:lstStyle/>
        <a:p>
          <a:endParaRPr lang="ru-RU"/>
        </a:p>
      </dgm:t>
    </dgm:pt>
    <dgm:pt modelId="{F7A2EF1D-70C5-4DB5-B202-30BFDB1726CC}">
      <dgm:prSet phldrT="[Текст]" custT="1"/>
      <dgm:spPr>
        <a:solidFill>
          <a:srgbClr val="C3F96B"/>
        </a:solidFill>
      </dgm:spPr>
      <dgm:t>
        <a:bodyPr/>
        <a:lstStyle/>
        <a:p>
          <a:r>
            <a: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На покрытие кассового разрыва </a:t>
          </a:r>
          <a:endParaRPr lang="ru-RU" sz="2400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r>
            <a: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2 178,0 </a:t>
          </a:r>
          <a:r>
            <a: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тыс. рублей</a:t>
          </a:r>
          <a:endParaRPr lang="ru-RU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906B6E8E-B70E-4EB7-B913-F56ED3CBF577}" type="parTrans" cxnId="{9AEE2D15-9407-49A6-8756-2676AA5AEAAB}">
      <dgm:prSet/>
      <dgm:spPr/>
      <dgm:t>
        <a:bodyPr/>
        <a:lstStyle/>
        <a:p>
          <a:endParaRPr lang="ru-RU"/>
        </a:p>
      </dgm:t>
    </dgm:pt>
    <dgm:pt modelId="{96851D99-57F9-48D4-8252-9D5A6B7F17A0}" type="sibTrans" cxnId="{9AEE2D15-9407-49A6-8756-2676AA5AEAAB}">
      <dgm:prSet/>
      <dgm:spPr/>
      <dgm:t>
        <a:bodyPr/>
        <a:lstStyle/>
        <a:p>
          <a:endParaRPr lang="ru-RU"/>
        </a:p>
      </dgm:t>
    </dgm:pt>
    <dgm:pt modelId="{05382829-21B4-4B50-BECF-76B19FB66C44}" type="pres">
      <dgm:prSet presAssocID="{FD631DE1-F1CE-42E5-AFE5-88FC7A228300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EB2A5DEB-9321-404F-AC56-CD3CFC7A236A}" type="pres">
      <dgm:prSet presAssocID="{7C7ECBB3-718B-48D0-BA8D-5C041E4E963F}" presName="singleCycle" presStyleCnt="0"/>
      <dgm:spPr/>
    </dgm:pt>
    <dgm:pt modelId="{58471E71-24D0-4E93-A1B4-DA51B41FF5EE}" type="pres">
      <dgm:prSet presAssocID="{7C7ECBB3-718B-48D0-BA8D-5C041E4E963F}" presName="singleCenter" presStyleLbl="node1" presStyleIdx="0" presStyleCnt="4" custScaleX="141868" custScaleY="100972" custLinFactNeighborX="-147" custLinFactNeighborY="-15030">
        <dgm:presLayoutVars>
          <dgm:chMax val="7"/>
          <dgm:chPref val="7"/>
        </dgm:presLayoutVars>
      </dgm:prSet>
      <dgm:spPr/>
      <dgm:t>
        <a:bodyPr/>
        <a:lstStyle/>
        <a:p>
          <a:endParaRPr lang="ru-RU"/>
        </a:p>
      </dgm:t>
    </dgm:pt>
    <dgm:pt modelId="{0C1714E6-BE57-4CC0-A48F-F7C178BFDF2C}" type="pres">
      <dgm:prSet presAssocID="{1A3A5CCE-F52F-4F71-88CF-31D9E2A61BC3}" presName="Name56" presStyleLbl="parChTrans1D2" presStyleIdx="0" presStyleCnt="3"/>
      <dgm:spPr/>
      <dgm:t>
        <a:bodyPr/>
        <a:lstStyle/>
        <a:p>
          <a:endParaRPr lang="ru-RU"/>
        </a:p>
      </dgm:t>
    </dgm:pt>
    <dgm:pt modelId="{D9113B83-E66C-461D-BB3B-3796310BB309}" type="pres">
      <dgm:prSet presAssocID="{88FF6853-3A0D-4B24-9EDA-DCF352DF56B2}" presName="text0" presStyleLbl="node1" presStyleIdx="1" presStyleCnt="4" custScaleX="332805" custScaleY="1407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F62284-8C09-4EB1-92CE-DD4149F8A7AC}" type="pres">
      <dgm:prSet presAssocID="{3905A801-BD1F-400F-90FF-3A7D141A3089}" presName="Name56" presStyleLbl="parChTrans1D2" presStyleIdx="1" presStyleCnt="3"/>
      <dgm:spPr/>
      <dgm:t>
        <a:bodyPr/>
        <a:lstStyle/>
        <a:p>
          <a:endParaRPr lang="ru-RU"/>
        </a:p>
      </dgm:t>
    </dgm:pt>
    <dgm:pt modelId="{41A5577D-D315-495D-A81A-EE68B222C004}" type="pres">
      <dgm:prSet presAssocID="{FF68653B-74FD-4FA2-A8F9-93CFF5717B6B}" presName="text0" presStyleLbl="node1" presStyleIdx="2" presStyleCnt="4" custScaleX="235097" custScaleY="185648" custRadScaleRad="120195" custRadScaleInc="-749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3F7594-5813-45F0-9684-608D7C3274A9}" type="pres">
      <dgm:prSet presAssocID="{906B6E8E-B70E-4EB7-B913-F56ED3CBF577}" presName="Name56" presStyleLbl="parChTrans1D2" presStyleIdx="2" presStyleCnt="3"/>
      <dgm:spPr/>
      <dgm:t>
        <a:bodyPr/>
        <a:lstStyle/>
        <a:p>
          <a:endParaRPr lang="ru-RU"/>
        </a:p>
      </dgm:t>
    </dgm:pt>
    <dgm:pt modelId="{5BCEB2EA-A04B-4EF6-AAB5-A8C6B586EEC9}" type="pres">
      <dgm:prSet presAssocID="{F7A2EF1D-70C5-4DB5-B202-30BFDB1726CC}" presName="text0" presStyleLbl="node1" presStyleIdx="3" presStyleCnt="4" custScaleX="294694" custScaleY="168530" custRadScaleRad="127433" custRadScaleInc="741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B4C4A86-5F26-4B8D-8658-79236C975B77}" type="presOf" srcId="{F7A2EF1D-70C5-4DB5-B202-30BFDB1726CC}" destId="{5BCEB2EA-A04B-4EF6-AAB5-A8C6B586EEC9}" srcOrd="0" destOrd="0" presId="urn:microsoft.com/office/officeart/2008/layout/RadialCluster"/>
    <dgm:cxn modelId="{190143FD-9F0D-4038-B89F-15AC3F92957D}" type="presOf" srcId="{FF68653B-74FD-4FA2-A8F9-93CFF5717B6B}" destId="{41A5577D-D315-495D-A81A-EE68B222C004}" srcOrd="0" destOrd="0" presId="urn:microsoft.com/office/officeart/2008/layout/RadialCluster"/>
    <dgm:cxn modelId="{F0F27FCD-A4B5-4CCD-A8DD-6CC85E181BC3}" type="presOf" srcId="{3905A801-BD1F-400F-90FF-3A7D141A3089}" destId="{7BF62284-8C09-4EB1-92CE-DD4149F8A7AC}" srcOrd="0" destOrd="0" presId="urn:microsoft.com/office/officeart/2008/layout/RadialCluster"/>
    <dgm:cxn modelId="{9AEE2D15-9407-49A6-8756-2676AA5AEAAB}" srcId="{7C7ECBB3-718B-48D0-BA8D-5C041E4E963F}" destId="{F7A2EF1D-70C5-4DB5-B202-30BFDB1726CC}" srcOrd="2" destOrd="0" parTransId="{906B6E8E-B70E-4EB7-B913-F56ED3CBF577}" sibTransId="{96851D99-57F9-48D4-8252-9D5A6B7F17A0}"/>
    <dgm:cxn modelId="{8B9EC45A-04D9-47ED-A804-3D8DA6B89672}" type="presOf" srcId="{906B6E8E-B70E-4EB7-B913-F56ED3CBF577}" destId="{0A3F7594-5813-45F0-9684-608D7C3274A9}" srcOrd="0" destOrd="0" presId="urn:microsoft.com/office/officeart/2008/layout/RadialCluster"/>
    <dgm:cxn modelId="{E6836B2A-3477-4BEA-8811-412F278E83C1}" srcId="{7C7ECBB3-718B-48D0-BA8D-5C041E4E963F}" destId="{FF68653B-74FD-4FA2-A8F9-93CFF5717B6B}" srcOrd="1" destOrd="0" parTransId="{3905A801-BD1F-400F-90FF-3A7D141A3089}" sibTransId="{0E833D93-385F-4667-9544-02EC3FBBCDC9}"/>
    <dgm:cxn modelId="{7132B672-03E2-41F3-BA91-1FCF0266FA8B}" type="presOf" srcId="{1A3A5CCE-F52F-4F71-88CF-31D9E2A61BC3}" destId="{0C1714E6-BE57-4CC0-A48F-F7C178BFDF2C}" srcOrd="0" destOrd="0" presId="urn:microsoft.com/office/officeart/2008/layout/RadialCluster"/>
    <dgm:cxn modelId="{F115DA57-3994-4CDE-BD92-C887B79DF232}" srcId="{FD631DE1-F1CE-42E5-AFE5-88FC7A228300}" destId="{7C7ECBB3-718B-48D0-BA8D-5C041E4E963F}" srcOrd="0" destOrd="0" parTransId="{5B5BC6D7-BAC8-4011-AF36-94BD2E9E09A2}" sibTransId="{A4EFFA0C-BBD4-4CE4-88D1-9847D4F6C56D}"/>
    <dgm:cxn modelId="{45979327-E70A-42BC-8BB1-A26C3B6424D7}" type="presOf" srcId="{88FF6853-3A0D-4B24-9EDA-DCF352DF56B2}" destId="{D9113B83-E66C-461D-BB3B-3796310BB309}" srcOrd="0" destOrd="0" presId="urn:microsoft.com/office/officeart/2008/layout/RadialCluster"/>
    <dgm:cxn modelId="{9B4E47E5-9272-448C-B110-726E95F14671}" srcId="{7C7ECBB3-718B-48D0-BA8D-5C041E4E963F}" destId="{88FF6853-3A0D-4B24-9EDA-DCF352DF56B2}" srcOrd="0" destOrd="0" parTransId="{1A3A5CCE-F52F-4F71-88CF-31D9E2A61BC3}" sibTransId="{8D6583AA-7467-4D30-A1D9-FD6031FA216B}"/>
    <dgm:cxn modelId="{64C4CCE9-2AED-4D62-B13D-EA01CA890A50}" type="presOf" srcId="{FD631DE1-F1CE-42E5-AFE5-88FC7A228300}" destId="{05382829-21B4-4B50-BECF-76B19FB66C44}" srcOrd="0" destOrd="0" presId="urn:microsoft.com/office/officeart/2008/layout/RadialCluster"/>
    <dgm:cxn modelId="{D8618F90-53C2-4E1C-A103-7C0146C439DB}" type="presOf" srcId="{7C7ECBB3-718B-48D0-BA8D-5C041E4E963F}" destId="{58471E71-24D0-4E93-A1B4-DA51B41FF5EE}" srcOrd="0" destOrd="0" presId="urn:microsoft.com/office/officeart/2008/layout/RadialCluster"/>
    <dgm:cxn modelId="{83E50F62-642C-4A93-9618-DBD726864B9B}" type="presParOf" srcId="{05382829-21B4-4B50-BECF-76B19FB66C44}" destId="{EB2A5DEB-9321-404F-AC56-CD3CFC7A236A}" srcOrd="0" destOrd="0" presId="urn:microsoft.com/office/officeart/2008/layout/RadialCluster"/>
    <dgm:cxn modelId="{53DF5D0D-63C4-4F31-9494-5CF5A7C4B2CB}" type="presParOf" srcId="{EB2A5DEB-9321-404F-AC56-CD3CFC7A236A}" destId="{58471E71-24D0-4E93-A1B4-DA51B41FF5EE}" srcOrd="0" destOrd="0" presId="urn:microsoft.com/office/officeart/2008/layout/RadialCluster"/>
    <dgm:cxn modelId="{4289AE72-1E08-4D57-A9BC-199F92F49752}" type="presParOf" srcId="{EB2A5DEB-9321-404F-AC56-CD3CFC7A236A}" destId="{0C1714E6-BE57-4CC0-A48F-F7C178BFDF2C}" srcOrd="1" destOrd="0" presId="urn:microsoft.com/office/officeart/2008/layout/RadialCluster"/>
    <dgm:cxn modelId="{BE74DFE6-F8F1-41BB-902B-AE6245BB84AF}" type="presParOf" srcId="{EB2A5DEB-9321-404F-AC56-CD3CFC7A236A}" destId="{D9113B83-E66C-461D-BB3B-3796310BB309}" srcOrd="2" destOrd="0" presId="urn:microsoft.com/office/officeart/2008/layout/RadialCluster"/>
    <dgm:cxn modelId="{485C7FD6-1378-4AB2-A524-FA3CB717819C}" type="presParOf" srcId="{EB2A5DEB-9321-404F-AC56-CD3CFC7A236A}" destId="{7BF62284-8C09-4EB1-92CE-DD4149F8A7AC}" srcOrd="3" destOrd="0" presId="urn:microsoft.com/office/officeart/2008/layout/RadialCluster"/>
    <dgm:cxn modelId="{A0913BE6-DD0A-44DF-B1C8-C421445501B4}" type="presParOf" srcId="{EB2A5DEB-9321-404F-AC56-CD3CFC7A236A}" destId="{41A5577D-D315-495D-A81A-EE68B222C004}" srcOrd="4" destOrd="0" presId="urn:microsoft.com/office/officeart/2008/layout/RadialCluster"/>
    <dgm:cxn modelId="{71133F4C-018B-41CE-A22E-DEE995CFE22E}" type="presParOf" srcId="{EB2A5DEB-9321-404F-AC56-CD3CFC7A236A}" destId="{0A3F7594-5813-45F0-9684-608D7C3274A9}" srcOrd="5" destOrd="0" presId="urn:microsoft.com/office/officeart/2008/layout/RadialCluster"/>
    <dgm:cxn modelId="{3BD22F7D-1D87-44A3-A78E-BAC3FB3F518D}" type="presParOf" srcId="{EB2A5DEB-9321-404F-AC56-CD3CFC7A236A}" destId="{5BCEB2EA-A04B-4EF6-AAB5-A8C6B586EEC9}" srcOrd="6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0AB055-2F7B-43DF-AF11-7CA4F90102B0}">
      <dsp:nvSpPr>
        <dsp:cNvPr id="0" name=""/>
        <dsp:cNvSpPr/>
      </dsp:nvSpPr>
      <dsp:spPr>
        <a:xfrm>
          <a:off x="4161678" y="73720"/>
          <a:ext cx="1755109" cy="10226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Бюджет </a:t>
          </a:r>
          <a:r>
            <a:rPr lang="ru-RU" sz="1500" kern="1200" dirty="0" err="1" smtClean="0"/>
            <a:t>Вятскополянского</a:t>
          </a:r>
          <a:r>
            <a:rPr lang="ru-RU" sz="1500" kern="1200" dirty="0" smtClean="0"/>
            <a:t> района</a:t>
          </a:r>
          <a:endParaRPr lang="ru-RU" sz="1500" kern="1200" dirty="0"/>
        </a:p>
      </dsp:txBody>
      <dsp:txXfrm>
        <a:off x="4191632" y="103674"/>
        <a:ext cx="1695201" cy="962781"/>
      </dsp:txXfrm>
    </dsp:sp>
    <dsp:sp modelId="{0F4A9793-3E36-4E9E-A2AC-C42B9F0E5F03}">
      <dsp:nvSpPr>
        <dsp:cNvPr id="0" name=""/>
        <dsp:cNvSpPr/>
      </dsp:nvSpPr>
      <dsp:spPr>
        <a:xfrm>
          <a:off x="2387217" y="1096409"/>
          <a:ext cx="2652016" cy="1375927"/>
        </a:xfrm>
        <a:custGeom>
          <a:avLst/>
          <a:gdLst/>
          <a:ahLst/>
          <a:cxnLst/>
          <a:rect l="0" t="0" r="0" b="0"/>
          <a:pathLst>
            <a:path>
              <a:moveTo>
                <a:pt x="2652016" y="0"/>
              </a:moveTo>
              <a:lnTo>
                <a:pt x="2652016" y="687963"/>
              </a:lnTo>
              <a:lnTo>
                <a:pt x="0" y="687963"/>
              </a:lnTo>
              <a:lnTo>
                <a:pt x="0" y="137592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F1DD9F7-78EC-449E-AB54-2A5BF3225B80}">
      <dsp:nvSpPr>
        <dsp:cNvPr id="0" name=""/>
        <dsp:cNvSpPr/>
      </dsp:nvSpPr>
      <dsp:spPr>
        <a:xfrm>
          <a:off x="1480060" y="2472336"/>
          <a:ext cx="1814314" cy="54121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Администрация района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495911" y="2488187"/>
        <a:ext cx="1782612" cy="509508"/>
      </dsp:txXfrm>
    </dsp:sp>
    <dsp:sp modelId="{2BAA64D0-1702-434E-9ACF-FFA654C3204F}">
      <dsp:nvSpPr>
        <dsp:cNvPr id="0" name=""/>
        <dsp:cNvSpPr/>
      </dsp:nvSpPr>
      <dsp:spPr>
        <a:xfrm>
          <a:off x="600992" y="3013546"/>
          <a:ext cx="1786225" cy="226814"/>
        </a:xfrm>
        <a:custGeom>
          <a:avLst/>
          <a:gdLst/>
          <a:ahLst/>
          <a:cxnLst/>
          <a:rect l="0" t="0" r="0" b="0"/>
          <a:pathLst>
            <a:path>
              <a:moveTo>
                <a:pt x="1786225" y="0"/>
              </a:moveTo>
              <a:lnTo>
                <a:pt x="1786225" y="113407"/>
              </a:lnTo>
              <a:lnTo>
                <a:pt x="0" y="113407"/>
              </a:lnTo>
              <a:lnTo>
                <a:pt x="0" y="22681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0D31085-D83B-4257-8332-5A6C7D318C40}">
      <dsp:nvSpPr>
        <dsp:cNvPr id="0" name=""/>
        <dsp:cNvSpPr/>
      </dsp:nvSpPr>
      <dsp:spPr>
        <a:xfrm>
          <a:off x="0" y="3240361"/>
          <a:ext cx="1201984" cy="69364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СХО, АРХИВ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0316" y="3260677"/>
        <a:ext cx="1161352" cy="653011"/>
      </dsp:txXfrm>
    </dsp:sp>
    <dsp:sp modelId="{ECD9E7FB-83DB-4E0F-93FF-66030FADC1A1}">
      <dsp:nvSpPr>
        <dsp:cNvPr id="0" name=""/>
        <dsp:cNvSpPr/>
      </dsp:nvSpPr>
      <dsp:spPr>
        <a:xfrm>
          <a:off x="2164870" y="3013546"/>
          <a:ext cx="222347" cy="730869"/>
        </a:xfrm>
        <a:custGeom>
          <a:avLst/>
          <a:gdLst/>
          <a:ahLst/>
          <a:cxnLst/>
          <a:rect l="0" t="0" r="0" b="0"/>
          <a:pathLst>
            <a:path>
              <a:moveTo>
                <a:pt x="222347" y="0"/>
              </a:moveTo>
              <a:lnTo>
                <a:pt x="222347" y="365434"/>
              </a:lnTo>
              <a:lnTo>
                <a:pt x="0" y="365434"/>
              </a:lnTo>
              <a:lnTo>
                <a:pt x="0" y="73086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22D477-6317-42AC-8327-B098FFC883DE}">
      <dsp:nvSpPr>
        <dsp:cNvPr id="0" name=""/>
        <dsp:cNvSpPr/>
      </dsp:nvSpPr>
      <dsp:spPr>
        <a:xfrm>
          <a:off x="1305403" y="3744416"/>
          <a:ext cx="1718933" cy="7193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Библиотечная система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326473" y="3765486"/>
        <a:ext cx="1676793" cy="677233"/>
      </dsp:txXfrm>
    </dsp:sp>
    <dsp:sp modelId="{396DC83C-0261-48B3-9E49-16DA47FB1973}">
      <dsp:nvSpPr>
        <dsp:cNvPr id="0" name=""/>
        <dsp:cNvSpPr/>
      </dsp:nvSpPr>
      <dsp:spPr>
        <a:xfrm>
          <a:off x="2387217" y="3013546"/>
          <a:ext cx="1613877" cy="1363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8186"/>
              </a:lnTo>
              <a:lnTo>
                <a:pt x="1613877" y="68186"/>
              </a:lnTo>
              <a:lnTo>
                <a:pt x="1613877" y="13637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FB12F0-6FC0-4B63-9560-D333C1B0C3FF}">
      <dsp:nvSpPr>
        <dsp:cNvPr id="0" name=""/>
        <dsp:cNvSpPr/>
      </dsp:nvSpPr>
      <dsp:spPr>
        <a:xfrm>
          <a:off x="3229381" y="3149919"/>
          <a:ext cx="1543427" cy="108142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РОМЦ (бюджетное учреждение)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261055" y="3181593"/>
        <a:ext cx="1480079" cy="1018073"/>
      </dsp:txXfrm>
    </dsp:sp>
    <dsp:sp modelId="{1CEB9DA5-6349-40C6-B103-83A135AC6477}">
      <dsp:nvSpPr>
        <dsp:cNvPr id="0" name=""/>
        <dsp:cNvSpPr/>
      </dsp:nvSpPr>
      <dsp:spPr>
        <a:xfrm>
          <a:off x="5039233" y="1096409"/>
          <a:ext cx="1898285" cy="137592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87963"/>
              </a:lnTo>
              <a:lnTo>
                <a:pt x="1898285" y="687963"/>
              </a:lnTo>
              <a:lnTo>
                <a:pt x="1898285" y="137592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E2498C1-E085-4A18-A8BE-1B206A91FCF3}">
      <dsp:nvSpPr>
        <dsp:cNvPr id="0" name=""/>
        <dsp:cNvSpPr/>
      </dsp:nvSpPr>
      <dsp:spPr>
        <a:xfrm>
          <a:off x="5937738" y="2472336"/>
          <a:ext cx="1999562" cy="50002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Управление образования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952383" y="2486981"/>
        <a:ext cx="1970272" cy="470732"/>
      </dsp:txXfrm>
    </dsp:sp>
    <dsp:sp modelId="{EBA0ABEB-3FCE-4EC3-9DE1-F77713D0094A}">
      <dsp:nvSpPr>
        <dsp:cNvPr id="0" name=""/>
        <dsp:cNvSpPr/>
      </dsp:nvSpPr>
      <dsp:spPr>
        <a:xfrm>
          <a:off x="5379636" y="2972359"/>
          <a:ext cx="1557882" cy="844065"/>
        </a:xfrm>
        <a:custGeom>
          <a:avLst/>
          <a:gdLst/>
          <a:ahLst/>
          <a:cxnLst/>
          <a:rect l="0" t="0" r="0" b="0"/>
          <a:pathLst>
            <a:path>
              <a:moveTo>
                <a:pt x="1557882" y="0"/>
              </a:moveTo>
              <a:lnTo>
                <a:pt x="1557882" y="422032"/>
              </a:lnTo>
              <a:lnTo>
                <a:pt x="0" y="422032"/>
              </a:lnTo>
              <a:lnTo>
                <a:pt x="0" y="84406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F20F28-CB78-461C-8E41-FA1666C6A553}">
      <dsp:nvSpPr>
        <dsp:cNvPr id="0" name=""/>
        <dsp:cNvSpPr/>
      </dsp:nvSpPr>
      <dsp:spPr>
        <a:xfrm>
          <a:off x="4926622" y="3816424"/>
          <a:ext cx="906029" cy="61186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12 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школ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944543" y="3834345"/>
        <a:ext cx="870187" cy="576019"/>
      </dsp:txXfrm>
    </dsp:sp>
    <dsp:sp modelId="{99D10BB7-AB23-492B-AA15-4959E22389AF}">
      <dsp:nvSpPr>
        <dsp:cNvPr id="0" name=""/>
        <dsp:cNvSpPr/>
      </dsp:nvSpPr>
      <dsp:spPr>
        <a:xfrm>
          <a:off x="6467245" y="2972359"/>
          <a:ext cx="470274" cy="1034625"/>
        </a:xfrm>
        <a:custGeom>
          <a:avLst/>
          <a:gdLst/>
          <a:ahLst/>
          <a:cxnLst/>
          <a:rect l="0" t="0" r="0" b="0"/>
          <a:pathLst>
            <a:path>
              <a:moveTo>
                <a:pt x="470274" y="0"/>
              </a:moveTo>
              <a:lnTo>
                <a:pt x="470274" y="517312"/>
              </a:lnTo>
              <a:lnTo>
                <a:pt x="0" y="517312"/>
              </a:lnTo>
              <a:lnTo>
                <a:pt x="0" y="103462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21C4629-562E-446B-B7BD-1F32E2AC231E}">
      <dsp:nvSpPr>
        <dsp:cNvPr id="0" name=""/>
        <dsp:cNvSpPr/>
      </dsp:nvSpPr>
      <dsp:spPr>
        <a:xfrm>
          <a:off x="5906670" y="4006984"/>
          <a:ext cx="1121148" cy="87845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2 детских сада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932399" y="4032713"/>
        <a:ext cx="1069690" cy="826993"/>
      </dsp:txXfrm>
    </dsp:sp>
    <dsp:sp modelId="{B9118843-693E-4AFF-9582-E86A58B1E579}">
      <dsp:nvSpPr>
        <dsp:cNvPr id="0" name=""/>
        <dsp:cNvSpPr/>
      </dsp:nvSpPr>
      <dsp:spPr>
        <a:xfrm>
          <a:off x="6937519" y="2972359"/>
          <a:ext cx="1060836" cy="9880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94040"/>
              </a:lnTo>
              <a:lnTo>
                <a:pt x="1060836" y="494040"/>
              </a:lnTo>
              <a:lnTo>
                <a:pt x="1060836" y="98808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FBC2994-7AD6-49EB-BF1A-800356458DB2}">
      <dsp:nvSpPr>
        <dsp:cNvPr id="0" name=""/>
        <dsp:cNvSpPr/>
      </dsp:nvSpPr>
      <dsp:spPr>
        <a:xfrm>
          <a:off x="7200798" y="3960440"/>
          <a:ext cx="1595114" cy="7267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4 учреждения </a:t>
          </a:r>
          <a:r>
            <a:rPr lang="ru-RU" sz="1800" kern="1200" dirty="0" err="1" smtClean="0">
              <a:latin typeface="Times New Roman" pitchFamily="18" charset="0"/>
              <a:cs typeface="Times New Roman" pitchFamily="18" charset="0"/>
            </a:rPr>
            <a:t>доп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 образования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7222083" y="3981725"/>
        <a:ext cx="1552544" cy="68416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838F7C-90D6-47AA-9BA8-589B10317517}">
      <dsp:nvSpPr>
        <dsp:cNvPr id="0" name=""/>
        <dsp:cNvSpPr/>
      </dsp:nvSpPr>
      <dsp:spPr>
        <a:xfrm>
          <a:off x="755333" y="0"/>
          <a:ext cx="3143542" cy="183882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 smtClean="0">
            <a:latin typeface="Times New Roman" pitchFamily="18" charset="0"/>
            <a:cs typeface="Times New Roman" pitchFamily="18" charset="0"/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Первоначальный прогноз доходной части бюджета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499690,8 тыс. рублей</a:t>
          </a:r>
          <a:endParaRPr lang="ru-RU" sz="20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174472" y="321794"/>
        <a:ext cx="2305264" cy="827470"/>
      </dsp:txXfrm>
    </dsp:sp>
    <dsp:sp modelId="{D6A0E92F-9FC9-422A-9F11-E769B1B61018}">
      <dsp:nvSpPr>
        <dsp:cNvPr id="0" name=""/>
        <dsp:cNvSpPr/>
      </dsp:nvSpPr>
      <dsp:spPr>
        <a:xfrm>
          <a:off x="1915897" y="1691419"/>
          <a:ext cx="2845014" cy="174716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Безвозмездные поступления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398884,8 тыс. рублей</a:t>
          </a:r>
          <a:endParaRPr lang="ru-RU" sz="20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785997" y="2142771"/>
        <a:ext cx="1707008" cy="960943"/>
      </dsp:txXfrm>
    </dsp:sp>
    <dsp:sp modelId="{B7D17535-31EE-43DC-9A07-28FCD5A2C0A9}">
      <dsp:nvSpPr>
        <dsp:cNvPr id="0" name=""/>
        <dsp:cNvSpPr/>
      </dsp:nvSpPr>
      <dsp:spPr>
        <a:xfrm>
          <a:off x="0" y="1441344"/>
          <a:ext cx="2389942" cy="1997244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Налоговые + неналоговые доходы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100806,0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тыс. рублей</a:t>
          </a:r>
          <a:endParaRPr lang="ru-RU" sz="18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25052" y="1957299"/>
        <a:ext cx="1433965" cy="109848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41D406-AE10-49CC-9174-717A41BF4039}">
      <dsp:nvSpPr>
        <dsp:cNvPr id="0" name=""/>
        <dsp:cNvSpPr/>
      </dsp:nvSpPr>
      <dsp:spPr>
        <a:xfrm>
          <a:off x="174994" y="420731"/>
          <a:ext cx="2640594" cy="2180999"/>
        </a:xfrm>
        <a:prstGeom prst="ellipse">
          <a:avLst/>
        </a:prstGeom>
        <a:gradFill rotWithShape="1">
          <a:gsLst>
            <a:gs pos="0">
              <a:schemeClr val="accent4">
                <a:tint val="70000"/>
                <a:satMod val="130000"/>
              </a:schemeClr>
            </a:gs>
            <a:gs pos="43000">
              <a:schemeClr val="accent4">
                <a:tint val="44000"/>
                <a:satMod val="165000"/>
              </a:schemeClr>
            </a:gs>
            <a:gs pos="93000">
              <a:schemeClr val="accent4">
                <a:tint val="15000"/>
                <a:satMod val="165000"/>
              </a:schemeClr>
            </a:gs>
            <a:gs pos="100000">
              <a:schemeClr val="accent4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 w="9525" cap="flat" cmpd="sng" algn="ctr">
          <a:solidFill>
            <a:schemeClr val="accent4">
              <a:shade val="50000"/>
              <a:satMod val="103000"/>
            </a:schemeClr>
          </a:solidFill>
          <a:prstDash val="solid"/>
        </a:ln>
        <a:effectLst>
          <a:outerShdw blurRad="57150" dist="38100" dir="5400000" algn="ctr" rotWithShape="0">
            <a:schemeClr val="accent4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2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Первоначально утвержденная расходная часть бюджета 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20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502 690,8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20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тыс. рублей</a:t>
          </a:r>
          <a:endParaRPr lang="ru-RU" sz="20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61700" y="740131"/>
        <a:ext cx="1867182" cy="1542199"/>
      </dsp:txXfrm>
    </dsp:sp>
    <dsp:sp modelId="{FEE43E25-38A8-4724-8F03-C31014A88870}">
      <dsp:nvSpPr>
        <dsp:cNvPr id="0" name=""/>
        <dsp:cNvSpPr/>
      </dsp:nvSpPr>
      <dsp:spPr>
        <a:xfrm>
          <a:off x="2873441" y="1440162"/>
          <a:ext cx="468325" cy="531777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>
        <a:off x="2935517" y="1650975"/>
        <a:ext cx="344173" cy="110151"/>
      </dsp:txXfrm>
    </dsp:sp>
    <dsp:sp modelId="{D9068DCF-F6B9-40EA-9180-64DE17CA2C4B}">
      <dsp:nvSpPr>
        <dsp:cNvPr id="0" name=""/>
        <dsp:cNvSpPr/>
      </dsp:nvSpPr>
      <dsp:spPr>
        <a:xfrm>
          <a:off x="3389210" y="446889"/>
          <a:ext cx="2118893" cy="2073387"/>
        </a:xfrm>
        <a:prstGeom prst="ellipse">
          <a:avLst/>
        </a:prstGeom>
        <a:gradFill rotWithShape="1">
          <a:gsLst>
            <a:gs pos="0">
              <a:schemeClr val="accent4">
                <a:tint val="70000"/>
                <a:satMod val="130000"/>
              </a:schemeClr>
            </a:gs>
            <a:gs pos="43000">
              <a:schemeClr val="accent4">
                <a:tint val="44000"/>
                <a:satMod val="165000"/>
              </a:schemeClr>
            </a:gs>
            <a:gs pos="93000">
              <a:schemeClr val="accent4">
                <a:tint val="15000"/>
                <a:satMod val="165000"/>
              </a:schemeClr>
            </a:gs>
            <a:gs pos="100000">
              <a:schemeClr val="accent4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 w="9525" cap="flat" cmpd="sng" algn="ctr">
          <a:solidFill>
            <a:schemeClr val="accent4">
              <a:shade val="50000"/>
              <a:satMod val="103000"/>
            </a:schemeClr>
          </a:solidFill>
          <a:prstDash val="solid"/>
        </a:ln>
        <a:effectLst>
          <a:outerShdw blurRad="57150" dist="38100" dir="5400000" algn="ctr" rotWithShape="0">
            <a:schemeClr val="accent4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Дополнительно направлено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62 502,3 тыс. рублей</a:t>
          </a:r>
          <a:endParaRPr lang="ru-RU" sz="20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699515" y="750529"/>
        <a:ext cx="1498283" cy="146610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E60791-0611-401A-A805-7A88909CD4E1}">
      <dsp:nvSpPr>
        <dsp:cNvPr id="0" name=""/>
        <dsp:cNvSpPr/>
      </dsp:nvSpPr>
      <dsp:spPr>
        <a:xfrm>
          <a:off x="5799808" y="3251747"/>
          <a:ext cx="91440" cy="60584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60584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595A34-E05E-4AF6-B4E6-4DEDB46F9124}">
      <dsp:nvSpPr>
        <dsp:cNvPr id="0" name=""/>
        <dsp:cNvSpPr/>
      </dsp:nvSpPr>
      <dsp:spPr>
        <a:xfrm>
          <a:off x="3963064" y="1323127"/>
          <a:ext cx="1882463" cy="6058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12862"/>
              </a:lnTo>
              <a:lnTo>
                <a:pt x="1882463" y="412862"/>
              </a:lnTo>
              <a:lnTo>
                <a:pt x="1882463" y="60584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F1BE29A-A5E5-4719-9CBC-80B71011EA2F}">
      <dsp:nvSpPr>
        <dsp:cNvPr id="0" name=""/>
        <dsp:cNvSpPr/>
      </dsp:nvSpPr>
      <dsp:spPr>
        <a:xfrm>
          <a:off x="1779705" y="1323127"/>
          <a:ext cx="2183359" cy="605840"/>
        </a:xfrm>
        <a:custGeom>
          <a:avLst/>
          <a:gdLst/>
          <a:ahLst/>
          <a:cxnLst/>
          <a:rect l="0" t="0" r="0" b="0"/>
          <a:pathLst>
            <a:path>
              <a:moveTo>
                <a:pt x="2183359" y="0"/>
              </a:moveTo>
              <a:lnTo>
                <a:pt x="2183359" y="412862"/>
              </a:lnTo>
              <a:lnTo>
                <a:pt x="0" y="412862"/>
              </a:lnTo>
              <a:lnTo>
                <a:pt x="0" y="60584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A9B509-EB6C-487F-9DA1-DE590AD8490B}">
      <dsp:nvSpPr>
        <dsp:cNvPr id="0" name=""/>
        <dsp:cNvSpPr/>
      </dsp:nvSpPr>
      <dsp:spPr>
        <a:xfrm>
          <a:off x="1352835" y="348"/>
          <a:ext cx="5220459" cy="132277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3384A3-2A8E-4721-930F-A2A3E83C9E0E}">
      <dsp:nvSpPr>
        <dsp:cNvPr id="0" name=""/>
        <dsp:cNvSpPr/>
      </dsp:nvSpPr>
      <dsp:spPr>
        <a:xfrm>
          <a:off x="1584292" y="220232"/>
          <a:ext cx="5220459" cy="132277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Норматив расходов на содержание ОМС , предельная штатная численность утверждены постановлением Правительства КО 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623035" y="258975"/>
        <a:ext cx="5142973" cy="1245293"/>
      </dsp:txXfrm>
    </dsp:sp>
    <dsp:sp modelId="{C5CDA4D5-7AD8-4228-8008-B66FE511F646}">
      <dsp:nvSpPr>
        <dsp:cNvPr id="0" name=""/>
        <dsp:cNvSpPr/>
      </dsp:nvSpPr>
      <dsp:spPr>
        <a:xfrm>
          <a:off x="128699" y="1928967"/>
          <a:ext cx="3302012" cy="132277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99EF13C-9CF6-470B-B8A7-E3A35794CD24}">
      <dsp:nvSpPr>
        <dsp:cNvPr id="0" name=""/>
        <dsp:cNvSpPr/>
      </dsp:nvSpPr>
      <dsp:spPr>
        <a:xfrm>
          <a:off x="360156" y="2148852"/>
          <a:ext cx="3302012" cy="132277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Численность работников ОМС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83,5 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штатных единиц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98899" y="2187595"/>
        <a:ext cx="3224526" cy="1245293"/>
      </dsp:txXfrm>
    </dsp:sp>
    <dsp:sp modelId="{FE255C3B-3666-485C-97C7-074BFC04105A}">
      <dsp:nvSpPr>
        <dsp:cNvPr id="0" name=""/>
        <dsp:cNvSpPr/>
      </dsp:nvSpPr>
      <dsp:spPr>
        <a:xfrm>
          <a:off x="3893626" y="1928967"/>
          <a:ext cx="3903803" cy="132277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F9307A-A883-49A8-B871-A461DFDD62B7}">
      <dsp:nvSpPr>
        <dsp:cNvPr id="0" name=""/>
        <dsp:cNvSpPr/>
      </dsp:nvSpPr>
      <dsp:spPr>
        <a:xfrm>
          <a:off x="4125083" y="2148852"/>
          <a:ext cx="3903803" cy="132277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Расходы на содержание ОМС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31 785,0 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тыс. рублей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163826" y="2187595"/>
        <a:ext cx="3826317" cy="1245293"/>
      </dsp:txXfrm>
    </dsp:sp>
    <dsp:sp modelId="{0540D201-C250-4F4A-A106-41DB99D048D0}">
      <dsp:nvSpPr>
        <dsp:cNvPr id="0" name=""/>
        <dsp:cNvSpPr/>
      </dsp:nvSpPr>
      <dsp:spPr>
        <a:xfrm>
          <a:off x="3821612" y="3857587"/>
          <a:ext cx="4047830" cy="132277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5D03A7E-6EA0-44E6-A2F8-59643F92259D}">
      <dsp:nvSpPr>
        <dsp:cNvPr id="0" name=""/>
        <dsp:cNvSpPr/>
      </dsp:nvSpPr>
      <dsp:spPr>
        <a:xfrm>
          <a:off x="4053070" y="4077472"/>
          <a:ext cx="4047830" cy="132277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Расходы 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денежное содержание</a:t>
          </a:r>
          <a:endParaRPr lang="ru-RU" sz="2000" kern="1200" dirty="0" smtClean="0">
            <a:latin typeface="Times New Roman" pitchFamily="18" charset="0"/>
            <a:cs typeface="Times New Roman" pitchFamily="18" charset="0"/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23 409,4 тыс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. рублей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091813" y="4116215"/>
        <a:ext cx="3970344" cy="124529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63F177-D60C-48D2-91CE-6FCF8730975D}">
      <dsp:nvSpPr>
        <dsp:cNvPr id="0" name=""/>
        <dsp:cNvSpPr/>
      </dsp:nvSpPr>
      <dsp:spPr>
        <a:xfrm>
          <a:off x="460928" y="0"/>
          <a:ext cx="2967478" cy="2403498"/>
        </a:xfrm>
        <a:prstGeom prst="ellipse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Дефицит бюджета 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5 084,7 </a:t>
          </a:r>
          <a:r>
            <a:rPr lang="ru-RU" sz="28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тыс. рублей</a:t>
          </a:r>
          <a:endParaRPr lang="ru-RU" sz="28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895505" y="351984"/>
        <a:ext cx="2098324" cy="1699530"/>
      </dsp:txXfrm>
    </dsp:sp>
    <dsp:sp modelId="{65996329-BB90-4D28-A8FB-98356B16F062}">
      <dsp:nvSpPr>
        <dsp:cNvPr id="0" name=""/>
        <dsp:cNvSpPr/>
      </dsp:nvSpPr>
      <dsp:spPr>
        <a:xfrm rot="6762692">
          <a:off x="40942" y="2433522"/>
          <a:ext cx="1328604" cy="530618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05D117-7D17-4759-8AC9-B708B2A481EE}">
      <dsp:nvSpPr>
        <dsp:cNvPr id="0" name=""/>
        <dsp:cNvSpPr/>
      </dsp:nvSpPr>
      <dsp:spPr>
        <a:xfrm>
          <a:off x="-132215" y="2822392"/>
          <a:ext cx="2018140" cy="1861206"/>
        </a:xfrm>
        <a:prstGeom prst="roundRect">
          <a:avLst>
            <a:gd name="adj" fmla="val 10000"/>
          </a:avLst>
        </a:prstGeom>
        <a:solidFill>
          <a:srgbClr val="FF8265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815" tIns="43815" rIns="43815" bIns="4381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Кредиты кредитных организаций </a:t>
          </a: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3 659,4 </a:t>
          </a:r>
          <a:r>
            <a:rPr lang="ru-RU" sz="23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тыс. рублей</a:t>
          </a:r>
          <a:endParaRPr lang="ru-RU" sz="23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-77702" y="2876905"/>
        <a:ext cx="1909114" cy="1752180"/>
      </dsp:txXfrm>
    </dsp:sp>
    <dsp:sp modelId="{F67068C2-28ED-4F62-AC59-0038178A2A26}">
      <dsp:nvSpPr>
        <dsp:cNvPr id="0" name=""/>
        <dsp:cNvSpPr/>
      </dsp:nvSpPr>
      <dsp:spPr>
        <a:xfrm rot="3678394">
          <a:off x="2853598" y="2145515"/>
          <a:ext cx="1150378" cy="595047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6A0DA62-2577-41D6-82D4-85F711C56059}">
      <dsp:nvSpPr>
        <dsp:cNvPr id="0" name=""/>
        <dsp:cNvSpPr/>
      </dsp:nvSpPr>
      <dsp:spPr>
        <a:xfrm>
          <a:off x="2134883" y="2894389"/>
          <a:ext cx="2418355" cy="1728203"/>
        </a:xfrm>
        <a:prstGeom prst="roundRect">
          <a:avLst>
            <a:gd name="adj" fmla="val 10000"/>
          </a:avLst>
        </a:prstGeom>
        <a:solidFill>
          <a:schemeClr val="accent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Остатки средств на счете бюджета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1 425,3 </a:t>
          </a:r>
          <a:r>
            <a:rPr lang="ru-RU" sz="2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тыс. рублей</a:t>
          </a:r>
          <a:endParaRPr lang="ru-RU" sz="24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185500" y="2945006"/>
        <a:ext cx="2317121" cy="162696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471E71-24D0-4E93-A1B4-DA51B41FF5EE}">
      <dsp:nvSpPr>
        <dsp:cNvPr id="0" name=""/>
        <dsp:cNvSpPr/>
      </dsp:nvSpPr>
      <dsp:spPr>
        <a:xfrm>
          <a:off x="3121498" y="1656186"/>
          <a:ext cx="3193266" cy="2233874"/>
        </a:xfrm>
        <a:prstGeom prst="roundRect">
          <a:avLst/>
        </a:prstGeom>
        <a:solidFill>
          <a:srgbClr val="C3F96B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6040" tIns="66040" rIns="66040" bIns="6604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Муниципальный долг по состоянию на </a:t>
          </a:r>
          <a:r>
            <a:rPr lang="ru-RU" sz="2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01.01.2020  </a:t>
          </a:r>
          <a:endParaRPr lang="ru-RU" sz="2600" kern="1200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36 735,8 </a:t>
          </a:r>
          <a:r>
            <a:rPr lang="ru-RU" sz="2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тыс. рублей</a:t>
          </a:r>
          <a:endParaRPr lang="ru-RU" sz="26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230547" y="1765235"/>
        <a:ext cx="2975168" cy="2015776"/>
      </dsp:txXfrm>
    </dsp:sp>
    <dsp:sp modelId="{0C1714E6-BE57-4CC0-A48F-F7C178BFDF2C}">
      <dsp:nvSpPr>
        <dsp:cNvPr id="0" name=""/>
        <dsp:cNvSpPr/>
      </dsp:nvSpPr>
      <dsp:spPr>
        <a:xfrm rot="16228738">
          <a:off x="4611671" y="1539415"/>
          <a:ext cx="233548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33548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113B83-E66C-461D-BB3B-3796310BB309}">
      <dsp:nvSpPr>
        <dsp:cNvPr id="0" name=""/>
        <dsp:cNvSpPr/>
      </dsp:nvSpPr>
      <dsp:spPr>
        <a:xfrm>
          <a:off x="2905473" y="-125046"/>
          <a:ext cx="3660835" cy="1547691"/>
        </a:xfrm>
        <a:prstGeom prst="roundRect">
          <a:avLst/>
        </a:prstGeom>
        <a:solidFill>
          <a:srgbClr val="C3F96B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Привлечено в </a:t>
          </a:r>
          <a:r>
            <a:rPr lang="ru-RU" sz="22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2019 </a:t>
          </a:r>
          <a:r>
            <a:rPr lang="ru-RU" sz="22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году вновь кредитов кредитных организаций 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7 </a:t>
          </a:r>
          <a:r>
            <a:rPr lang="ru-RU" sz="22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135,8 </a:t>
          </a:r>
          <a:r>
            <a:rPr lang="ru-RU" sz="22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тыс. рублей </a:t>
          </a:r>
          <a:endParaRPr lang="ru-RU" sz="22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981025" y="-49494"/>
        <a:ext cx="3509731" cy="1396587"/>
      </dsp:txXfrm>
    </dsp:sp>
    <dsp:sp modelId="{7BF62284-8C09-4EB1-92CE-DD4149F8A7AC}">
      <dsp:nvSpPr>
        <dsp:cNvPr id="0" name=""/>
        <dsp:cNvSpPr/>
      </dsp:nvSpPr>
      <dsp:spPr>
        <a:xfrm rot="1674615">
          <a:off x="6298760" y="3683269"/>
          <a:ext cx="275190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75190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1A5577D-D315-495D-A81A-EE68B222C004}">
      <dsp:nvSpPr>
        <dsp:cNvPr id="0" name=""/>
        <dsp:cNvSpPr/>
      </dsp:nvSpPr>
      <dsp:spPr>
        <a:xfrm>
          <a:off x="6557946" y="3267536"/>
          <a:ext cx="2586053" cy="2330117"/>
        </a:xfrm>
        <a:prstGeom prst="roundRect">
          <a:avLst/>
        </a:prstGeom>
        <a:solidFill>
          <a:srgbClr val="C3F96B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8420" tIns="58420" rIns="58420" bIns="5842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Краткосрочный кредит кредитной организации</a:t>
          </a:r>
          <a:endParaRPr lang="ru-RU" sz="2300" kern="1200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23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19 235,8 </a:t>
          </a:r>
          <a:r>
            <a:rPr lang="ru-RU" sz="23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тыс. рублей </a:t>
          </a: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endParaRPr lang="ru-RU" sz="2300" kern="1200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671693" y="3381283"/>
        <a:ext cx="2358559" cy="2102623"/>
      </dsp:txXfrm>
    </dsp:sp>
    <dsp:sp modelId="{0A3F7594-5813-45F0-9684-608D7C3274A9}">
      <dsp:nvSpPr>
        <dsp:cNvPr id="0" name=""/>
        <dsp:cNvSpPr/>
      </dsp:nvSpPr>
      <dsp:spPr>
        <a:xfrm rot="19828474">
          <a:off x="3112535" y="3643376"/>
          <a:ext cx="138044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38044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BCEB2EA-A04B-4EF6-AAB5-A8C6B586EEC9}">
      <dsp:nvSpPr>
        <dsp:cNvPr id="0" name=""/>
        <dsp:cNvSpPr/>
      </dsp:nvSpPr>
      <dsp:spPr>
        <a:xfrm>
          <a:off x="0" y="3600410"/>
          <a:ext cx="3241616" cy="1853820"/>
        </a:xfrm>
        <a:prstGeom prst="roundRect">
          <a:avLst/>
        </a:prstGeom>
        <a:solidFill>
          <a:srgbClr val="C3F96B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Долгосрочный кредит кредитной организации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17 500,0 </a:t>
          </a:r>
          <a:r>
            <a:rPr lang="ru-RU" sz="2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тыс. рублей</a:t>
          </a:r>
          <a:endParaRPr lang="ru-RU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90496" y="3690906"/>
        <a:ext cx="3060624" cy="1672828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471E71-24D0-4E93-A1B4-DA51B41FF5EE}">
      <dsp:nvSpPr>
        <dsp:cNvPr id="0" name=""/>
        <dsp:cNvSpPr/>
      </dsp:nvSpPr>
      <dsp:spPr>
        <a:xfrm>
          <a:off x="3563892" y="1656187"/>
          <a:ext cx="2329163" cy="1657740"/>
        </a:xfrm>
        <a:prstGeom prst="roundRect">
          <a:avLst/>
        </a:prstGeom>
        <a:solidFill>
          <a:srgbClr val="C3F96B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Погашено 3 152,2 тыс. рублей</a:t>
          </a:r>
          <a:endParaRPr lang="ru-RU" sz="24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644816" y="1737111"/>
        <a:ext cx="2167315" cy="1495892"/>
      </dsp:txXfrm>
    </dsp:sp>
    <dsp:sp modelId="{0C1714E6-BE57-4CC0-A48F-F7C178BFDF2C}">
      <dsp:nvSpPr>
        <dsp:cNvPr id="0" name=""/>
        <dsp:cNvSpPr/>
      </dsp:nvSpPr>
      <dsp:spPr>
        <a:xfrm rot="16214451">
          <a:off x="4651526" y="1575416"/>
          <a:ext cx="161542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61542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113B83-E66C-461D-BB3B-3796310BB309}">
      <dsp:nvSpPr>
        <dsp:cNvPr id="0" name=""/>
        <dsp:cNvSpPr/>
      </dsp:nvSpPr>
      <dsp:spPr>
        <a:xfrm>
          <a:off x="2905473" y="-53045"/>
          <a:ext cx="3660835" cy="1547691"/>
        </a:xfrm>
        <a:prstGeom prst="roundRect">
          <a:avLst/>
        </a:prstGeom>
        <a:solidFill>
          <a:schemeClr val="tx2">
            <a:lumMod val="20000"/>
            <a:lumOff val="80000"/>
          </a:schemeClr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Предоставлено </a:t>
          </a:r>
          <a:r>
            <a:rPr lang="ru-RU" sz="17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 </a:t>
          </a:r>
          <a:r>
            <a:rPr lang="ru-RU" sz="17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2019 году 2 бюджетных кредита Сосновскому городскому поселению </a:t>
          </a:r>
          <a:endParaRPr lang="ru-RU" sz="1700" kern="1200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3 778,0 </a:t>
          </a:r>
          <a:r>
            <a:rPr lang="ru-RU" sz="17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тыс. рублей </a:t>
          </a:r>
          <a:endParaRPr lang="ru-RU" sz="17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981025" y="22507"/>
        <a:ext cx="3509731" cy="1396587"/>
      </dsp:txXfrm>
    </dsp:sp>
    <dsp:sp modelId="{7BF62284-8C09-4EB1-92CE-DD4149F8A7AC}">
      <dsp:nvSpPr>
        <dsp:cNvPr id="0" name=""/>
        <dsp:cNvSpPr/>
      </dsp:nvSpPr>
      <dsp:spPr>
        <a:xfrm rot="21572084">
          <a:off x="5893048" y="2473655"/>
          <a:ext cx="479164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79164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1A5577D-D315-495D-A81A-EE68B222C004}">
      <dsp:nvSpPr>
        <dsp:cNvPr id="0" name=""/>
        <dsp:cNvSpPr/>
      </dsp:nvSpPr>
      <dsp:spPr>
        <a:xfrm>
          <a:off x="6372205" y="1440150"/>
          <a:ext cx="2586053" cy="2042117"/>
        </a:xfrm>
        <a:prstGeom prst="roundRect">
          <a:avLst/>
        </a:prstGeom>
        <a:solidFill>
          <a:srgbClr val="C3F96B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На финансирование дефицита бюджета</a:t>
          </a:r>
          <a:endParaRPr lang="ru-RU" sz="2100" kern="1200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21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1 600,0 </a:t>
          </a:r>
          <a:r>
            <a:rPr lang="ru-RU" sz="21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тыс. рублей </a:t>
          </a:r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endParaRPr lang="ru-RU" sz="2100" kern="1200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471893" y="1539838"/>
        <a:ext cx="2386677" cy="1842741"/>
      </dsp:txXfrm>
    </dsp:sp>
    <dsp:sp modelId="{0A3F7594-5813-45F0-9684-608D7C3274A9}">
      <dsp:nvSpPr>
        <dsp:cNvPr id="0" name=""/>
        <dsp:cNvSpPr/>
      </dsp:nvSpPr>
      <dsp:spPr>
        <a:xfrm rot="10850900">
          <a:off x="3244379" y="2465448"/>
          <a:ext cx="319531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19531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BCEB2EA-A04B-4EF6-AAB5-A8C6B586EEC9}">
      <dsp:nvSpPr>
        <dsp:cNvPr id="0" name=""/>
        <dsp:cNvSpPr/>
      </dsp:nvSpPr>
      <dsp:spPr>
        <a:xfrm>
          <a:off x="2779" y="1512172"/>
          <a:ext cx="3241616" cy="1853820"/>
        </a:xfrm>
        <a:prstGeom prst="roundRect">
          <a:avLst/>
        </a:prstGeom>
        <a:solidFill>
          <a:srgbClr val="C3F96B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На покрытие кассового разрыва </a:t>
          </a:r>
          <a:endParaRPr lang="ru-RU" sz="2400" kern="1200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2 178,0 </a:t>
          </a:r>
          <a:r>
            <a:rPr lang="ru-RU" sz="2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тыс. рублей</a:t>
          </a:r>
          <a:endParaRPr lang="ru-RU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93275" y="1602668"/>
        <a:ext cx="3060624" cy="16728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2945659" cy="49633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2"/>
            <a:ext cx="2945659" cy="49633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9B4E64-9869-45D0-AEDC-2FEB8262256B}" type="datetimeFigureOut">
              <a:rPr lang="ru-RU" smtClean="0"/>
              <a:pPr/>
              <a:t>27.05.2020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2" y="9428585"/>
            <a:ext cx="2945659" cy="4963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5"/>
            <a:ext cx="2945659" cy="4963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4C7FBE-0A1D-493F-B7FE-CE0431CA04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16286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2945659" cy="49633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2"/>
            <a:ext cx="2945659" cy="49633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F91747-727A-4AC7-B7D6-966AB8BBCD33}" type="datetimeFigureOut">
              <a:rPr lang="ru-RU" smtClean="0"/>
              <a:pPr/>
              <a:t>27.05.2020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59350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6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2" y="9428585"/>
            <a:ext cx="2945659" cy="4963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5"/>
            <a:ext cx="2945659" cy="4963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74A95D-1767-4FEA-9F65-036267B7E9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98503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74A95D-1767-4FEA-9F65-036267B7E98B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90801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67B02-4296-4D18-8C79-6EA0EDFD6675}" type="datetime1">
              <a:rPr lang="ru-RU" smtClean="0"/>
              <a:pPr/>
              <a:t>27.05.2020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41B02-FA87-49EF-8EEA-E982B59C6444}" type="datetime1">
              <a:rPr lang="ru-RU" smtClean="0"/>
              <a:pPr/>
              <a:t>27.05.2020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C9F10-2825-4914-B535-04C4C5983485}" type="datetime1">
              <a:rPr lang="ru-RU" smtClean="0"/>
              <a:pPr/>
              <a:t>27.05.2020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5F730-754E-44C4-B5FC-3D08C5816CEA}" type="datetime1">
              <a:rPr lang="ru-RU" smtClean="0"/>
              <a:pPr/>
              <a:t>27.05.2020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0036A-F82A-4BB5-9E98-81C3E96E7DEC}" type="datetime1">
              <a:rPr lang="ru-RU" smtClean="0"/>
              <a:pPr/>
              <a:t>27.05.2020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CF057-65E7-4C14-9858-F2355668ECA8}" type="datetime1">
              <a:rPr lang="ru-RU" smtClean="0"/>
              <a:pPr/>
              <a:t>27.05.2020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010C9-DF50-46E4-B318-BD77A38E5296}" type="datetime1">
              <a:rPr lang="ru-RU" smtClean="0"/>
              <a:pPr/>
              <a:t>27.05.2020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46DE9-A080-4C55-805C-017AC2469C1B}" type="datetime1">
              <a:rPr lang="ru-RU" smtClean="0"/>
              <a:pPr/>
              <a:t>27.05.2020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CE45C-B967-4239-9EA8-8725503C0889}" type="datetime1">
              <a:rPr lang="ru-RU" smtClean="0"/>
              <a:pPr/>
              <a:t>27.05.2020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E4B6D-BF19-4760-95CF-C71D62D616F0}" type="datetime1">
              <a:rPr lang="ru-RU" smtClean="0"/>
              <a:pPr/>
              <a:t>27.05.2020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F7C0B-28EA-4D04-A63D-72A50DE12561}" type="datetime1">
              <a:rPr lang="ru-RU" smtClean="0"/>
              <a:pPr/>
              <a:t>27.05.2020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8DDB121-7A2F-468F-A42F-BF9D711DC82C}" type="datetime1">
              <a:rPr lang="ru-RU" smtClean="0"/>
              <a:pPr/>
              <a:t>27.05.2020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ontrol" Target="../activeX/activeX1.xml"/><Relationship Id="rId2" Type="http://schemas.openxmlformats.org/officeDocument/2006/relationships/vmlDrawing" Target="../drawings/vmlDrawing1.v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3.wmf"/><Relationship Id="rId4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33400" y="764704"/>
            <a:ext cx="7851648" cy="5040560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+mn-lt"/>
              </a:rPr>
              <a:t/>
            </a:r>
            <a:br>
              <a:rPr lang="ru-RU" sz="3600" dirty="0" smtClean="0">
                <a:latin typeface="+mn-lt"/>
              </a:rPr>
            </a:br>
            <a:r>
              <a:rPr lang="ru-RU" sz="3600" dirty="0" smtClean="0">
                <a:latin typeface="+mn-lt"/>
              </a:rPr>
              <a:t/>
            </a:r>
            <a:br>
              <a:rPr lang="ru-RU" sz="3600" dirty="0" smtClean="0">
                <a:latin typeface="+mn-lt"/>
              </a:rPr>
            </a:br>
            <a:r>
              <a:rPr lang="ru-RU" sz="36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Исполнение </a:t>
            </a: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бюджета муниципального образования Вятскополянский муниципальный район Кировской области за 2019 год </a:t>
            </a:r>
            <a:br>
              <a:rPr lang="ru-RU" sz="3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</a:t>
            </a:fld>
            <a:endParaRPr lang="ru-RU"/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3155" name="SapphireHiddenControl" r:id="rId3" imgW="6095880" imgH="4067280"/>
        </mc:Choice>
        <mc:Fallback>
          <p:control name="SapphireHiddenControl" r:id="rId3" imgW="6095880" imgH="4067280">
            <p:pic>
              <p:nvPicPr>
                <p:cNvPr id="0" name="SapphireHiddenControl" hidden="1"/>
                <p:cNvPicPr>
                  <a:picLocks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6096000" cy="40671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</a:extLst>
              </p:spPr>
            </p:pic>
          </p:control>
        </mc:Fallback>
      </mc:AlternateContent>
    </p:controls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57606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Динамика безвозмездных поступлений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2018 - 2019 годы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10</a:t>
            </a:fld>
            <a:endParaRPr lang="ru-RU"/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2978983611"/>
              </p:ext>
            </p:extLst>
          </p:nvPr>
        </p:nvGraphicFramePr>
        <p:xfrm>
          <a:off x="214282" y="836712"/>
          <a:ext cx="8715436" cy="5735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7020274" y="977070"/>
            <a:ext cx="1957385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 sz="2160" b="0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тыс.рублей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4206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Безвозмездные поступления из бюджетов других уровней, выделенные дополнительно в 2019 году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7200" y="977900"/>
            <a:ext cx="8229600" cy="5346700"/>
          </a:xfrm>
        </p:spPr>
        <p:txBody>
          <a:bodyPr>
            <a:normAutofit fontScale="55000" lnSpcReduction="20000"/>
          </a:bodyPr>
          <a:lstStyle/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Субсидия на обеспечение мероприятий по переселению граждан из аварийного жилищного фонда за счет средств, поступивших от государственной корпорации - Фонда содействия реформированию жилищно-коммунального хозяйства и областного бюджета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–1863,17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тыс. рублей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Субсидии бюджетам муниципальных районов на обеспечение устойчивого развития сельских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территорий – 3600,00 тыс. рублей;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Субсидии бюджетам муниципальных районов на реализацию федеральной целевой программы "Развитие физической культуры и спорта в Российской Федерации на 2016 - 2020 годы« - 28 365,72 тыс. рублей;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Субсидии бюджетам на реализацию мероприятий по обеспечению жильем молодых семей - 3 422,4 тыс. рублей;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Субсидия бюджетам муниципальных районов на поддержку отрасли культуры - 166,2 тыс. рублей;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Субсидия из областного бюджета местным бюджетам на реализацию мер, направленных на выполнение предписаний надзорных органов и приведение зданий в соответствии с требованиями, предъявляемыми к безопасности в процессе эксплуатации, в муниципальных общеобразовательных организациях 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796,60 тыс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рублей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Субсидия местным бюджетам из областного бюджета на подготовку муниципальными образованиями Кировской области сведений о границах населенных пунктов для включения в документы территориального планирования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случаях,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установленных Градостроительным кодексом Российской Федерации, на 2019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год – 35 тыс. рублей;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Субсидия местным бюджетам из областного бюджета на создание мест (площадок) накопления твердых коммунальных отходов - 1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170,60 тыс. рублей;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Субсидия местным бюджетам из областного бюджета на капитальный ремонт зданий и объектов муниципальных образовательных организаций на 2019 год - 1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900,00 тыс. рублей;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Субвенции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передаваемые бюджетам муниципальных районов на возмещение части затрат на уплату процентов по инвестиционным кредитам (займам) в агропромышленном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комплексе – 16526,5 тыс. рублей;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Прочие межбюджетные трансферты, передаваемые бюджетам  (на ремонт жилых помещений участникам ВОВ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 – 350,00 тыс. рублей;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8820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43204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Муниципальные программы </a:t>
            </a:r>
            <a:r>
              <a:rPr lang="ru-RU" sz="2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Вятскополянского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620272" y="6014739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12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69838" y="1037723"/>
            <a:ext cx="6375213" cy="81474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Развитие образования                                                                         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1106" y="1055728"/>
            <a:ext cx="1474167" cy="8867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457200" y="3068960"/>
            <a:ext cx="8229600" cy="1584176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39700" y="1869108"/>
            <a:ext cx="6430386" cy="9144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Управление муниципальными финансами и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регулирование межбюджетных отношений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5340" y="1746263"/>
            <a:ext cx="1109711" cy="10296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442144" y="2811139"/>
            <a:ext cx="6427941" cy="914400"/>
          </a:xfrm>
          <a:prstGeom prst="rect">
            <a:avLst/>
          </a:prstGeom>
          <a:solidFill>
            <a:srgbClr val="FF99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Управление муниципальным </a:t>
            </a:r>
          </a:p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имуществом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69838" y="3725539"/>
            <a:ext cx="6400247" cy="914400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Развитие агропромышленного </a:t>
            </a:r>
          </a:p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комплекса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7154" y="3725538"/>
            <a:ext cx="1063675" cy="8583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472070" y="4660329"/>
            <a:ext cx="6406859" cy="914400"/>
          </a:xfrm>
          <a:prstGeom prst="rect">
            <a:avLst/>
          </a:prstGeom>
          <a:solidFill>
            <a:srgbClr val="CBC0F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Создание условий, способствующих </a:t>
            </a:r>
          </a:p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развитию района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1937" y="4669705"/>
            <a:ext cx="1378148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Прямоугольник 14"/>
          <p:cNvSpPr/>
          <p:nvPr/>
        </p:nvSpPr>
        <p:spPr>
          <a:xfrm>
            <a:off x="470531" y="5924004"/>
            <a:ext cx="6160110" cy="914400"/>
          </a:xfrm>
          <a:prstGeom prst="rect">
            <a:avLst/>
          </a:prstGeom>
          <a:solidFill>
            <a:srgbClr val="FDC3C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Непрограммные расходы 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(Дума, КСК)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31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1463" y="5943601"/>
            <a:ext cx="1177466" cy="914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0" name="Соединительная линия уступом 29"/>
          <p:cNvCxnSpPr/>
          <p:nvPr/>
        </p:nvCxnSpPr>
        <p:spPr>
          <a:xfrm>
            <a:off x="6871822" y="1289063"/>
            <a:ext cx="909959" cy="653414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21" name="Соединительная линия уступом 5120"/>
          <p:cNvCxnSpPr/>
          <p:nvPr/>
        </p:nvCxnSpPr>
        <p:spPr>
          <a:xfrm>
            <a:off x="6845051" y="2105236"/>
            <a:ext cx="914400" cy="670644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36" name="Прямая со стрелкой 5135"/>
          <p:cNvCxnSpPr>
            <a:stCxn id="11" idx="3"/>
          </p:cNvCxnSpPr>
          <p:nvPr/>
        </p:nvCxnSpPr>
        <p:spPr>
          <a:xfrm flipV="1">
            <a:off x="6870085" y="3251200"/>
            <a:ext cx="902315" cy="1713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44" name="Прямая со стрелкой 5143"/>
          <p:cNvCxnSpPr>
            <a:stCxn id="12" idx="3"/>
          </p:cNvCxnSpPr>
          <p:nvPr/>
        </p:nvCxnSpPr>
        <p:spPr>
          <a:xfrm>
            <a:off x="6870085" y="4182739"/>
            <a:ext cx="88936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58" name="Прямая со стрелкой 5157"/>
          <p:cNvCxnSpPr>
            <a:stCxn id="14" idx="3"/>
          </p:cNvCxnSpPr>
          <p:nvPr/>
        </p:nvCxnSpPr>
        <p:spPr>
          <a:xfrm flipV="1">
            <a:off x="6878929" y="4869161"/>
            <a:ext cx="880522" cy="2483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62" name="Прямоугольник 5161"/>
          <p:cNvSpPr/>
          <p:nvPr/>
        </p:nvSpPr>
        <p:spPr>
          <a:xfrm>
            <a:off x="7781781" y="1516118"/>
            <a:ext cx="1362219" cy="357000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99,7%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63" name="Прямоугольник 5162"/>
          <p:cNvSpPr/>
          <p:nvPr/>
        </p:nvSpPr>
        <p:spPr>
          <a:xfrm>
            <a:off x="7759202" y="5827960"/>
            <a:ext cx="1205286" cy="914400"/>
          </a:xfrm>
          <a:prstGeom prst="rect">
            <a:avLst/>
          </a:prstGeom>
          <a:solidFill>
            <a:srgbClr val="FDC3C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0,3%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165" name="Прямая со стрелкой 5164"/>
          <p:cNvCxnSpPr/>
          <p:nvPr/>
        </p:nvCxnSpPr>
        <p:spPr>
          <a:xfrm>
            <a:off x="6650829" y="6285160"/>
            <a:ext cx="1108373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8013" y="2788753"/>
            <a:ext cx="1143589" cy="9420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80573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92088"/>
          </a:xfrm>
        </p:spPr>
        <p:txBody>
          <a:bodyPr>
            <a:noAutofit/>
          </a:bodyPr>
          <a:lstStyle/>
          <a:p>
            <a:pPr algn="ctr"/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Исполнение расходов в разрезе отраслей бюджета Вятскополянского района за 2018 год</a:t>
            </a:r>
            <a:endParaRPr lang="ru-RU" sz="22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13</a:t>
            </a:fld>
            <a:endParaRPr lang="ru-RU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5579627"/>
              </p:ext>
            </p:extLst>
          </p:nvPr>
        </p:nvGraphicFramePr>
        <p:xfrm>
          <a:off x="251520" y="908720"/>
          <a:ext cx="8640960" cy="58370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77472"/>
                <a:gridCol w="1571636"/>
                <a:gridCol w="1143008"/>
                <a:gridCol w="1143008"/>
                <a:gridCol w="1605836"/>
              </a:tblGrid>
              <a:tr h="641591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показателей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6666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Уточненный план,  </a:t>
                      </a:r>
                      <a:r>
                        <a:rPr lang="ru-RU" sz="14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тыс.рублей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6666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Исполнено, </a:t>
                      </a:r>
                      <a:r>
                        <a:rPr lang="ru-RU" sz="14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тыс.рублей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6666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6666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Доля</a:t>
                      </a:r>
                      <a:r>
                        <a:rPr lang="ru-RU" sz="14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 общем объеме расходов (%)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6666FF"/>
                    </a:solidFill>
                  </a:tcPr>
                </a:tc>
              </a:tr>
              <a:tr h="325795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 расходов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564502,3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558701,4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99,0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25795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52978,2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52897,0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99,8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25795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1566,5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1566,5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53852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 правоохранительная деятельность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1 107,8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1 107,8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25795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экономика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71190,4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66238,8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93,0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62898"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2190,0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2183,0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99,7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30,3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62898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Охрана окружающей среды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1257,4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1257,4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0,09</a:t>
                      </a:r>
                    </a:p>
                  </a:txBody>
                  <a:tcPr/>
                </a:tc>
              </a:tr>
              <a:tr h="325795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310198,0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309884,6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99,9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41,8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25795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Культура и кинематография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39763,2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39760,2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25795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25318,3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24881,1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98,3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25795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 спорт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30280,3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30279,7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0,04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53852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Обслуживание государственного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муниципального долга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2524,0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2517,1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99,7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81909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Межбюджетные трансферты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общего характера бюджетам субъектов РФ и муниципальных образований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26128,2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26128,2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100,00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424936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Структура расходной части бюджета </a:t>
            </a:r>
            <a:r>
              <a:rPr lang="ru-RU" sz="32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Вятскополянского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района за 2018 год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44157739"/>
              </p:ext>
            </p:extLst>
          </p:nvPr>
        </p:nvGraphicFramePr>
        <p:xfrm>
          <a:off x="179512" y="1340768"/>
          <a:ext cx="8856984" cy="52565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2961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8783" y="260648"/>
            <a:ext cx="8229600" cy="1073850"/>
          </a:xfrm>
        </p:spPr>
        <p:txBody>
          <a:bodyPr anchor="ctr"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Социально–значимые расходы в общем объеме расходов бюджета </a:t>
            </a:r>
            <a:r>
              <a:rPr lang="ru-RU" sz="2800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Вятскополянского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района за 2018 год</a:t>
            </a:r>
            <a:endParaRPr lang="ru-RU" sz="28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15</a:t>
            </a:fld>
            <a:endParaRPr lang="ru-RU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7600354" y="1052736"/>
            <a:ext cx="1547664" cy="928694"/>
          </a:xfrm>
          <a:prstGeom prst="rect">
            <a:avLst/>
          </a:prstGeom>
        </p:spPr>
        <p:txBody>
          <a:bodyPr vert="horz" lIns="0" rIns="0" bIns="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sz="1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1981829250"/>
              </p:ext>
            </p:extLst>
          </p:nvPr>
        </p:nvGraphicFramePr>
        <p:xfrm>
          <a:off x="395536" y="2132856"/>
          <a:ext cx="8424936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748464" cy="792088"/>
          </a:xfrm>
        </p:spPr>
        <p:txBody>
          <a:bodyPr>
            <a:noAutofit/>
          </a:bodyPr>
          <a:lstStyle/>
          <a:p>
            <a:pPr algn="ctr"/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Динамика расходов в разрезе отраслей бюджета Вятскополянского района</a:t>
            </a:r>
            <a:b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2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476671"/>
            <a:ext cx="3962150" cy="309123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2019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год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5027" y="692696"/>
            <a:ext cx="4041775" cy="93098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 год</a:t>
            </a:r>
          </a:p>
          <a:p>
            <a:pPr algn="ctr"/>
            <a:endParaRPr lang="ru-RU" sz="19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666842089"/>
              </p:ext>
            </p:extLst>
          </p:nvPr>
        </p:nvGraphicFramePr>
        <p:xfrm>
          <a:off x="323528" y="908720"/>
          <a:ext cx="4325940" cy="5949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Содержимое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3170290193"/>
              </p:ext>
            </p:extLst>
          </p:nvPr>
        </p:nvGraphicFramePr>
        <p:xfrm>
          <a:off x="4644009" y="908720"/>
          <a:ext cx="4214272" cy="5949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8536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Расходы на содержание органов местного самоуправления и выплату заработной платы 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2019 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61107477"/>
              </p:ext>
            </p:extLst>
          </p:nvPr>
        </p:nvGraphicFramePr>
        <p:xfrm>
          <a:off x="467544" y="1196752"/>
          <a:ext cx="8229600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9040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229600" cy="792088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Дорожный фонд </a:t>
            </a:r>
            <a:r>
              <a:rPr lang="ru-RU" sz="2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Вятскополянского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района </a:t>
            </a:r>
            <a:b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 2019 год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18</a:t>
            </a:fld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3203848" y="2348880"/>
            <a:ext cx="2642592" cy="252028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орожный фонд 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47835,23 тыс. рублей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 rot="10800000" flipH="1" flipV="1">
            <a:off x="306412" y="1988839"/>
            <a:ext cx="2214215" cy="1080121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Доходы от уплаты акцизов на топливо 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3 201,7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 рублей</a:t>
            </a:r>
          </a:p>
        </p:txBody>
      </p:sp>
      <p:sp>
        <p:nvSpPr>
          <p:cNvPr id="12" name="Выгнутая вверх стрелка 11"/>
          <p:cNvSpPr/>
          <p:nvPr/>
        </p:nvSpPr>
        <p:spPr>
          <a:xfrm rot="1515412">
            <a:off x="2415370" y="1884255"/>
            <a:ext cx="1512743" cy="627360"/>
          </a:xfrm>
          <a:prstGeom prst="curvedDownArrow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67544" y="3260080"/>
            <a:ext cx="2124177" cy="1451620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Субсидия на осуществление дорожной деятельности </a:t>
            </a:r>
          </a:p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40 771,0 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 рублей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трелка вправо 13"/>
          <p:cNvSpPr/>
          <p:nvPr/>
        </p:nvSpPr>
        <p:spPr>
          <a:xfrm>
            <a:off x="2555775" y="3497560"/>
            <a:ext cx="736943" cy="457200"/>
          </a:xfrm>
          <a:prstGeom prst="rightArrow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67545" y="5175250"/>
            <a:ext cx="2456702" cy="1350094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Остатки бюджетных ассигнований на 01.01.2019 года 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313,93 тыс. рублей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Выгнутая вниз стрелка 15"/>
          <p:cNvSpPr/>
          <p:nvPr/>
        </p:nvSpPr>
        <p:spPr>
          <a:xfrm rot="19906418">
            <a:off x="2824569" y="5188055"/>
            <a:ext cx="1603279" cy="498480"/>
          </a:xfrm>
          <a:prstGeom prst="curvedUpArrow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6588224" y="1103515"/>
            <a:ext cx="2327176" cy="1094420"/>
          </a:xfrm>
          <a:prstGeom prst="rect">
            <a:avLst/>
          </a:prstGeom>
          <a:solidFill>
            <a:srgbClr val="A2F3F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Содержание и обслуживание дорог общего пользования местного значения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6689313" y="2636912"/>
            <a:ext cx="2454687" cy="1563734"/>
          </a:xfrm>
          <a:prstGeom prst="rect">
            <a:avLst/>
          </a:prstGeom>
          <a:solidFill>
            <a:srgbClr val="A2F3F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Предоставление межбюджетных трансфертов городским и сельским поселениям – 1044,36 тыс. рублей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295876" y="4368800"/>
            <a:ext cx="2801405" cy="2169244"/>
          </a:xfrm>
          <a:prstGeom prst="rect">
            <a:avLst/>
          </a:prstGeom>
          <a:solidFill>
            <a:srgbClr val="A2F3F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субсидия на </a:t>
            </a:r>
            <a:r>
              <a:rPr lang="ru-RU" sz="1400" b="1" dirty="0">
                <a:solidFill>
                  <a:schemeClr val="tx1"/>
                </a:solidFill>
              </a:rPr>
              <a:t>ремонт автомобильных дорог местного значения с твердым покрытием</a:t>
            </a: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Сосновскому </a:t>
            </a: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городскому </a:t>
            </a: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поселению и18892,0 тыс. </a:t>
            </a: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рублей и</a:t>
            </a:r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Среднешунскому</a:t>
            </a: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сельскому поселению 3 338,4 тыс. рублей</a:t>
            </a:r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Стрелка вправо 21"/>
          <p:cNvSpPr/>
          <p:nvPr/>
        </p:nvSpPr>
        <p:spPr>
          <a:xfrm rot="19446507">
            <a:off x="5457200" y="2258607"/>
            <a:ext cx="1204394" cy="484632"/>
          </a:xfrm>
          <a:prstGeom prst="rightArrow">
            <a:avLst/>
          </a:prstGeom>
          <a:solidFill>
            <a:srgbClr val="A2F3F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трелка вправо 27"/>
          <p:cNvSpPr/>
          <p:nvPr/>
        </p:nvSpPr>
        <p:spPr>
          <a:xfrm>
            <a:off x="5846440" y="3366704"/>
            <a:ext cx="842873" cy="484632"/>
          </a:xfrm>
          <a:prstGeom prst="rightArrow">
            <a:avLst/>
          </a:prstGeom>
          <a:solidFill>
            <a:srgbClr val="A2F3F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трелка вправо 28"/>
          <p:cNvSpPr/>
          <p:nvPr/>
        </p:nvSpPr>
        <p:spPr>
          <a:xfrm rot="2211163">
            <a:off x="5476491" y="4397706"/>
            <a:ext cx="818591" cy="484632"/>
          </a:xfrm>
          <a:prstGeom prst="rightArrow">
            <a:avLst/>
          </a:prstGeom>
          <a:solidFill>
            <a:srgbClr val="A2F3F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7874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22820"/>
            <a:ext cx="8229600" cy="1143008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Расходы на межбюджетные трансферты, выделенные из бюджета 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Вятскополянского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района бюджетам городских и сельских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поселений и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 ГО город Вятские поляны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2019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году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19</a:t>
            </a:fld>
            <a:endParaRPr lang="ru-RU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7812360" y="881188"/>
            <a:ext cx="1547664" cy="928694"/>
          </a:xfrm>
          <a:prstGeom prst="rect">
            <a:avLst/>
          </a:prstGeom>
        </p:spPr>
        <p:txBody>
          <a:bodyPr vert="horz" lIns="0" rIns="0" bIns="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sz="1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3413050167"/>
              </p:ext>
            </p:extLst>
          </p:nvPr>
        </p:nvGraphicFramePr>
        <p:xfrm>
          <a:off x="467544" y="884388"/>
          <a:ext cx="8280920" cy="53561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000132"/>
          </a:xfrm>
        </p:spPr>
        <p:txBody>
          <a:bodyPr anchor="ctr"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Организация исполнения бюджета</a:t>
            </a:r>
            <a:b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Вятскоплянского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района 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199712"/>
            <a:ext cx="8229600" cy="5181616"/>
          </a:xfrm>
        </p:spPr>
        <p:txBody>
          <a:bodyPr>
            <a:normAutofit/>
          </a:bodyPr>
          <a:lstStyle/>
          <a:p>
            <a:pPr indent="450215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Исполнение бюджета муниципального образования </a:t>
            </a:r>
            <a:r>
              <a:rPr lang="ru-RU" sz="1800" dirty="0" err="1" smtClean="0">
                <a:latin typeface="Times New Roman" pitchFamily="18" charset="0"/>
                <a:ea typeface="Times New Roman"/>
                <a:cs typeface="Times New Roman" pitchFamily="18" charset="0"/>
              </a:rPr>
              <a:t>Вятскополянский</a:t>
            </a:r>
            <a:r>
              <a:rPr lang="ru-RU" sz="18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муниципальный район осуществляет управление финансов администрации </a:t>
            </a:r>
            <a:r>
              <a:rPr lang="ru-RU" sz="1800" dirty="0" err="1" smtClean="0">
                <a:latin typeface="Times New Roman" pitchFamily="18" charset="0"/>
                <a:ea typeface="Times New Roman"/>
                <a:cs typeface="Times New Roman" pitchFamily="18" charset="0"/>
              </a:rPr>
              <a:t>Вятскополянского</a:t>
            </a:r>
            <a:r>
              <a:rPr lang="ru-RU" sz="18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района, которое так же обеспечивает проведение финансовой, бюджетной и налоговой политики на территории </a:t>
            </a:r>
            <a:r>
              <a:rPr lang="ru-RU" sz="1800" dirty="0" err="1" smtClean="0">
                <a:latin typeface="Times New Roman" pitchFamily="18" charset="0"/>
                <a:ea typeface="Times New Roman"/>
                <a:cs typeface="Times New Roman" pitchFamily="18" charset="0"/>
              </a:rPr>
              <a:t>Вятскополянского</a:t>
            </a:r>
            <a:r>
              <a:rPr lang="ru-RU" sz="18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района. </a:t>
            </a:r>
            <a:endParaRPr lang="ru-RU" sz="1800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800" dirty="0">
                <a:latin typeface="Times New Roman" pitchFamily="18" charset="0"/>
                <a:ea typeface="Times New Roman"/>
                <a:cs typeface="Times New Roman" pitchFamily="18" charset="0"/>
              </a:rPr>
              <a:t>	</a:t>
            </a:r>
            <a:r>
              <a:rPr lang="ru-RU" sz="18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Мероприятия по организации исполнения бюджета:</a:t>
            </a:r>
            <a:endParaRPr lang="ru-RU" sz="1800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r>
              <a:rPr lang="ru-RU" sz="1800" dirty="0">
                <a:latin typeface="Times New Roman" pitchFamily="18" charset="0"/>
                <a:ea typeface="Times New Roman"/>
                <a:cs typeface="Times New Roman" pitchFamily="18" charset="0"/>
              </a:rPr>
              <a:t>- сверка данных отчета об исполнении бюджета </a:t>
            </a:r>
            <a:r>
              <a:rPr lang="ru-RU" sz="1800" dirty="0" err="1">
                <a:latin typeface="Times New Roman" pitchFamily="18" charset="0"/>
                <a:ea typeface="Times New Roman"/>
                <a:cs typeface="Times New Roman" pitchFamily="18" charset="0"/>
              </a:rPr>
              <a:t>Вятскополянского</a:t>
            </a:r>
            <a:r>
              <a:rPr lang="ru-RU" sz="1800" dirty="0">
                <a:latin typeface="Times New Roman" pitchFamily="18" charset="0"/>
                <a:ea typeface="Times New Roman"/>
                <a:cs typeface="Times New Roman" pitchFamily="18" charset="0"/>
              </a:rPr>
              <a:t> района с данными Управления Федерального казначейства по </a:t>
            </a:r>
            <a:r>
              <a:rPr lang="ru-RU" sz="1800" dirty="0" err="1">
                <a:latin typeface="Times New Roman" pitchFamily="18" charset="0"/>
                <a:ea typeface="Times New Roman"/>
                <a:cs typeface="Times New Roman" pitchFamily="18" charset="0"/>
              </a:rPr>
              <a:t>Вятскополянскому</a:t>
            </a:r>
            <a:r>
              <a:rPr lang="ru-RU" sz="1800" dirty="0">
                <a:latin typeface="Times New Roman" pitchFamily="18" charset="0"/>
                <a:ea typeface="Times New Roman"/>
                <a:cs typeface="Times New Roman" pitchFamily="18" charset="0"/>
              </a:rPr>
              <a:t> району;</a:t>
            </a:r>
          </a:p>
          <a:p>
            <a:r>
              <a:rPr lang="ru-RU" sz="1800" dirty="0">
                <a:latin typeface="Times New Roman" pitchFamily="18" charset="0"/>
                <a:ea typeface="Times New Roman"/>
                <a:cs typeface="Times New Roman" pitchFamily="18" charset="0"/>
              </a:rPr>
              <a:t>- мониторинг  освоения целевых межбюджетных трансфертов из федерального и областного бюджетов</a:t>
            </a:r>
          </a:p>
          <a:p>
            <a:r>
              <a:rPr lang="ru-RU" sz="1800" dirty="0">
                <a:latin typeface="Times New Roman" pitchFamily="18" charset="0"/>
                <a:ea typeface="Times New Roman"/>
                <a:cs typeface="Times New Roman" pitchFamily="18" charset="0"/>
              </a:rPr>
              <a:t>- анализ исполнения доходной части бюджета </a:t>
            </a:r>
            <a:r>
              <a:rPr lang="ru-RU" sz="1800" dirty="0" err="1">
                <a:latin typeface="Times New Roman" pitchFamily="18" charset="0"/>
                <a:ea typeface="Times New Roman"/>
                <a:cs typeface="Times New Roman" pitchFamily="18" charset="0"/>
              </a:rPr>
              <a:t>Вятскополянского</a:t>
            </a:r>
            <a:r>
              <a:rPr lang="ru-RU" sz="1800" dirty="0">
                <a:latin typeface="Times New Roman" pitchFamily="18" charset="0"/>
                <a:ea typeface="Times New Roman"/>
                <a:cs typeface="Times New Roman" pitchFamily="18" charset="0"/>
              </a:rPr>
              <a:t> района</a:t>
            </a:r>
          </a:p>
          <a:p>
            <a:r>
              <a:rPr lang="ru-RU" sz="1800" dirty="0">
                <a:latin typeface="Times New Roman" pitchFamily="18" charset="0"/>
                <a:ea typeface="Times New Roman"/>
                <a:cs typeface="Times New Roman" pitchFamily="18" charset="0"/>
              </a:rPr>
              <a:t>- анализ кредиторской задолженности, числящейся за муниципальными учреждениями</a:t>
            </a:r>
          </a:p>
          <a:p>
            <a:pPr indent="450215" algn="just">
              <a:spcBef>
                <a:spcPts val="0"/>
              </a:spcBef>
              <a:buNone/>
            </a:pPr>
            <a:r>
              <a:rPr lang="ru-RU" sz="1800" dirty="0"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</a:p>
          <a:p>
            <a:pPr indent="450215" algn="just">
              <a:spcBef>
                <a:spcPts val="0"/>
              </a:spcBef>
              <a:spcAft>
                <a:spcPts val="0"/>
              </a:spcAft>
              <a:buNone/>
            </a:pPr>
            <a:endParaRPr lang="ru-RU" sz="2400" dirty="0" smtClean="0">
              <a:latin typeface="Times New Roman"/>
              <a:ea typeface="Times New Roman"/>
            </a:endParaRPr>
          </a:p>
          <a:p>
            <a:pPr indent="450215" algn="just">
              <a:spcBef>
                <a:spcPts val="0"/>
              </a:spcBef>
              <a:spcAft>
                <a:spcPts val="0"/>
              </a:spcAft>
              <a:buNone/>
            </a:pPr>
            <a:endParaRPr lang="ru-RU" sz="2400" dirty="0" smtClean="0">
              <a:latin typeface="Times New Roman"/>
              <a:ea typeface="Times New Roman"/>
            </a:endParaRPr>
          </a:p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229600" cy="912068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Динамика предоставленных межбюджетных трансфертов за 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2018 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2019 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годы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29825378"/>
              </p:ext>
            </p:extLst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20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7236296" y="1340768"/>
            <a:ext cx="11172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Тыс. руб.</a:t>
            </a:r>
          </a:p>
        </p:txBody>
      </p:sp>
    </p:spTree>
    <p:extLst>
      <p:ext uri="{BB962C8B-B14F-4D97-AF65-F5344CB8AC3E}">
        <p14:creationId xmlns:p14="http://schemas.microsoft.com/office/powerpoint/2010/main" val="2067522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080120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Резервный фонд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бюджета </a:t>
            </a: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Вятскополянского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района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2019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год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3096344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течение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2019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года бюджетные ассигнования по резервному фонду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Вятскополянского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района не были освоены, в связи с отсутствием потребности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2309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52128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0F6FC6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Кредиторская задолженность бюджета </a:t>
            </a:r>
            <a:r>
              <a:rPr lang="ru-RU" sz="2400" b="1" dirty="0" err="1">
                <a:solidFill>
                  <a:srgbClr val="0F6FC6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Вятскополянского</a:t>
            </a:r>
            <a:r>
              <a:rPr lang="ru-RU" sz="2400" b="1" dirty="0">
                <a:solidFill>
                  <a:srgbClr val="0F6FC6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 района </a:t>
            </a:r>
            <a:r>
              <a:rPr lang="ru-RU" sz="2400" b="1" dirty="0" smtClean="0">
                <a:solidFill>
                  <a:srgbClr val="0F6FC6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sz="2400" b="1" dirty="0" smtClean="0">
                <a:solidFill>
                  <a:srgbClr val="0F6FC6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2019 </a:t>
            </a:r>
            <a:r>
              <a:rPr lang="ru-RU" sz="2400" b="1" dirty="0">
                <a:solidFill>
                  <a:srgbClr val="0F6FC6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год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Просроченной кредиторской задолженности по заработной плате и начислений на нее, расчетам за тепло и электроэнергию по состоянию на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31.12.2019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года муниципальные учреждения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Вятскополянского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района, финансируемые за счет собственных средств, не имеют.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901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260648"/>
            <a:ext cx="7772400" cy="864096"/>
          </a:xfrm>
        </p:spPr>
        <p:txBody>
          <a:bodyPr>
            <a:noAutofit/>
          </a:bodyPr>
          <a:lstStyle/>
          <a:p>
            <a:pPr algn="ctr"/>
            <a:r>
              <a:rPr lang="ru-RU" sz="2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Динамика общего объема доходов, расходов и дефицита бюджета Вятскополянского района за 2018 - 2019 годы</a:t>
            </a:r>
            <a:r>
              <a:rPr lang="ru-RU" sz="22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2200" dirty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836712"/>
            <a:ext cx="7776864" cy="5616624"/>
          </a:xfrm>
        </p:spPr>
        <p:txBody>
          <a:bodyPr>
            <a:normAutofit/>
          </a:bodyPr>
          <a:lstStyle/>
          <a:p>
            <a:pPr algn="r"/>
            <a:endParaRPr lang="ru-RU" sz="1800" dirty="0" smtClean="0">
              <a:solidFill>
                <a:schemeClr val="tx1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r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тыс. рублей</a:t>
            </a:r>
          </a:p>
          <a:p>
            <a:pPr algn="l"/>
            <a:endParaRPr lang="ru-RU" sz="1800" dirty="0" smtClean="0">
              <a:solidFill>
                <a:schemeClr val="tx1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23</a:t>
            </a:fld>
            <a:endParaRPr lang="ru-RU"/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3896790406"/>
              </p:ext>
            </p:extLst>
          </p:nvPr>
        </p:nvGraphicFramePr>
        <p:xfrm>
          <a:off x="611560" y="1052737"/>
          <a:ext cx="8208912" cy="54726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94488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rgbClr val="0F6FC6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Источники покрытия дефицита бюджета </a:t>
            </a:r>
            <a:r>
              <a:rPr lang="ru-RU" sz="2800" b="1" dirty="0" err="1">
                <a:solidFill>
                  <a:srgbClr val="0F6FC6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Вятскополянского</a:t>
            </a:r>
            <a:r>
              <a:rPr lang="ru-RU" sz="2800" b="1" dirty="0">
                <a:solidFill>
                  <a:srgbClr val="0F6FC6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 района </a:t>
            </a:r>
            <a:r>
              <a:rPr lang="ru-RU" sz="2800" b="1" dirty="0" smtClean="0">
                <a:solidFill>
                  <a:srgbClr val="0F6FC6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800" b="1" dirty="0" smtClean="0">
                <a:solidFill>
                  <a:srgbClr val="0F6FC6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2019 </a:t>
            </a:r>
            <a:r>
              <a:rPr lang="ru-RU" sz="2800" b="1" dirty="0">
                <a:solidFill>
                  <a:srgbClr val="0F6FC6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году</a:t>
            </a:r>
            <a:endParaRPr lang="ru-RU" sz="2800" dirty="0"/>
          </a:p>
        </p:txBody>
      </p:sp>
      <p:graphicFrame>
        <p:nvGraphicFramePr>
          <p:cNvPr id="13" name="Объект 12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163911573"/>
              </p:ext>
            </p:extLst>
          </p:nvPr>
        </p:nvGraphicFramePr>
        <p:xfrm>
          <a:off x="5220072" y="1700808"/>
          <a:ext cx="4038600" cy="44338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24</a:t>
            </a:fld>
            <a:endParaRPr lang="ru-RU"/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187329838"/>
              </p:ext>
            </p:extLst>
          </p:nvPr>
        </p:nvGraphicFramePr>
        <p:xfrm>
          <a:off x="251520" y="1628800"/>
          <a:ext cx="4248472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69515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05900" cy="90872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Муниципальный долг бюджета </a:t>
            </a:r>
            <a:r>
              <a:rPr lang="ru-RU" sz="32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Вятскополянского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района 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58873841"/>
              </p:ext>
            </p:extLst>
          </p:nvPr>
        </p:nvGraphicFramePr>
        <p:xfrm>
          <a:off x="0" y="1124744"/>
          <a:ext cx="9144000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9519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05900" cy="90872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Предоставление бюджетных кредитов из 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бюджета </a:t>
            </a:r>
            <a:r>
              <a:rPr lang="ru-RU" sz="32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Вятскополянского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района 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0796085"/>
              </p:ext>
            </p:extLst>
          </p:nvPr>
        </p:nvGraphicFramePr>
        <p:xfrm>
          <a:off x="0" y="1124744"/>
          <a:ext cx="9144000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26</a:t>
            </a:fld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555776" y="4886739"/>
            <a:ext cx="4032448" cy="115212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Муниципальный долг по состоянию на 01.01.2020  </a:t>
            </a:r>
          </a:p>
          <a:p>
            <a:pPr algn="ctr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36 735,8 тыс. рублей</a:t>
            </a:r>
          </a:p>
          <a:p>
            <a:pPr algn="ctr"/>
            <a:endParaRPr lang="ru-RU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4524265" y="4437112"/>
            <a:ext cx="0" cy="428802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4931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 anchor="ctr"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Исполнение консолидированного бюджета Вятскополянского района за 2019 год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27</a:t>
            </a:fld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1910688"/>
              </p:ext>
            </p:extLst>
          </p:nvPr>
        </p:nvGraphicFramePr>
        <p:xfrm>
          <a:off x="539552" y="1700808"/>
          <a:ext cx="8399040" cy="3353662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168352"/>
                <a:gridCol w="1800200"/>
                <a:gridCol w="1701274"/>
                <a:gridCol w="1729214"/>
              </a:tblGrid>
              <a:tr h="732558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показателей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Утверждено, тыс. рублей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Исполнено,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тыс. рублей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</a:tr>
              <a:tr h="970779">
                <a:tc>
                  <a:txBody>
                    <a:bodyPr/>
                    <a:lstStyle/>
                    <a:p>
                      <a:pPr algn="l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Доходы консолидированного бюджета  – всего</a:t>
                      </a:r>
                      <a:endParaRPr lang="ru-RU" sz="1800" b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600 048,9</a:t>
                      </a:r>
                      <a:endParaRPr lang="ru-RU" sz="1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595905,2</a:t>
                      </a:r>
                      <a:endParaRPr lang="ru-RU" sz="1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99,3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70779">
                <a:tc>
                  <a:txBody>
                    <a:bodyPr/>
                    <a:lstStyle/>
                    <a:p>
                      <a:pPr algn="l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Расходы консолидированного бюджета </a:t>
                      </a:r>
                      <a:r>
                        <a:rPr lang="ru-RU" sz="18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– всего 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648 717,1</a:t>
                      </a:r>
                      <a:endParaRPr lang="ru-RU" sz="1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637 641,1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98,3</a:t>
                      </a:r>
                      <a:endParaRPr lang="ru-RU" sz="1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79546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Дефицит (-), </a:t>
                      </a:r>
                    </a:p>
                    <a:p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Профицит (+)</a:t>
                      </a:r>
                      <a:endParaRPr lang="ru-RU" sz="1800" b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-48 668,2</a:t>
                      </a:r>
                      <a:endParaRPr lang="ru-RU" sz="1800" b="1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algn="ctr" defTabSz="914400" rtl="0" eaLnBrk="1" latinLnBrk="0" hangingPunct="1"/>
                      <a:endParaRPr lang="ru-RU" sz="1800" b="1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-41 735,9</a:t>
                      </a:r>
                      <a:endParaRPr lang="ru-RU" sz="1800" b="1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algn="ctr" defTabSz="914400" rtl="0" eaLnBrk="1" latinLnBrk="0" hangingPunct="1"/>
                      <a:endParaRPr lang="ru-RU" sz="1800" b="1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800" b="1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367057"/>
            <a:ext cx="8229600" cy="45719"/>
          </a:xfrm>
        </p:spPr>
        <p:txBody>
          <a:bodyPr>
            <a:normAutofit fontScale="90000"/>
          </a:bodyPr>
          <a:lstStyle/>
          <a:p>
            <a:r>
              <a:rPr lang="ru-RU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algn="ctr">
              <a:buNone/>
            </a:pPr>
            <a:r>
              <a:rPr lang="ru-RU" sz="4000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  <a:p>
            <a:pPr algn="ctr">
              <a:buNone/>
            </a:pP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229600" cy="63668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Получатели бюджетных средств</a:t>
            </a:r>
            <a:endParaRPr lang="ru-RU" sz="3600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6988271"/>
              </p:ext>
            </p:extLst>
          </p:nvPr>
        </p:nvGraphicFramePr>
        <p:xfrm>
          <a:off x="107504" y="1052736"/>
          <a:ext cx="8856984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876256" y="1152476"/>
            <a:ext cx="1800200" cy="6983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Управление финансов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948264" y="2042933"/>
            <a:ext cx="1656184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УЗИО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043608" y="1130772"/>
            <a:ext cx="1705248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Дума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192740" y="2076345"/>
            <a:ext cx="1939100" cy="5426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КСК</a:t>
            </a:r>
            <a:endParaRPr lang="ru-RU" dirty="0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2674640" y="1289224"/>
            <a:ext cx="1363960" cy="1887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V="1">
            <a:off x="3131840" y="1806228"/>
            <a:ext cx="906760" cy="27132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>
            <a:endCxn id="7" idx="1"/>
          </p:cNvCxnSpPr>
          <p:nvPr/>
        </p:nvCxnSpPr>
        <p:spPr>
          <a:xfrm flipV="1">
            <a:off x="5940152" y="1501664"/>
            <a:ext cx="936104" cy="1887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>
            <a:stCxn id="8" idx="1"/>
          </p:cNvCxnSpPr>
          <p:nvPr/>
        </p:nvCxnSpPr>
        <p:spPr>
          <a:xfrm flipH="1" flipV="1">
            <a:off x="5927688" y="1824937"/>
            <a:ext cx="1020576" cy="50602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4323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3" y="116632"/>
            <a:ext cx="8922941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Решение </a:t>
            </a:r>
            <a:r>
              <a:rPr lang="ru-RU" sz="28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Вятскополянской</a:t>
            </a: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районной Думы об утверждении бюджета на 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2019 </a:t>
            </a: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 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плановый период 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2020-2021 </a:t>
            </a: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годов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</a:t>
            </a:fld>
            <a:endParaRPr lang="ru-RU"/>
          </a:p>
        </p:txBody>
      </p:sp>
      <p:graphicFrame>
        <p:nvGraphicFramePr>
          <p:cNvPr id="13" name="Схема 12"/>
          <p:cNvGraphicFramePr/>
          <p:nvPr>
            <p:extLst>
              <p:ext uri="{D42A27DB-BD31-4B8C-83A1-F6EECF244321}">
                <p14:modId xmlns:p14="http://schemas.microsoft.com/office/powerpoint/2010/main" val="1532898005"/>
              </p:ext>
            </p:extLst>
          </p:nvPr>
        </p:nvGraphicFramePr>
        <p:xfrm>
          <a:off x="107504" y="1096379"/>
          <a:ext cx="4760912" cy="34385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7" name="Выгнутая вверх стрелка 16"/>
          <p:cNvSpPr/>
          <p:nvPr/>
        </p:nvSpPr>
        <p:spPr>
          <a:xfrm rot="1268494">
            <a:off x="3952954" y="1781663"/>
            <a:ext cx="5293061" cy="1947325"/>
          </a:xfrm>
          <a:prstGeom prst="curvedDownArrow">
            <a:avLst>
              <a:gd name="adj1" fmla="val 28144"/>
              <a:gd name="adj2" fmla="val 107930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aphicFrame>
        <p:nvGraphicFramePr>
          <p:cNvPr id="19" name="Схема 18"/>
          <p:cNvGraphicFramePr/>
          <p:nvPr>
            <p:extLst>
              <p:ext uri="{D42A27DB-BD31-4B8C-83A1-F6EECF244321}">
                <p14:modId xmlns:p14="http://schemas.microsoft.com/office/powerpoint/2010/main" val="1215345340"/>
              </p:ext>
            </p:extLst>
          </p:nvPr>
        </p:nvGraphicFramePr>
        <p:xfrm>
          <a:off x="3491880" y="3861048"/>
          <a:ext cx="5508104" cy="32176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20" name="Прямоугольник 19"/>
          <p:cNvSpPr/>
          <p:nvPr/>
        </p:nvSpPr>
        <p:spPr>
          <a:xfrm>
            <a:off x="5000476" y="2105583"/>
            <a:ext cx="1752228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изменений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25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350696" cy="936104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Структура доходной части бюджета </a:t>
            </a:r>
            <a:b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Вятскополянского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района за 2019 год (%)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20721802"/>
              </p:ext>
            </p:extLst>
          </p:nvPr>
        </p:nvGraphicFramePr>
        <p:xfrm>
          <a:off x="827584" y="1340768"/>
          <a:ext cx="7704856" cy="48600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6302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Исполнение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прогнозных поступлений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бюджета </a:t>
            </a:r>
            <a:r>
              <a:rPr lang="ru-RU" sz="2400" b="1" dirty="0" err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Вятскополянского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района в разрезе доходных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источников за 2019 год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91965334"/>
              </p:ext>
            </p:extLst>
          </p:nvPr>
        </p:nvGraphicFramePr>
        <p:xfrm>
          <a:off x="539552" y="908720"/>
          <a:ext cx="8507288" cy="5674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8432"/>
                <a:gridCol w="1162472"/>
                <a:gridCol w="1152128"/>
                <a:gridCol w="864096"/>
                <a:gridCol w="144016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источника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Уточненный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план, тыс. рублей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Исполнено, тыс. рублей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% выполнения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Удельный вес в общем объеме налоговых и неналоговых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доходов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 налоговые и неналоговые доходы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113787,39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115214,19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101,3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101,3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Налог на доходы физических лиц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26464,30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27063,5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102,3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23,5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Акцизы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3150,3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3201,70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101,6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Налоги на совокупный доход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30217,63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30989,55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102,6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26,9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Налоги на имущество организаций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13857,30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14136,24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102,0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12,3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Доходы от использования имущества, находящегося в муниципальной собственности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7681,6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7978,17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103,9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6,9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Плата за негативное</a:t>
                      </a:r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воздействие на окружающую среду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144,6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143,12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Доходы от оказания платных услуг и компенсации государства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29540,96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28697,52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97,1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24,9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Доходы от реализации муниципального имущества и земельных участков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1324,0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1417,06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107,0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1,2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Штрафы,</a:t>
                      </a:r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санкции, возмещение ущерба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570,0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581,48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102,0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Прочие неналоговые доходы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38,0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195,52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514,5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0266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748464" cy="864096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Динамика поступления доходов бюджета </a:t>
            </a:r>
            <a:b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Вятскополянского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района за 2018 – 2019 годы</a:t>
            </a:r>
            <a:b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859571"/>
            <a:ext cx="4507732" cy="864096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Исполнение за 2018 год </a:t>
            </a:r>
          </a:p>
          <a:p>
            <a:pPr algn="ctr"/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налоговые  и неналоговые доходы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110495,35  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 рублей</a:t>
            </a:r>
            <a:endParaRPr lang="ru-RU" sz="19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5039544" y="915615"/>
            <a:ext cx="4104456" cy="864096"/>
          </a:xfrm>
        </p:spPr>
        <p:txBody>
          <a:bodyPr>
            <a:noAutofit/>
          </a:bodyPr>
          <a:lstStyle/>
          <a:p>
            <a:pPr algn="ctr"/>
            <a:r>
              <a:rPr lang="ru-RU" sz="19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Исполнение за 2019 год </a:t>
            </a:r>
          </a:p>
          <a:p>
            <a:pPr algn="ctr"/>
            <a:r>
              <a:rPr lang="ru-RU" sz="19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налоговые и неналоговые доходы 115214,2 тыс. рублей</a:t>
            </a:r>
            <a:endParaRPr lang="ru-RU" sz="1900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7</a:t>
            </a:fld>
            <a:endParaRPr lang="ru-RU"/>
          </a:p>
        </p:txBody>
      </p:sp>
      <p:graphicFrame>
        <p:nvGraphicFramePr>
          <p:cNvPr id="8" name="Содержимое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118929804"/>
              </p:ext>
            </p:extLst>
          </p:nvPr>
        </p:nvGraphicFramePr>
        <p:xfrm>
          <a:off x="323528" y="1746527"/>
          <a:ext cx="4464496" cy="51114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Равно 3"/>
          <p:cNvSpPr/>
          <p:nvPr/>
        </p:nvSpPr>
        <p:spPr>
          <a:xfrm>
            <a:off x="11772800" y="1700808"/>
            <a:ext cx="45719" cy="45719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aphicFrame>
        <p:nvGraphicFramePr>
          <p:cNvPr id="11" name="Диаграмма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77313082"/>
              </p:ext>
            </p:extLst>
          </p:nvPr>
        </p:nvGraphicFramePr>
        <p:xfrm>
          <a:off x="4788024" y="620688"/>
          <a:ext cx="4139952" cy="60486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648072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Динамика налоговых доходов за 2018 - 2019 годы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8</a:t>
            </a:fld>
            <a:endParaRPr lang="ru-RU"/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1154867306"/>
              </p:ext>
            </p:extLst>
          </p:nvPr>
        </p:nvGraphicFramePr>
        <p:xfrm>
          <a:off x="457200" y="911125"/>
          <a:ext cx="8096614" cy="5445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7020271" y="764704"/>
            <a:ext cx="1944000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 sz="2160" b="0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тыс.рублей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50515146"/>
              </p:ext>
            </p:extLst>
          </p:nvPr>
        </p:nvGraphicFramePr>
        <p:xfrm>
          <a:off x="323528" y="836712"/>
          <a:ext cx="8352928" cy="602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504056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Динамика неналоговых доходов за 2018 - 2019 годы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946107" y="692696"/>
            <a:ext cx="1957385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 sz="2160" b="0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тыс.рублей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3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5879</TotalTime>
  <Words>1207</Words>
  <Application>Microsoft Office PowerPoint</Application>
  <PresentationFormat>Экран (4:3)</PresentationFormat>
  <Paragraphs>416</Paragraphs>
  <Slides>28</Slides>
  <Notes>1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Поток</vt:lpstr>
      <vt:lpstr>  Исполнение бюджета муниципального образования Вятскополянский муниципальный район Кировской области за 2019 год  </vt:lpstr>
      <vt:lpstr>Организация исполнения бюджета  Вятскоплянского района </vt:lpstr>
      <vt:lpstr>Получатели бюджетных средств</vt:lpstr>
      <vt:lpstr>Решение Вятскополянской районной Думы об утверждении бюджета на 2019 год и плановый период 2020-2021 годов</vt:lpstr>
      <vt:lpstr>Структура доходной части бюджета  Вятскополянского района за 2019 год (%)</vt:lpstr>
      <vt:lpstr>Исполнение прогнозных поступлений бюджета Вятскополянского района в разрезе доходных источников за 2019 год</vt:lpstr>
      <vt:lpstr>Динамика поступления доходов бюджета  Вятскополянского района за 2018 – 2019 годы </vt:lpstr>
      <vt:lpstr>Динамика налоговых доходов за 2018 - 2019 годы</vt:lpstr>
      <vt:lpstr>Динамика неналоговых доходов за 2018 - 2019 годы</vt:lpstr>
      <vt:lpstr>Динамика безвозмездных поступлений за 2018 - 2019 годы</vt:lpstr>
      <vt:lpstr>Безвозмездные поступления из бюджетов других уровней, выделенные дополнительно в 2019 году</vt:lpstr>
      <vt:lpstr>Муниципальные программы Вятскополянского района</vt:lpstr>
      <vt:lpstr>Исполнение расходов в разрезе отраслей бюджета Вятскополянского района за 2018 год</vt:lpstr>
      <vt:lpstr>Структура расходной части бюджета Вятскополянского района за 2018 год</vt:lpstr>
      <vt:lpstr>Социально–значимые расходы в общем объеме расходов бюджета Вятскополянского района за 2018 год</vt:lpstr>
      <vt:lpstr>   Динамика расходов в разрезе отраслей бюджета Вятскополянского района </vt:lpstr>
      <vt:lpstr>Расходы на содержание органов местного самоуправления и выплату заработной платы за 2019 год</vt:lpstr>
      <vt:lpstr>Дорожный фонд Вятскополянского района  за 2019 год</vt:lpstr>
      <vt:lpstr>Расходы на межбюджетные трансферты, выделенные из бюджета Вятскополянского района бюджетам городских и сельских поселений и МО ГО город Вятские поляны в 2019 году</vt:lpstr>
      <vt:lpstr>Динамика предоставленных межбюджетных трансфертов за 2018 – 2019 годы</vt:lpstr>
      <vt:lpstr>Резервный фонд бюджета Вятскополянского района  за 2019 год</vt:lpstr>
      <vt:lpstr>Кредиторская задолженность бюджета Вятскополянского района за 2019 год</vt:lpstr>
      <vt:lpstr>Динамика общего объема доходов, расходов и дефицита бюджета Вятскополянского района за 2018 - 2019 годы </vt:lpstr>
      <vt:lpstr>Источники покрытия дефицита бюджета Вятскополянского района в 2019 году</vt:lpstr>
      <vt:lpstr>Муниципальный долг бюджета Вятскополянского района </vt:lpstr>
      <vt:lpstr>Предоставление бюджетных кредитов из бюджета Вятскополянского района </vt:lpstr>
      <vt:lpstr>Исполнение консолидированного бюджета Вятскополянского района за 2019 год</vt:lpstr>
      <vt:lpstr>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Объем расходов, доходов и дефицита бюджета Вятскополянского района</dc:title>
  <dc:creator>Татьяна</dc:creator>
  <cp:lastModifiedBy>Zaved</cp:lastModifiedBy>
  <cp:revision>458</cp:revision>
  <cp:lastPrinted>2020-03-05T07:04:44Z</cp:lastPrinted>
  <dcterms:created xsi:type="dcterms:W3CDTF">2013-12-07T14:19:32Z</dcterms:created>
  <dcterms:modified xsi:type="dcterms:W3CDTF">2020-05-27T08:52:00Z</dcterms:modified>
</cp:coreProperties>
</file>