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activeX/activeX1.xml" ContentType="application/vnd.ms-office.activeX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9"/>
  </p:notesMasterIdLst>
  <p:handoutMasterIdLst>
    <p:handoutMasterId r:id="rId30"/>
  </p:handoutMasterIdLst>
  <p:sldIdLst>
    <p:sldId id="271" r:id="rId2"/>
    <p:sldId id="276" r:id="rId3"/>
    <p:sldId id="300" r:id="rId4"/>
    <p:sldId id="293" r:id="rId5"/>
    <p:sldId id="289" r:id="rId6"/>
    <p:sldId id="283" r:id="rId7"/>
    <p:sldId id="259" r:id="rId8"/>
    <p:sldId id="266" r:id="rId9"/>
    <p:sldId id="267" r:id="rId10"/>
    <p:sldId id="268" r:id="rId11"/>
    <p:sldId id="290" r:id="rId12"/>
    <p:sldId id="291" r:id="rId13"/>
    <p:sldId id="269" r:id="rId14"/>
    <p:sldId id="298" r:id="rId15"/>
    <p:sldId id="278" r:id="rId16"/>
    <p:sldId id="275" r:id="rId17"/>
    <p:sldId id="294" r:id="rId18"/>
    <p:sldId id="292" r:id="rId19"/>
    <p:sldId id="280" r:id="rId20"/>
    <p:sldId id="295" r:id="rId21"/>
    <p:sldId id="303" r:id="rId22"/>
    <p:sldId id="284" r:id="rId23"/>
    <p:sldId id="285" r:id="rId24"/>
    <p:sldId id="297" r:id="rId25"/>
    <p:sldId id="302" r:id="rId26"/>
    <p:sldId id="265" r:id="rId27"/>
    <p:sldId id="282" r:id="rId2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2D"/>
    <a:srgbClr val="FF4747"/>
    <a:srgbClr val="490086"/>
    <a:srgbClr val="CB9BFF"/>
    <a:srgbClr val="E1CDFF"/>
    <a:srgbClr val="E57FDE"/>
    <a:srgbClr val="FFB7E7"/>
    <a:srgbClr val="DC52D2"/>
    <a:srgbClr val="FF66CC"/>
    <a:srgbClr val="920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24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Z:\&#1041;&#1102;&#1076;&#1078;&#1077;&#1090;%20&#1085;&#1072;%202021-2023\&#1048;&#1089;&#1087;&#1086;&#1083;&#1085;&#1077;&#1085;&#1080;&#1077;%20&#1073;&#1102;&#1076;&#1078;&#1077;&#1090;&#1072;\&#1079;&#1072;%202021%20&#1075;&#1086;&#1076;\&#1075;&#1086;&#1076;\&#1054;&#1090;&#1095;&#1077;&#1090;%20&#1086;&#1073;%20&#1080;&#1089;&#1087;&#1086;&#1083;&#1085;&#1077;&#1085;&#1080;&#1080;%20&#1073;&#1102;&#1076;&#1078;&#1077;&#1090;&#1072;%20&#1079;&#1072;%202021%20&#1075;&#1086;&#1076;\&#1076;&#1083;&#1103;%20&#1087;&#1088;&#1077;&#1079;&#1077;&#1085;&#1090;&#1072;&#1094;&#1080;&#1080;%202021%20&#1075;&#1086;&#1076;.xls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620086864699347E-2"/>
          <c:y val="4.9965223097112856E-2"/>
          <c:w val="0.61478332625554588"/>
          <c:h val="0.84475240594925638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 </c:v>
                </c:pt>
              </c:strCache>
            </c:strRef>
          </c:tx>
          <c:spPr>
            <a:solidFill>
              <a:srgbClr val="B30D19"/>
            </a:solidFill>
          </c:spPr>
          <c:invertIfNegative val="0"/>
          <c:dLbls>
            <c:dLbl>
              <c:idx val="0"/>
              <c:layout>
                <c:manualLayout>
                  <c:x val="0.16985253689054444"/>
                  <c:y val="-5.8333333333333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82.1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0.16356170219089464"/>
                  <c:y val="-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0.11008960724387139"/>
                  <c:y val="-6.3888888888888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5.0999999999999996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16312320"/>
        <c:axId val="116314112"/>
        <c:axId val="0"/>
      </c:bar3DChart>
      <c:catAx>
        <c:axId val="11631232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16314112"/>
        <c:crosses val="autoZero"/>
        <c:auto val="1"/>
        <c:lblAlgn val="ctr"/>
        <c:lblOffset val="100"/>
        <c:noMultiLvlLbl val="0"/>
      </c:catAx>
      <c:valAx>
        <c:axId val="1163141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163123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250938888410117"/>
          <c:y val="0.11778584996971216"/>
          <c:w val="0.32584229997290021"/>
          <c:h val="0.3881344814190523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49034149600138"/>
          <c:y val="0.10251571802672066"/>
          <c:w val="0.80587241991451775"/>
          <c:h val="0.321112289640893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6.3896926474135834E-2"/>
                  <c:y val="-1.75823068934022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5556162487850819"/>
                  <c:y val="-3.45846892397063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8442825243859444E-2"/>
                  <c:y val="-6.07812604215017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7194390869882155E-2"/>
                  <c:y val="-2.35710875937928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1210439193293757E-2"/>
                  <c:y val="-9.8216927090336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5.1855931463370183E-2"/>
                  <c:y val="3.58476992173842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.16612382874195106"/>
                  <c:y val="-4.89812212570260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0"/>
                  <c:y val="5.79021326950488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0.1126662171941783"/>
                  <c:y val="-5.64811361461576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6.7219476591349095E-2"/>
                  <c:y val="-5.3942713558263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Лист1!$A$2:$A$13</c:f>
              <c:strCache>
                <c:ptCount val="12"/>
                <c:pt idx="0">
                  <c:v>Общегосударственные расходы 57 070 тыс.рублей</c:v>
                </c:pt>
                <c:pt idx="1">
                  <c:v>Здравоохранение 543 тыс.рублей</c:v>
                </c:pt>
                <c:pt idx="2">
                  <c:v>Национальная безопасность и правоохранительная деятельность 1 175 тыс.рублей</c:v>
                </c:pt>
                <c:pt idx="3">
                  <c:v>Национальная экономика 46 839 тыс.рублей</c:v>
                </c:pt>
                <c:pt idx="4">
                  <c:v>Жилищно-коммунальное хозяйство 2 483 тыс. рублей</c:v>
                </c:pt>
                <c:pt idx="5">
                  <c:v>Охрана окружающей среды 363 тыс.рублей</c:v>
                </c:pt>
                <c:pt idx="6">
                  <c:v>Образование 335 720 тыс.рублей</c:v>
                </c:pt>
                <c:pt idx="7">
                  <c:v>Культура и кинематография 41 678 тыс.рублей</c:v>
                </c:pt>
                <c:pt idx="8">
                  <c:v>Социальная политика 21 491 тыс.рублей</c:v>
                </c:pt>
                <c:pt idx="9">
                  <c:v>Физическая культура и спорт 67 278 тыс.рублей</c:v>
                </c:pt>
                <c:pt idx="10">
                  <c:v>Обслуживание муниципального долга 2 722 тыс.рублей</c:v>
                </c:pt>
                <c:pt idx="11">
                  <c:v>Межбюджетные трансферты  36 171  тыс.рублей</c:v>
                </c:pt>
              </c:strCache>
            </c:strRef>
          </c:cat>
          <c:val>
            <c:numRef>
              <c:f>Лист1!$B$2:$B$13</c:f>
              <c:numCache>
                <c:formatCode>_-* #\ ##0_р_._-;\-* #\ ##0_р_._-;_-* "-"??_р_._-;_-@_-</c:formatCode>
                <c:ptCount val="12"/>
                <c:pt idx="0">
                  <c:v>57069.5</c:v>
                </c:pt>
                <c:pt idx="1">
                  <c:v>542.5</c:v>
                </c:pt>
                <c:pt idx="2">
                  <c:v>1174.5999999999999</c:v>
                </c:pt>
                <c:pt idx="3">
                  <c:v>46839</c:v>
                </c:pt>
                <c:pt idx="4">
                  <c:v>2483.4</c:v>
                </c:pt>
                <c:pt idx="5">
                  <c:v>362.9</c:v>
                </c:pt>
                <c:pt idx="6">
                  <c:v>335720.1</c:v>
                </c:pt>
                <c:pt idx="7">
                  <c:v>41678.400000000001</c:v>
                </c:pt>
                <c:pt idx="8">
                  <c:v>21490.6</c:v>
                </c:pt>
                <c:pt idx="9">
                  <c:v>67278.3</c:v>
                </c:pt>
                <c:pt idx="10">
                  <c:v>2721.8</c:v>
                </c:pt>
                <c:pt idx="11">
                  <c:v>36171.300000000003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5.1585009061612758E-2"/>
          <c:y val="0.42272039641771775"/>
          <c:w val="0.94841499093838721"/>
          <c:h val="0.57727960358228225"/>
        </c:manualLayout>
      </c:layout>
      <c:overlay val="0"/>
      <c:txPr>
        <a:bodyPr/>
        <a:lstStyle/>
        <a:p>
          <a:pPr>
            <a:defRPr sz="12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666666666666666E-2"/>
          <c:y val="0.14489074803149607"/>
          <c:w val="0.61931774934383199"/>
          <c:h val="0.820734251968503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gradFill>
                <a:gsLst>
                  <a:gs pos="0">
                    <a:schemeClr val="accent3">
                      <a:lumMod val="20000"/>
                      <a:lumOff val="80000"/>
                    </a:schemeClr>
                  </a:gs>
                  <a:gs pos="5000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lin ang="5400000" scaled="0"/>
              </a:gra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gradFill>
                <a:gsLst>
                  <a:gs pos="0">
                    <a:schemeClr val="accent6">
                      <a:lumMod val="40000"/>
                      <a:lumOff val="60000"/>
                    </a:schemeClr>
                  </a:gs>
                  <a:gs pos="5000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0"/>
              </a:gradFill>
            </c:spPr>
          </c:dPt>
          <c:dPt>
            <c:idx val="3"/>
            <c:bubble3D val="0"/>
            <c:spPr>
              <a:gradFill>
                <a:gsLst>
                  <a:gs pos="0">
                    <a:srgbClr val="E1CDFF"/>
                  </a:gs>
                  <a:gs pos="50000">
                    <a:srgbClr val="CB9BFF"/>
                  </a:gs>
                  <a:gs pos="100000">
                    <a:srgbClr val="490086"/>
                  </a:gs>
                </a:gsLst>
                <a:lin ang="5400000" scaled="0"/>
              </a:gradFill>
            </c:spPr>
          </c:dPt>
          <c:dLbls>
            <c:dLbl>
              <c:idx val="0"/>
              <c:layout>
                <c:manualLayout>
                  <c:x val="2.5218453988204208E-2"/>
                  <c:y val="-2.08131850569553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9239021751206382E-2"/>
                  <c:y val="2.6547182253435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114233080382373"/>
                  <c:y val="3.51590067743017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1736208054177556E-2"/>
                  <c:y val="-1.99610763305703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Межбюджетные трансферты бюджету МО ГО г.Вятские Поляны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5300</c:v>
                </c:pt>
                <c:pt idx="1">
                  <c:v>7.3</c:v>
                </c:pt>
                <c:pt idx="2">
                  <c:v>16988.900000000001</c:v>
                </c:pt>
                <c:pt idx="3">
                  <c:v>33220.699999999997</c:v>
                </c:pt>
                <c:pt idx="4">
                  <c:v>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3161436168928087"/>
          <c:y val="0.1252648370351396"/>
          <c:w val="0.34844824005062242"/>
          <c:h val="0.8348305603081631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c:spPr>
          <c:invertIfNegative val="0"/>
          <c:dLbls>
            <c:dLbl>
              <c:idx val="0"/>
              <c:layout>
                <c:manualLayout>
                  <c:x val="0.10802469135802469"/>
                  <c:y val="-8.68015647564824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0648148148148148"/>
                  <c:y val="5.78661910399898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5300</c:v>
                </c:pt>
                <c:pt idx="1">
                  <c:v>5000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spPr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16988.900000000001</c:v>
                </c:pt>
                <c:pt idx="1">
                  <c:v>5099.2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rgbClr val="F660EF"/>
            </a:solidFill>
          </c:spPr>
          <c:invertIfNegative val="0"/>
          <c:dLbls>
            <c:dLbl>
              <c:idx val="0"/>
              <c:layout>
                <c:manualLayout>
                  <c:x val="0.1111111111111111"/>
                  <c:y val="-2.89330955199949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567901234567900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7.3</c:v>
                </c:pt>
                <c:pt idx="1">
                  <c:v>5.3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spPr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Lbls>
            <c:dLbl>
              <c:idx val="0"/>
              <c:layout>
                <c:manualLayout>
                  <c:x val="-3.0864197530864196E-3"/>
                  <c:y val="-0.112839072527980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716049382716049E-3"/>
                  <c:y val="-9.25859056639837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33220.699999999997</c:v>
                </c:pt>
                <c:pt idx="1">
                  <c:v>27323.3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7985152"/>
        <c:axId val="127986688"/>
        <c:axId val="0"/>
      </c:bar3DChart>
      <c:catAx>
        <c:axId val="127985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7986688"/>
        <c:crosses val="autoZero"/>
        <c:auto val="1"/>
        <c:lblAlgn val="ctr"/>
        <c:lblOffset val="100"/>
        <c:noMultiLvlLbl val="0"/>
      </c:catAx>
      <c:valAx>
        <c:axId val="127986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7985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635413628851947"/>
          <c:y val="0.21060878650268819"/>
          <c:w val="0.3166705550695052"/>
          <c:h val="0.5729955800709749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283731344519431E-2"/>
          <c:y val="1.6680672824478846E-3"/>
          <c:w val="0.80584517354143126"/>
          <c:h val="0.53191640197517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12"/>
          <c:dPt>
            <c:idx val="0"/>
            <c:bubble3D val="0"/>
            <c:spPr>
              <a:solidFill>
                <a:srgbClr val="248D98"/>
              </a:solidFill>
            </c:spPr>
          </c:dPt>
          <c:dPt>
            <c:idx val="1"/>
            <c:bubble3D val="0"/>
            <c:spPr>
              <a:solidFill>
                <a:srgbClr val="9B08B8"/>
              </a:solidFill>
            </c:spPr>
          </c:dPt>
          <c:dPt>
            <c:idx val="2"/>
            <c:bubble3D val="0"/>
            <c:spPr>
              <a:solidFill>
                <a:srgbClr val="C20664"/>
              </a:solidFill>
            </c:spPr>
          </c:dPt>
          <c:dPt>
            <c:idx val="3"/>
            <c:bubble3D val="0"/>
            <c:spPr>
              <a:solidFill>
                <a:srgbClr val="B41020"/>
              </a:solidFill>
            </c:spPr>
          </c:dPt>
          <c:dPt>
            <c:idx val="4"/>
            <c:bubble3D val="0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-2.6075906332086916E-2"/>
                  <c:y val="-2.8112460418449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9496736290489551E-2"/>
                  <c:y val="-6.4132574470758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9305101643784951E-4"/>
                  <c:y val="9.65529303543480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3177962305263573"/>
                  <c:y val="-5.93762306873185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8.7746087225893895E-4"/>
                  <c:y val="-3.2739596520403418E-2"/>
                </c:manualLayout>
              </c:layout>
              <c:spPr>
                <a:noFill/>
                <a:ln>
                  <a:noFill/>
                </a:ln>
                <a:effectLst>
                  <a:glow rad="1244600">
                    <a:schemeClr val="accent1">
                      <a:alpha val="40000"/>
                    </a:schemeClr>
                  </a:glow>
                </a:effectLst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kumimoji="0" lang="ru-RU" sz="1300" b="1" kern="1200">
                      <a:solidFill>
                        <a:schemeClr val="dk1"/>
                      </a:solidFill>
                      <a:latin typeface="Times New Roman" pitchFamily="18" charset="0"/>
                      <a:ea typeface="+mn-ea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10997217355557472"/>
                  <c:y val="-1.0683153962060292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kumimoji="0" lang="ru-RU" sz="1300" b="1" kern="1200">
                    <a:solidFill>
                      <a:schemeClr val="dk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Налоговые доходы 76 652,68 тыс.рублей</c:v>
                </c:pt>
                <c:pt idx="1">
                  <c:v>Неналоговые доходы 34 419,21 тыс.рублей</c:v>
                </c:pt>
                <c:pt idx="2">
                  <c:v>Дотации 106 536,45 тыс.рублей</c:v>
                </c:pt>
                <c:pt idx="3">
                  <c:v>Субсидии 189 928,12 тыс.рублей</c:v>
                </c:pt>
                <c:pt idx="4">
                  <c:v>Субвенции 187 555,8 тыс.рублей</c:v>
                </c:pt>
                <c:pt idx="5">
                  <c:v>Иные межбюджетные трансферты  11 283,42 тыс.рублей</c:v>
                </c:pt>
              </c:strCache>
            </c:strRef>
          </c:cat>
          <c:val>
            <c:numRef>
              <c:f>Лист1!$B$2:$B$7</c:f>
              <c:numCache>
                <c:formatCode>_-* #,##0.00_р_._-;\-* #,##0.00_р_._-;_-* "-"??_р_._-;_-@_-</c:formatCode>
                <c:ptCount val="6"/>
                <c:pt idx="0">
                  <c:v>76652.679999999993</c:v>
                </c:pt>
                <c:pt idx="1">
                  <c:v>34419.21</c:v>
                </c:pt>
                <c:pt idx="2">
                  <c:v>106536.45</c:v>
                </c:pt>
                <c:pt idx="3">
                  <c:v>189928.12</c:v>
                </c:pt>
                <c:pt idx="4">
                  <c:v>187555.8</c:v>
                </c:pt>
                <c:pt idx="5">
                  <c:v>11283.42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5.1409027301867485E-2"/>
          <c:y val="0.52535932401481922"/>
          <c:w val="0.83455601707337179"/>
          <c:h val="0.4410593580363234"/>
        </c:manualLayout>
      </c:layout>
      <c:overlay val="0"/>
      <c:txPr>
        <a:bodyPr/>
        <a:lstStyle/>
        <a:p>
          <a:pPr algn="just">
            <a:defRPr sz="14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6698803711075422E-2"/>
          <c:y val="2.1469497969060346E-3"/>
          <c:w val="0.75868066491688535"/>
          <c:h val="0.9026315652885891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9B08B8"/>
              </a:solidFill>
            </c:spPr>
          </c:dPt>
          <c:dPt>
            <c:idx val="2"/>
            <c:bubble3D val="0"/>
            <c:spPr>
              <a:solidFill>
                <a:srgbClr val="C20664"/>
              </a:solidFill>
            </c:spPr>
          </c:dPt>
          <c:dPt>
            <c:idx val="3"/>
            <c:bubble3D val="0"/>
            <c:explosion val="17"/>
            <c:spPr>
              <a:solidFill>
                <a:srgbClr val="B41020"/>
              </a:solidFill>
            </c:spPr>
          </c:dPt>
          <c:dPt>
            <c:idx val="4"/>
            <c:bubble3D val="0"/>
            <c:explosion val="13"/>
            <c:spPr>
              <a:solidFill>
                <a:srgbClr val="7030A0"/>
              </a:solidFill>
            </c:spPr>
          </c:dPt>
          <c:dPt>
            <c:idx val="5"/>
            <c:bubble3D val="0"/>
            <c:explosion val="20"/>
          </c:dPt>
          <c:dLbls>
            <c:dLbl>
              <c:idx val="0"/>
              <c:layout>
                <c:manualLayout>
                  <c:x val="-1.0159886264216973E-2"/>
                  <c:y val="-2.581575863899006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92 090,3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0743438320209971E-2"/>
                  <c:y val="-4.344116689136496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36 343,2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8.3333333333333332E-3"/>
                  <c:y val="-2.701245550908759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114 023,0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35373682585174154"/>
                  <c:y val="-1.679505122737040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249 376,5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6.3541776027996502E-2"/>
                  <c:y val="-3.609311073711855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194 982,3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9.6999343832020996E-2"/>
                  <c:y val="-4.181999784601051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31 673,2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kumimoji="0" lang="ru-RU" sz="13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Лист1!$A$3:$A$8</c:f>
              <c:strCache>
                <c:ptCount val="6"/>
                <c:pt idx="0">
                  <c:v>Налоговые доходы 92 090,3 тыс. рублей</c:v>
                </c:pt>
                <c:pt idx="1">
                  <c:v>Неналоговые доходы 36 343,2 тыс. рублей</c:v>
                </c:pt>
                <c:pt idx="2">
                  <c:v>Дотации 114 023,0 тыс. рублей</c:v>
                </c:pt>
                <c:pt idx="3">
                  <c:v>Субсидии 249 376,5 тыс. рублей</c:v>
                </c:pt>
                <c:pt idx="4">
                  <c:v>Субвенции 194 982,3 тыс. рублей</c:v>
                </c:pt>
                <c:pt idx="5">
                  <c:v>Иные межбюджетные трансферты 31 673,0 тыс. рублей</c:v>
                </c:pt>
              </c:strCache>
            </c:strRef>
          </c:cat>
          <c:val>
            <c:numRef>
              <c:f>Лист1!$B$3:$B$8</c:f>
              <c:numCache>
                <c:formatCode>0.00</c:formatCode>
                <c:ptCount val="6"/>
                <c:pt idx="0">
                  <c:v>92090.3</c:v>
                </c:pt>
                <c:pt idx="1">
                  <c:v>36343.199999999997</c:v>
                </c:pt>
                <c:pt idx="2">
                  <c:v>114023</c:v>
                </c:pt>
                <c:pt idx="3">
                  <c:v>249376.5</c:v>
                </c:pt>
                <c:pt idx="4">
                  <c:v>194982.3</c:v>
                </c:pt>
                <c:pt idx="5">
                  <c:v>31673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9.4695756780402443E-2"/>
          <c:y val="0.63143666557237088"/>
          <c:w val="0.88030424321959755"/>
          <c:h val="0.35414386146637306"/>
        </c:manualLayout>
      </c:layout>
      <c:overlay val="0"/>
      <c:txPr>
        <a:bodyPr/>
        <a:lstStyle/>
        <a:p>
          <a:pPr algn="just">
            <a:defRPr lang="ru-RU" sz="1400" b="0" i="0" u="none" strike="noStrike" kern="1200" baseline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026140804044745E-2"/>
          <c:y val="2.5078302549481461E-2"/>
          <c:w val="0.88032849287368775"/>
          <c:h val="0.5348015922207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2 020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57150" dist="38100" dir="5400000" algn="ctr" rotWithShape="0">
                <a:scrgbClr r="0" g="0" b="0">
                  <a:shade val="9000"/>
                  <a:satMod val="105000"/>
                  <a:alpha val="48000"/>
                </a:sc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2.1487871349677796E-2"/>
                  <c:y val="1.13372725644945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5173379884480118E-2"/>
                  <c:y val="-3.20427530542815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5.5655364081824794E-3"/>
                  <c:y val="-1.313738183454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8234412558138562E-2"/>
                  <c:y val="-2.4806872075993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388938882352549E-3"/>
                  <c:y val="-1.262500631287045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113,1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2.3046053572518092E-2"/>
                  <c:y val="-2.78904912101887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1.1991308959523082E-2"/>
                  <c:y val="-6.98299886597891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1.9010415959066249E-2"/>
                  <c:y val="-1.59754647420442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(продуктам), производимым на территории РФ</c:v>
                </c:pt>
                <c:pt idx="2">
                  <c:v>Налог, взымаемый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Налог на имущество организаций</c:v>
                </c:pt>
                <c:pt idx="7">
                  <c:v>Государственная пошлина по делам, рассматриваемым в судах общей юрисдикции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28558.940999999999</c:v>
                </c:pt>
                <c:pt idx="1">
                  <c:v>2940.355</c:v>
                </c:pt>
                <c:pt idx="2">
                  <c:v>23107.399000000001</c:v>
                </c:pt>
                <c:pt idx="3">
                  <c:v>5879.375</c:v>
                </c:pt>
                <c:pt idx="4">
                  <c:v>81.06</c:v>
                </c:pt>
                <c:pt idx="5">
                  <c:v>134.85499999999999</c:v>
                </c:pt>
                <c:pt idx="6">
                  <c:v>14805.441999999999</c:v>
                </c:pt>
                <c:pt idx="7">
                  <c:v>1145.251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2 021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>
              <a:outerShdw blurRad="57150" dist="38100" dir="5400000" algn="ctr" rotWithShape="0">
                <a:scrgbClr r="0" g="0" b="0">
                  <a:shade val="9000"/>
                  <a:satMod val="105000"/>
                  <a:alpha val="48000"/>
                </a:sc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9802581671795152E-2"/>
                  <c:y val="9.329274731530836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509691088151172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7254126231039304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2.1959797021322742E-2"/>
                  <c:y val="-2.33231868288270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3.9213923252362039E-2"/>
                  <c:y val="-6.99695604864812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(продуктам), производимым на территории РФ</c:v>
                </c:pt>
                <c:pt idx="2">
                  <c:v>Налог, взымаемый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Налог на имущество организаций</c:v>
                </c:pt>
                <c:pt idx="7">
                  <c:v>Государственная пошлина по делам, рассматриваемым в судах общей юрисдикции</c:v>
                </c:pt>
              </c:strCache>
            </c:strRef>
          </c:cat>
          <c:val>
            <c:numRef>
              <c:f>Лист1!$C$2:$C$9</c:f>
              <c:numCache>
                <c:formatCode>#,##0.0</c:formatCode>
                <c:ptCount val="8"/>
                <c:pt idx="0">
                  <c:v>29269.9</c:v>
                </c:pt>
                <c:pt idx="1">
                  <c:v>3352.3</c:v>
                </c:pt>
                <c:pt idx="2">
                  <c:v>38717.599999999999</c:v>
                </c:pt>
                <c:pt idx="3">
                  <c:v>1638.4</c:v>
                </c:pt>
                <c:pt idx="4">
                  <c:v>101.5</c:v>
                </c:pt>
                <c:pt idx="5">
                  <c:v>1713</c:v>
                </c:pt>
                <c:pt idx="6">
                  <c:v>16197</c:v>
                </c:pt>
                <c:pt idx="7">
                  <c:v>1100.7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7403008"/>
        <c:axId val="117404800"/>
      </c:barChart>
      <c:catAx>
        <c:axId val="117403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17404800"/>
        <c:crosses val="autoZero"/>
        <c:auto val="1"/>
        <c:lblAlgn val="ctr"/>
        <c:lblOffset val="100"/>
        <c:noMultiLvlLbl val="0"/>
      </c:catAx>
      <c:valAx>
        <c:axId val="117404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17403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445434350705118"/>
          <c:y val="0.11901583497467978"/>
          <c:w val="0.11068441696738911"/>
          <c:h val="9.95896404648110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aseline="0">
          <a:latin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5856115834353164E-2"/>
          <c:w val="0.72009719226599445"/>
          <c:h val="0.861293464122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BF058E"/>
            </a:solidFill>
          </c:spPr>
          <c:invertIfNegative val="0"/>
          <c:dLbls>
            <c:dLbl>
              <c:idx val="0"/>
              <c:layout>
                <c:manualLayout>
                  <c:x val="-2.5541941699964371E-3"/>
                  <c:y val="-1.64184141333216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7422273961896953E-2"/>
                  <c:y val="-1.00279209365172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6.2853409008193934E-3"/>
                  <c:y val="-9.36643455685893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7422977906669377E-3"/>
                  <c:y val="2.48684334647337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8198136030862471E-2"/>
                  <c:y val="1.78500015279122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7453417874204454E-2"/>
                  <c:y val="-3.0306164594778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9.2981112217690079E-2"/>
                  <c:y val="-2.2588386075905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имущества и земельных участков</c:v>
                </c:pt>
                <c:pt idx="2">
                  <c:v>Плата за негативное воздействие на окружающую среду</c:v>
                </c:pt>
                <c:pt idx="3">
                  <c:v>Прочие неналоговые доходы</c:v>
                </c:pt>
                <c:pt idx="4">
                  <c:v>Доходы от оказания платных услуг (работ) и компенсации затрат государства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8566.1</c:v>
                </c:pt>
                <c:pt idx="1">
                  <c:v>1834.17</c:v>
                </c:pt>
                <c:pt idx="2">
                  <c:v>486.69200000000001</c:v>
                </c:pt>
                <c:pt idx="3">
                  <c:v>3426.538</c:v>
                </c:pt>
                <c:pt idx="4">
                  <c:v>20105.754000000001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 год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3.496977347344548E-2"/>
                  <c:y val="6.32754985312112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7367648805305157E-2"/>
                  <c:y val="-5.06203988249690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8245099203536772E-2"/>
                  <c:y val="-2.1091832843737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5847223871677094E-2"/>
                  <c:y val="-4.2183665687474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3.4969773473445591E-2"/>
                  <c:y val="-6.32754985312112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имущества и земельных участков</c:v>
                </c:pt>
                <c:pt idx="2">
                  <c:v>Плата за негативное воздействие на окружающую среду</c:v>
                </c:pt>
                <c:pt idx="3">
                  <c:v>Прочие неналоговые доходы</c:v>
                </c:pt>
                <c:pt idx="4">
                  <c:v>Доходы от оказания платных услуг (работ) и компенсации затрат государства</c:v>
                </c:pt>
              </c:strCache>
            </c:strRef>
          </c:cat>
          <c:val>
            <c:numRef>
              <c:f>Лист1!$C$2:$C$6</c:f>
              <c:numCache>
                <c:formatCode>0.0</c:formatCode>
                <c:ptCount val="5"/>
                <c:pt idx="0">
                  <c:v>10403.299999999999</c:v>
                </c:pt>
                <c:pt idx="1">
                  <c:v>1821.8000000000002</c:v>
                </c:pt>
                <c:pt idx="2">
                  <c:v>24.2</c:v>
                </c:pt>
                <c:pt idx="3">
                  <c:v>1368</c:v>
                </c:pt>
                <c:pt idx="4">
                  <c:v>22725.9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7444608"/>
        <c:axId val="117446144"/>
      </c:barChart>
      <c:catAx>
        <c:axId val="117444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17446144"/>
        <c:crosses val="autoZero"/>
        <c:auto val="1"/>
        <c:lblAlgn val="ctr"/>
        <c:lblOffset val="100"/>
        <c:noMultiLvlLbl val="0"/>
      </c:catAx>
      <c:valAx>
        <c:axId val="117446144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 algn="ctr">
              <a:defRPr lang="ru-RU" sz="1400" b="0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17444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953818349685283"/>
          <c:y val="0.12086334352384409"/>
          <c:w val="0.13716890651996524"/>
          <c:h val="0.17824790974954197"/>
        </c:manualLayout>
      </c:layout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56285795831114"/>
          <c:y val="2.4844283683579389E-2"/>
          <c:w val="0.80980226335004923"/>
          <c:h val="0.861293464122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EADF02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EADF02"/>
              </a:solidFill>
              <a:ln w="0" cap="sq" cmpd="sng"/>
              <a:effectLst>
                <a:outerShdw sx="1000" sy="1000" algn="ctr" rotWithShape="0">
                  <a:schemeClr val="bg1"/>
                </a:outerShdw>
              </a:effectLst>
              <a:scene3d>
                <a:camera prst="orthographicFront"/>
                <a:lightRig rig="threePt" dir="t"/>
              </a:scene3d>
              <a:sp3d prstMaterial="flat"/>
            </c:spPr>
          </c:dPt>
          <c:dLbls>
            <c:dLbl>
              <c:idx val="2"/>
              <c:layout>
                <c:manualLayout>
                  <c:x val="-1.4571847007998222E-2"/>
                  <c:y val="-4.4285126474136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914369401599644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0.00</c:formatCode>
                <c:ptCount val="4"/>
                <c:pt idx="0">
                  <c:v>106536.451</c:v>
                </c:pt>
                <c:pt idx="1">
                  <c:v>189928.12299999999</c:v>
                </c:pt>
                <c:pt idx="2">
                  <c:v>187555.80300000001</c:v>
                </c:pt>
                <c:pt idx="3">
                  <c:v>11283.424000000001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 год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7686509315196624E-2"/>
                  <c:y val="1.10712816185342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4.4285126474137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6229324614396803E-2"/>
                  <c:y val="6.642768971120518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657477606398686E-2"/>
                  <c:y val="-1.10712816185341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Лист1!$C$2:$C$5</c:f>
              <c:numCache>
                <c:formatCode>0.00</c:formatCode>
                <c:ptCount val="4"/>
                <c:pt idx="0">
                  <c:v>114023</c:v>
                </c:pt>
                <c:pt idx="1">
                  <c:v>249376.5</c:v>
                </c:pt>
                <c:pt idx="2">
                  <c:v>194982.3</c:v>
                </c:pt>
                <c:pt idx="3">
                  <c:v>31673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7584640"/>
        <c:axId val="117586176"/>
      </c:barChart>
      <c:catAx>
        <c:axId val="117584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ru-RU"/>
          </a:p>
        </c:txPr>
        <c:crossAx val="117586176"/>
        <c:crosses val="autoZero"/>
        <c:auto val="1"/>
        <c:lblAlgn val="ctr"/>
        <c:lblOffset val="100"/>
        <c:noMultiLvlLbl val="0"/>
      </c:catAx>
      <c:valAx>
        <c:axId val="117586176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j-lt"/>
              </a:defRPr>
            </a:pPr>
            <a:endParaRPr lang="ru-RU"/>
          </a:p>
        </c:txPr>
        <c:crossAx val="1175846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52289688118947"/>
          <c:y val="0.37392942806924673"/>
          <c:w val="0.13716890651996524"/>
          <c:h val="0.1255170365685864"/>
        </c:manualLayout>
      </c:layout>
      <c:overlay val="0"/>
      <c:txPr>
        <a:bodyPr/>
        <a:lstStyle/>
        <a:p>
          <a:pPr>
            <a:defRPr b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Удельный вес в общем объеме </a:t>
            </a:r>
            <a:r>
              <a:rPr lang="ru-RU" dirty="0" smtClean="0"/>
              <a:t>расходов, %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Удельный вес в общем объеме расходов</c:v>
                </c:pt>
              </c:strCache>
            </c:strRef>
          </c:tx>
          <c:spPr>
            <a:solidFill>
              <a:srgbClr val="920061"/>
            </a:solidFill>
          </c:spPr>
          <c:invertIfNegative val="0"/>
          <c:dLbls>
            <c:dLbl>
              <c:idx val="6"/>
              <c:layout>
                <c:manualLayout>
                  <c:x val="5.7355867414912347E-3"/>
                  <c:y val="-1.2080090811844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7.1694834268640432E-3"/>
                  <c:y val="-4.83203632473795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Лист1!$A$2:$A$13</c:f>
              <c:strCache>
                <c:ptCount val="11"/>
                <c:pt idx="0">
                  <c:v>Охрана окружающей среды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Обслуживание муниципального долга</c:v>
                </c:pt>
                <c:pt idx="3">
                  <c:v>Жилищно-коммунальное хозяйство</c:v>
                </c:pt>
                <c:pt idx="4">
                  <c:v>Физическая культура и спорт</c:v>
                </c:pt>
                <c:pt idx="5">
                  <c:v>Социальная политика</c:v>
                </c:pt>
                <c:pt idx="6">
                  <c:v>МБТ, предоставляемые из бюджета Вятскополняского района</c:v>
                </c:pt>
                <c:pt idx="7">
                  <c:v>Культура и кинематография</c:v>
                </c:pt>
                <c:pt idx="8">
                  <c:v>Общегосударственные вопросы</c:v>
                </c:pt>
                <c:pt idx="9">
                  <c:v>Национальная экономика</c:v>
                </c:pt>
                <c:pt idx="10">
                  <c:v>Образование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0.01</c:v>
                </c:pt>
                <c:pt idx="1">
                  <c:v>0.2</c:v>
                </c:pt>
                <c:pt idx="2">
                  <c:v>0.4</c:v>
                </c:pt>
                <c:pt idx="3">
                  <c:v>1</c:v>
                </c:pt>
                <c:pt idx="4">
                  <c:v>1.4</c:v>
                </c:pt>
                <c:pt idx="5">
                  <c:v>3.6</c:v>
                </c:pt>
                <c:pt idx="6">
                  <c:v>5.6</c:v>
                </c:pt>
                <c:pt idx="7">
                  <c:v>6.7</c:v>
                </c:pt>
                <c:pt idx="8">
                  <c:v>8.4</c:v>
                </c:pt>
                <c:pt idx="9">
                  <c:v>20</c:v>
                </c:pt>
                <c:pt idx="10">
                  <c:v>52.7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692672"/>
        <c:axId val="117706752"/>
      </c:barChart>
      <c:catAx>
        <c:axId val="11769267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7706752"/>
        <c:crosses val="autoZero"/>
        <c:auto val="1"/>
        <c:lblAlgn val="ctr"/>
        <c:lblOffset val="100"/>
        <c:noMultiLvlLbl val="0"/>
      </c:catAx>
      <c:valAx>
        <c:axId val="117706752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117692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rgbClr val="FFB7E7"/>
                  </a:gs>
                  <a:gs pos="50000">
                    <a:srgbClr val="E57FDE"/>
                  </a:gs>
                  <a:gs pos="100000">
                    <a:srgbClr val="920061"/>
                  </a:gs>
                </a:gsLst>
                <a:lin ang="5400000" scaled="0"/>
              </a:gradFill>
            </c:spPr>
          </c:dPt>
          <c:dPt>
            <c:idx val="1"/>
            <c:bubble3D val="0"/>
            <c:spPr>
              <a:gradFill>
                <a:gsLst>
                  <a:gs pos="0">
                    <a:srgbClr val="DDEBCF"/>
                  </a:gs>
                  <a:gs pos="50000">
                    <a:srgbClr val="FFFF00"/>
                  </a:gs>
                  <a:gs pos="100000">
                    <a:srgbClr val="156B13"/>
                  </a:gs>
                </a:gsLst>
                <a:lin ang="5400000" scaled="0"/>
              </a:gradFill>
            </c:spPr>
          </c:dPt>
          <c:dPt>
            <c:idx val="2"/>
            <c:bubble3D val="0"/>
            <c:spPr>
              <a:gradFill>
                <a:gsLst>
                  <a:gs pos="0">
                    <a:schemeClr val="accent3">
                      <a:lumMod val="20000"/>
                      <a:lumOff val="80000"/>
                    </a:schemeClr>
                  </a:gs>
                  <a:gs pos="5000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lin ang="5400000" scaled="0"/>
              </a:gradFill>
            </c:spPr>
          </c:dPt>
          <c:dLbls>
            <c:dLbl>
              <c:idx val="0"/>
              <c:layout>
                <c:manualLayout>
                  <c:x val="-0.17305342141471461"/>
                  <c:y val="-0.159987942913385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0137465732677375"/>
                  <c:y val="3.9739911417322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Расходы по заработной плате и начисления на нее</c:v>
                </c:pt>
                <c:pt idx="1">
                  <c:v>Расходы по оплате коммунальных услуг</c:v>
                </c:pt>
                <c:pt idx="2">
                  <c:v>Прочие расходы</c:v>
                </c:pt>
              </c:strCache>
            </c:strRef>
          </c:cat>
          <c:val>
            <c:numRef>
              <c:f>Лист1!$B$2:$B$4</c:f>
              <c:numCache>
                <c:formatCode>_-* #,##0.00_р_._-;\-* #,##0.00_р_._-;_-* "-"??_р_._-;_-@_-</c:formatCode>
                <c:ptCount val="3"/>
                <c:pt idx="0">
                  <c:v>318357.40000000002</c:v>
                </c:pt>
                <c:pt idx="1">
                  <c:v>54123.5</c:v>
                </c:pt>
                <c:pt idx="2">
                  <c:v>345231.4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933995150720748E-2"/>
          <c:y val="1.6681561726141288E-3"/>
          <c:w val="0.80584517354143148"/>
          <c:h val="0.53191640197517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BF058E"/>
              </a:solidFill>
            </c:spPr>
          </c:dPt>
          <c:dPt>
            <c:idx val="2"/>
            <c:bubble3D val="0"/>
            <c:spPr>
              <a:solidFill>
                <a:srgbClr val="9B08B8"/>
              </a:solidFill>
            </c:spPr>
          </c:dPt>
          <c:dPt>
            <c:idx val="3"/>
            <c:bubble3D val="0"/>
            <c:spPr>
              <a:solidFill>
                <a:srgbClr val="B30D19"/>
              </a:solidFill>
            </c:spPr>
          </c:dPt>
          <c:dPt>
            <c:idx val="4"/>
            <c:bubble3D val="0"/>
            <c:spPr>
              <a:solidFill>
                <a:srgbClr val="F119C3"/>
              </a:solidFill>
            </c:spPr>
          </c:dPt>
          <c:dPt>
            <c:idx val="5"/>
            <c:bubble3D val="0"/>
            <c:spPr>
              <a:solidFill>
                <a:srgbClr val="EADF02"/>
              </a:solidFill>
            </c:spPr>
          </c:dPt>
          <c:dPt>
            <c:idx val="6"/>
            <c:bubble3D val="0"/>
            <c:spPr>
              <a:solidFill>
                <a:srgbClr val="FFC000"/>
              </a:solidFill>
            </c:spPr>
          </c:dPt>
          <c:dPt>
            <c:idx val="7"/>
            <c:bubble3D val="0"/>
            <c:spPr>
              <a:solidFill>
                <a:srgbClr val="FFFFCC"/>
              </a:solidFill>
            </c:spPr>
          </c:dPt>
          <c:dPt>
            <c:idx val="8"/>
            <c:bubble3D val="0"/>
            <c:spPr>
              <a:solidFill>
                <a:srgbClr val="FF0000"/>
              </a:solidFill>
            </c:spPr>
          </c:dPt>
          <c:dPt>
            <c:idx val="9"/>
            <c:bubble3D val="0"/>
            <c:spPr>
              <a:solidFill>
                <a:srgbClr val="FF0000"/>
              </a:solidFill>
            </c:spPr>
          </c:dPt>
          <c:dPt>
            <c:idx val="10"/>
            <c:bubble3D val="0"/>
            <c:spPr>
              <a:solidFill>
                <a:srgbClr val="C20664"/>
              </a:solidFill>
            </c:spPr>
          </c:dPt>
          <c:dLbls>
            <c:dLbl>
              <c:idx val="0"/>
              <c:layout>
                <c:manualLayout>
                  <c:x val="-9.9673579546298539E-3"/>
                  <c:y val="-1.3145483133928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8.3868126928747067E-2"/>
                  <c:y val="-5.02292402205997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469265786641612"/>
                  <c:y val="6.61864817861858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2573672314258643E-2"/>
                  <c:y val="-5.97040892541667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2128762766011549"/>
                  <c:y val="-3.51316461823951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5.0260290249055699E-2"/>
                  <c:y val="2.61359357771024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0.11446321493132129"/>
                  <c:y val="-1.14741615792163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9.7405120751806726E-2"/>
                  <c:y val="-4.42240008378603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1"/>
                <c:pt idx="0">
                  <c:v>Общегосударственные расходы 60 481 тыс.рублей</c:v>
                </c:pt>
                <c:pt idx="1">
                  <c:v>Национальная безопасность и правоохранительная деятельность 1 210 тыс.рублей</c:v>
                </c:pt>
                <c:pt idx="2">
                  <c:v>Национальная экономика 143 769 тыс.рублей</c:v>
                </c:pt>
                <c:pt idx="3">
                  <c:v>Жилищно-коммунальное хозяйство 7 179 тыс. рублей</c:v>
                </c:pt>
                <c:pt idx="4">
                  <c:v>Охрана окружающей среды 57 тыс.рублей</c:v>
                </c:pt>
                <c:pt idx="5">
                  <c:v>Образование 377 796 тыс.рублей</c:v>
                </c:pt>
                <c:pt idx="6">
                  <c:v>Культура и кинематография 48 176 тыс.рублей</c:v>
                </c:pt>
                <c:pt idx="7">
                  <c:v>Социальная политика 25 923 тыс.рублей</c:v>
                </c:pt>
                <c:pt idx="8">
                  <c:v>Физическая культура и спорт 9753 тыс.рублей</c:v>
                </c:pt>
                <c:pt idx="9">
                  <c:v>Обслуживание муниципального долга 3110 тыс.рублей</c:v>
                </c:pt>
                <c:pt idx="10">
                  <c:v>Межбюджетные трансферты 40 259 тыс.рублей</c:v>
                </c:pt>
              </c:strCache>
            </c:strRef>
          </c:cat>
          <c:val>
            <c:numRef>
              <c:f>Лист1!$B$2:$B$12</c:f>
              <c:numCache>
                <c:formatCode>_-* #,##0_р_._-;\-* #,##0_р_._-;_-* "-"??_р_._-;_-@_-</c:formatCode>
                <c:ptCount val="11"/>
                <c:pt idx="0">
                  <c:v>60481.3</c:v>
                </c:pt>
                <c:pt idx="1">
                  <c:v>1209.7</c:v>
                </c:pt>
                <c:pt idx="2">
                  <c:v>143769.20000000001</c:v>
                </c:pt>
                <c:pt idx="3">
                  <c:v>7178.7</c:v>
                </c:pt>
                <c:pt idx="4">
                  <c:v>56.9</c:v>
                </c:pt>
                <c:pt idx="5">
                  <c:v>377795.6</c:v>
                </c:pt>
                <c:pt idx="6">
                  <c:v>48175.5</c:v>
                </c:pt>
                <c:pt idx="7">
                  <c:v>25923.1</c:v>
                </c:pt>
                <c:pt idx="8">
                  <c:v>9752.7999999999993</c:v>
                </c:pt>
                <c:pt idx="9">
                  <c:v>3110.4</c:v>
                </c:pt>
                <c:pt idx="10">
                  <c:v>40259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>
              <a:defRPr sz="12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just">
              <a:defRPr sz="12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just">
              <a:defRPr sz="12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algn="just">
              <a:defRPr sz="12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 algn="just">
              <a:defRPr sz="12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 algn="just">
              <a:defRPr sz="12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1.6831394974689301E-2"/>
          <c:y val="0.42302766049000889"/>
          <c:w val="0.96194792345709834"/>
          <c:h val="0.57697233950999105"/>
        </c:manualLayout>
      </c:layout>
      <c:overlay val="0"/>
      <c:txPr>
        <a:bodyPr/>
        <a:lstStyle/>
        <a:p>
          <a:pPr algn="just">
            <a:defRPr sz="12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22B9EF-8807-4456-A4E3-66590BAC9325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37CE01-9DF4-4E9D-8C5B-D62415FB6EB2}">
      <dgm:prSet phldrT="[Текст]"/>
      <dgm:spPr/>
      <dgm:t>
        <a:bodyPr/>
        <a:lstStyle/>
        <a:p>
          <a:r>
            <a:rPr lang="ru-RU" dirty="0" smtClean="0"/>
            <a:t>Бюджет </a:t>
          </a:r>
          <a:r>
            <a:rPr lang="ru-RU" dirty="0" err="1" smtClean="0"/>
            <a:t>Вятскополянского</a:t>
          </a:r>
          <a:r>
            <a:rPr lang="ru-RU" dirty="0" smtClean="0"/>
            <a:t> района</a:t>
          </a:r>
          <a:endParaRPr lang="ru-RU" dirty="0"/>
        </a:p>
      </dgm:t>
    </dgm:pt>
    <dgm:pt modelId="{A0E7A1C3-175A-4D8D-9780-E2BB6D18552C}" type="parTrans" cxnId="{30045970-64B1-4492-90BC-FE21E20101EC}">
      <dgm:prSet/>
      <dgm:spPr/>
      <dgm:t>
        <a:bodyPr/>
        <a:lstStyle/>
        <a:p>
          <a:endParaRPr lang="ru-RU"/>
        </a:p>
      </dgm:t>
    </dgm:pt>
    <dgm:pt modelId="{96FDEC2E-D030-4ED7-9145-7B2F4A565F83}" type="sibTrans" cxnId="{30045970-64B1-4492-90BC-FE21E20101EC}">
      <dgm:prSet/>
      <dgm:spPr/>
      <dgm:t>
        <a:bodyPr/>
        <a:lstStyle/>
        <a:p>
          <a:endParaRPr lang="ru-RU"/>
        </a:p>
      </dgm:t>
    </dgm:pt>
    <dgm:pt modelId="{361DB505-D361-4581-B641-740260BFFAC3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Управление образования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523197D-D788-40E5-8193-266E74971F20}" type="parTrans" cxnId="{4B3ED09B-0F53-4AAE-ACC6-8E8FD017B0C7}">
      <dgm:prSet/>
      <dgm:spPr/>
      <dgm:t>
        <a:bodyPr/>
        <a:lstStyle/>
        <a:p>
          <a:endParaRPr lang="ru-RU"/>
        </a:p>
      </dgm:t>
    </dgm:pt>
    <dgm:pt modelId="{85CCD889-472E-4FA3-9401-243BE20E8B7B}" type="sibTrans" cxnId="{4B3ED09B-0F53-4AAE-ACC6-8E8FD017B0C7}">
      <dgm:prSet/>
      <dgm:spPr/>
      <dgm:t>
        <a:bodyPr/>
        <a:lstStyle/>
        <a:p>
          <a:endParaRPr lang="ru-RU"/>
        </a:p>
      </dgm:t>
    </dgm:pt>
    <dgm:pt modelId="{0470FCD0-5F85-42C3-8CD3-DC20020BF412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Администрация района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227C045-618F-404E-AD99-398EFE051564}" type="parTrans" cxnId="{7B8E6B04-CBD6-42B7-9E28-D30A60EB2D11}">
      <dgm:prSet/>
      <dgm:spPr/>
      <dgm:t>
        <a:bodyPr/>
        <a:lstStyle/>
        <a:p>
          <a:endParaRPr lang="ru-RU"/>
        </a:p>
      </dgm:t>
    </dgm:pt>
    <dgm:pt modelId="{35A740DB-5F8B-4076-A206-FFDD42D81E75}" type="sibTrans" cxnId="{7B8E6B04-CBD6-42B7-9E28-D30A60EB2D11}">
      <dgm:prSet/>
      <dgm:spPr/>
      <dgm:t>
        <a:bodyPr/>
        <a:lstStyle/>
        <a:p>
          <a:endParaRPr lang="ru-RU"/>
        </a:p>
      </dgm:t>
    </dgm:pt>
    <dgm:pt modelId="{02ED8DD6-F991-4F59-9AEC-A6BE2E2B1047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СХО, АРХИВ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D64D08D-9B8F-4900-9797-757C329E7B04}" type="parTrans" cxnId="{838B9EEB-9716-49E5-A891-B32C2B5F49F1}">
      <dgm:prSet/>
      <dgm:spPr/>
      <dgm:t>
        <a:bodyPr/>
        <a:lstStyle/>
        <a:p>
          <a:endParaRPr lang="ru-RU"/>
        </a:p>
      </dgm:t>
    </dgm:pt>
    <dgm:pt modelId="{F6865D6E-CB31-43ED-A83A-9A03473A29FE}" type="sibTrans" cxnId="{838B9EEB-9716-49E5-A891-B32C2B5F49F1}">
      <dgm:prSet/>
      <dgm:spPr/>
      <dgm:t>
        <a:bodyPr/>
        <a:lstStyle/>
        <a:p>
          <a:endParaRPr lang="ru-RU"/>
        </a:p>
      </dgm:t>
    </dgm:pt>
    <dgm:pt modelId="{10AD316F-C2C5-46CB-ADF9-A60E70D5D97D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Библиотечная система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2AE0595-E55A-4F06-82D9-272DB1F14D87}" type="parTrans" cxnId="{37C4234F-8F0A-4BBD-8D8D-9A69753B15F8}">
      <dgm:prSet/>
      <dgm:spPr/>
      <dgm:t>
        <a:bodyPr/>
        <a:lstStyle/>
        <a:p>
          <a:endParaRPr lang="ru-RU"/>
        </a:p>
      </dgm:t>
    </dgm:pt>
    <dgm:pt modelId="{DD93804D-B499-49E2-9486-46B80D42FFF0}" type="sibTrans" cxnId="{37C4234F-8F0A-4BBD-8D8D-9A69753B15F8}">
      <dgm:prSet/>
      <dgm:spPr/>
      <dgm:t>
        <a:bodyPr/>
        <a:lstStyle/>
        <a:p>
          <a:endParaRPr lang="ru-RU"/>
        </a:p>
      </dgm:t>
    </dgm:pt>
    <dgm:pt modelId="{028E2B4D-2569-48DD-8C1B-E96615D762CC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12 школ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E0CC9FA-BACF-46E6-8190-D7AA3DD3E60B}" type="parTrans" cxnId="{0D73A030-1965-4266-9E2F-69C86C1F4ED6}">
      <dgm:prSet/>
      <dgm:spPr/>
      <dgm:t>
        <a:bodyPr/>
        <a:lstStyle/>
        <a:p>
          <a:endParaRPr lang="ru-RU"/>
        </a:p>
      </dgm:t>
    </dgm:pt>
    <dgm:pt modelId="{D176B682-D8E5-430E-88CE-518115C09A54}" type="sibTrans" cxnId="{0D73A030-1965-4266-9E2F-69C86C1F4ED6}">
      <dgm:prSet/>
      <dgm:spPr/>
      <dgm:t>
        <a:bodyPr/>
        <a:lstStyle/>
        <a:p>
          <a:endParaRPr lang="ru-RU"/>
        </a:p>
      </dgm:t>
    </dgm:pt>
    <dgm:pt modelId="{2742230B-A202-4B79-B195-225821FEF9CD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2 детских сада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0C9ED324-B370-4B6D-8DCB-E53D830CE49B}" type="parTrans" cxnId="{3E18E108-CFFE-4066-884D-153D89503A44}">
      <dgm:prSet/>
      <dgm:spPr/>
      <dgm:t>
        <a:bodyPr/>
        <a:lstStyle/>
        <a:p>
          <a:endParaRPr lang="ru-RU"/>
        </a:p>
      </dgm:t>
    </dgm:pt>
    <dgm:pt modelId="{E3F5CF4D-203E-40BC-A677-86EC9697F3AA}" type="sibTrans" cxnId="{3E18E108-CFFE-4066-884D-153D89503A44}">
      <dgm:prSet/>
      <dgm:spPr/>
      <dgm:t>
        <a:bodyPr/>
        <a:lstStyle/>
        <a:p>
          <a:endParaRPr lang="ru-RU"/>
        </a:p>
      </dgm:t>
    </dgm:pt>
    <dgm:pt modelId="{72D0CDA7-B22B-4045-B521-8B3BE49BF1BD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4 учреждения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доп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образования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B3FC772-5BDD-4657-A46F-55163672D7B8}" type="parTrans" cxnId="{BDF65A27-C6B6-43EA-910A-3C09FD5A8A95}">
      <dgm:prSet/>
      <dgm:spPr/>
      <dgm:t>
        <a:bodyPr/>
        <a:lstStyle/>
        <a:p>
          <a:endParaRPr lang="ru-RU"/>
        </a:p>
      </dgm:t>
    </dgm:pt>
    <dgm:pt modelId="{D4A49A6E-3C87-441B-A1BA-37E38FDE6D9C}" type="sibTrans" cxnId="{BDF65A27-C6B6-43EA-910A-3C09FD5A8A95}">
      <dgm:prSet/>
      <dgm:spPr/>
      <dgm:t>
        <a:bodyPr/>
        <a:lstStyle/>
        <a:p>
          <a:endParaRPr lang="ru-RU"/>
        </a:p>
      </dgm:t>
    </dgm:pt>
    <dgm:pt modelId="{1E5CD65E-483D-4997-A8C5-3771CA35558C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РОМЦ (бюджетное учреждение)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AC82011-8F87-49A1-A744-6EBC200F340B}" type="parTrans" cxnId="{7A56BD7E-2A98-4614-B680-9EC7E363FBCD}">
      <dgm:prSet/>
      <dgm:spPr/>
      <dgm:t>
        <a:bodyPr/>
        <a:lstStyle/>
        <a:p>
          <a:endParaRPr lang="ru-RU"/>
        </a:p>
      </dgm:t>
    </dgm:pt>
    <dgm:pt modelId="{CC09EB27-F224-4721-8A9F-31A0BB272DB6}" type="sibTrans" cxnId="{7A56BD7E-2A98-4614-B680-9EC7E363FBCD}">
      <dgm:prSet/>
      <dgm:spPr/>
      <dgm:t>
        <a:bodyPr/>
        <a:lstStyle/>
        <a:p>
          <a:endParaRPr lang="ru-RU"/>
        </a:p>
      </dgm:t>
    </dgm:pt>
    <dgm:pt modelId="{CC134B6A-AF7F-4BFC-8B4A-2637C0141AFF}" type="pres">
      <dgm:prSet presAssocID="{FF22B9EF-8807-4456-A4E3-66590BAC932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49DB6C-6F42-4439-A8DD-73630705A8E3}" type="pres">
      <dgm:prSet presAssocID="{FF22B9EF-8807-4456-A4E3-66590BAC9325}" presName="hierFlow" presStyleCnt="0"/>
      <dgm:spPr/>
    </dgm:pt>
    <dgm:pt modelId="{E6AA06FB-BF2D-42F3-AC39-8B20E99C066A}" type="pres">
      <dgm:prSet presAssocID="{FF22B9EF-8807-4456-A4E3-66590BAC9325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ED148D78-1318-4C7F-B66E-88495F416E8C}" type="pres">
      <dgm:prSet presAssocID="{6637CE01-9DF4-4E9D-8C5B-D62415FB6EB2}" presName="Name14" presStyleCnt="0"/>
      <dgm:spPr/>
    </dgm:pt>
    <dgm:pt modelId="{980AB055-2F7B-43DF-AF11-7CA4F90102B0}" type="pres">
      <dgm:prSet presAssocID="{6637CE01-9DF4-4E9D-8C5B-D62415FB6EB2}" presName="level1Shape" presStyleLbl="node0" presStyleIdx="0" presStyleCnt="1" custScaleX="343200" custScaleY="299970" custLinFactY="-163580" custLinFactNeighborX="69206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3AC8C3-2F63-4912-A739-869EC92D7250}" type="pres">
      <dgm:prSet presAssocID="{6637CE01-9DF4-4E9D-8C5B-D62415FB6EB2}" presName="hierChild2" presStyleCnt="0"/>
      <dgm:spPr/>
    </dgm:pt>
    <dgm:pt modelId="{0F4A9793-3E36-4E9E-A2AC-C42B9F0E5F03}" type="pres">
      <dgm:prSet presAssocID="{6227C045-618F-404E-AD99-398EFE051564}" presName="Name19" presStyleLbl="parChTrans1D2" presStyleIdx="0" presStyleCnt="2"/>
      <dgm:spPr/>
      <dgm:t>
        <a:bodyPr/>
        <a:lstStyle/>
        <a:p>
          <a:endParaRPr lang="ru-RU"/>
        </a:p>
      </dgm:t>
    </dgm:pt>
    <dgm:pt modelId="{51BFFF80-7C42-4F77-A9D1-9830D9E55FE1}" type="pres">
      <dgm:prSet presAssocID="{0470FCD0-5F85-42C3-8CD3-DC20020BF412}" presName="Name21" presStyleCnt="0"/>
      <dgm:spPr/>
    </dgm:pt>
    <dgm:pt modelId="{EF1DD9F7-78EC-449E-AB54-2A5BF3225B80}" type="pres">
      <dgm:prSet presAssocID="{0470FCD0-5F85-42C3-8CD3-DC20020BF412}" presName="level2Shape" presStyleLbl="node2" presStyleIdx="0" presStyleCnt="2" custScaleX="354777" custScaleY="158745"/>
      <dgm:spPr/>
      <dgm:t>
        <a:bodyPr/>
        <a:lstStyle/>
        <a:p>
          <a:endParaRPr lang="ru-RU"/>
        </a:p>
      </dgm:t>
    </dgm:pt>
    <dgm:pt modelId="{65BDA88E-84CC-4513-9CF9-D0D3700A09CD}" type="pres">
      <dgm:prSet presAssocID="{0470FCD0-5F85-42C3-8CD3-DC20020BF412}" presName="hierChild3" presStyleCnt="0"/>
      <dgm:spPr/>
    </dgm:pt>
    <dgm:pt modelId="{2BAA64D0-1702-434E-9ACF-FFA654C3204F}" type="pres">
      <dgm:prSet presAssocID="{9D64D08D-9B8F-4900-9797-757C329E7B04}" presName="Name19" presStyleLbl="parChTrans1D3" presStyleIdx="0" presStyleCnt="6"/>
      <dgm:spPr/>
      <dgm:t>
        <a:bodyPr/>
        <a:lstStyle/>
        <a:p>
          <a:endParaRPr lang="ru-RU"/>
        </a:p>
      </dgm:t>
    </dgm:pt>
    <dgm:pt modelId="{ECBF3B97-514C-4A9B-8553-7EB22E479FFC}" type="pres">
      <dgm:prSet presAssocID="{02ED8DD6-F991-4F59-9AEC-A6BE2E2B1047}" presName="Name21" presStyleCnt="0"/>
      <dgm:spPr/>
    </dgm:pt>
    <dgm:pt modelId="{F0D31085-D83B-4257-8332-5A6C7D318C40}" type="pres">
      <dgm:prSet presAssocID="{02ED8DD6-F991-4F59-9AEC-A6BE2E2B1047}" presName="level2Shape" presStyleLbl="node3" presStyleIdx="0" presStyleCnt="6" custScaleX="235040" custScaleY="203456" custLinFactNeighborX="-318" custLinFactNeighborY="26528"/>
      <dgm:spPr/>
      <dgm:t>
        <a:bodyPr/>
        <a:lstStyle/>
        <a:p>
          <a:endParaRPr lang="ru-RU"/>
        </a:p>
      </dgm:t>
    </dgm:pt>
    <dgm:pt modelId="{AF03AC83-D7EB-4A10-8D03-24F187AF174D}" type="pres">
      <dgm:prSet presAssocID="{02ED8DD6-F991-4F59-9AEC-A6BE2E2B1047}" presName="hierChild3" presStyleCnt="0"/>
      <dgm:spPr/>
    </dgm:pt>
    <dgm:pt modelId="{ECD9E7FB-83DB-4E0F-93FF-66030FADC1A1}" type="pres">
      <dgm:prSet presAssocID="{12AE0595-E55A-4F06-82D9-272DB1F14D87}" presName="Name19" presStyleLbl="parChTrans1D3" presStyleIdx="1" presStyleCnt="6"/>
      <dgm:spPr/>
      <dgm:t>
        <a:bodyPr/>
        <a:lstStyle/>
        <a:p>
          <a:endParaRPr lang="ru-RU"/>
        </a:p>
      </dgm:t>
    </dgm:pt>
    <dgm:pt modelId="{C52D7F91-FF88-4736-920D-17B0DF1CB2D0}" type="pres">
      <dgm:prSet presAssocID="{10AD316F-C2C5-46CB-ADF9-A60E70D5D97D}" presName="Name21" presStyleCnt="0"/>
      <dgm:spPr/>
    </dgm:pt>
    <dgm:pt modelId="{3E22D477-6317-42AC-8327-B098FFC883DE}" type="pres">
      <dgm:prSet presAssocID="{10AD316F-C2C5-46CB-ADF9-A60E70D5D97D}" presName="level2Shape" presStyleLbl="node3" presStyleIdx="1" presStyleCnt="6" custScaleX="336126" custScaleY="211003" custLinFactY="74375" custLinFactNeighborX="-10095" custLinFactNeighborY="100000"/>
      <dgm:spPr/>
      <dgm:t>
        <a:bodyPr/>
        <a:lstStyle/>
        <a:p>
          <a:endParaRPr lang="ru-RU"/>
        </a:p>
      </dgm:t>
    </dgm:pt>
    <dgm:pt modelId="{6B0B420B-C67C-44BD-BC47-65591A042930}" type="pres">
      <dgm:prSet presAssocID="{10AD316F-C2C5-46CB-ADF9-A60E70D5D97D}" presName="hierChild3" presStyleCnt="0"/>
      <dgm:spPr/>
    </dgm:pt>
    <dgm:pt modelId="{396DC83C-0261-48B3-9E49-16DA47FB1973}" type="pres">
      <dgm:prSet presAssocID="{6AC82011-8F87-49A1-A744-6EBC200F340B}" presName="Name19" presStyleLbl="parChTrans1D3" presStyleIdx="2" presStyleCnt="6"/>
      <dgm:spPr/>
      <dgm:t>
        <a:bodyPr/>
        <a:lstStyle/>
        <a:p>
          <a:endParaRPr lang="ru-RU"/>
        </a:p>
      </dgm:t>
    </dgm:pt>
    <dgm:pt modelId="{7DE0849D-8668-42E2-AA3E-651036DA42E5}" type="pres">
      <dgm:prSet presAssocID="{1E5CD65E-483D-4997-A8C5-3771CA35558C}" presName="Name21" presStyleCnt="0"/>
      <dgm:spPr/>
    </dgm:pt>
    <dgm:pt modelId="{E0FB12F0-6FC0-4B63-9560-D333C1B0C3FF}" type="pres">
      <dgm:prSet presAssocID="{1E5CD65E-483D-4997-A8C5-3771CA35558C}" presName="level2Shape" presStyleLbl="node3" presStyleIdx="2" presStyleCnt="6" custScaleX="301807" custScaleY="317197"/>
      <dgm:spPr/>
      <dgm:t>
        <a:bodyPr/>
        <a:lstStyle/>
        <a:p>
          <a:endParaRPr lang="ru-RU"/>
        </a:p>
      </dgm:t>
    </dgm:pt>
    <dgm:pt modelId="{9E3AE41B-B4AD-4E36-838E-9D6260CE11D3}" type="pres">
      <dgm:prSet presAssocID="{1E5CD65E-483D-4997-A8C5-3771CA35558C}" presName="hierChild3" presStyleCnt="0"/>
      <dgm:spPr/>
    </dgm:pt>
    <dgm:pt modelId="{1CEB9DA5-6349-40C6-B103-83A135AC6477}" type="pres">
      <dgm:prSet presAssocID="{1523197D-D788-40E5-8193-266E74971F20}" presName="Name19" presStyleLbl="parChTrans1D2" presStyleIdx="1" presStyleCnt="2"/>
      <dgm:spPr/>
      <dgm:t>
        <a:bodyPr/>
        <a:lstStyle/>
        <a:p>
          <a:endParaRPr lang="ru-RU"/>
        </a:p>
      </dgm:t>
    </dgm:pt>
    <dgm:pt modelId="{D73191DC-6631-4712-A9AD-A8A359DF1EF1}" type="pres">
      <dgm:prSet presAssocID="{361DB505-D361-4581-B641-740260BFFAC3}" presName="Name21" presStyleCnt="0"/>
      <dgm:spPr/>
    </dgm:pt>
    <dgm:pt modelId="{DE2498C1-E085-4A18-A8BE-1B206A91FCF3}" type="pres">
      <dgm:prSet presAssocID="{361DB505-D361-4581-B641-740260BFFAC3}" presName="level2Shape" presStyleLbl="node2" presStyleIdx="1" presStyleCnt="2" custScaleX="391001" custScaleY="146664" custLinFactNeighborX="9137"/>
      <dgm:spPr/>
      <dgm:t>
        <a:bodyPr/>
        <a:lstStyle/>
        <a:p>
          <a:endParaRPr lang="ru-RU"/>
        </a:p>
      </dgm:t>
    </dgm:pt>
    <dgm:pt modelId="{7A552A46-71B1-46AF-9678-E1D38B4BFA5C}" type="pres">
      <dgm:prSet presAssocID="{361DB505-D361-4581-B641-740260BFFAC3}" presName="hierChild3" presStyleCnt="0"/>
      <dgm:spPr/>
    </dgm:pt>
    <dgm:pt modelId="{EBA0ABEB-3FCE-4EC3-9DE1-F77713D0094A}" type="pres">
      <dgm:prSet presAssocID="{9E0CC9FA-BACF-46E6-8190-D7AA3DD3E60B}" presName="Name19" presStyleLbl="parChTrans1D3" presStyleIdx="3" presStyleCnt="6"/>
      <dgm:spPr/>
      <dgm:t>
        <a:bodyPr/>
        <a:lstStyle/>
        <a:p>
          <a:endParaRPr lang="ru-RU"/>
        </a:p>
      </dgm:t>
    </dgm:pt>
    <dgm:pt modelId="{1E1F2025-C57D-4358-AC57-D4FE6B72F4A9}" type="pres">
      <dgm:prSet presAssocID="{028E2B4D-2569-48DD-8C1B-E96615D762CC}" presName="Name21" presStyleCnt="0"/>
      <dgm:spPr/>
    </dgm:pt>
    <dgm:pt modelId="{35F20F28-CB78-461C-8E41-FA1666C6A553}" type="pres">
      <dgm:prSet presAssocID="{028E2B4D-2569-48DD-8C1B-E96615D762CC}" presName="level2Shape" presStyleLbl="node3" presStyleIdx="3" presStyleCnt="6" custScaleX="177168" custScaleY="179468" custLinFactY="100000" custLinFactNeighborX="77" custLinFactNeighborY="107577"/>
      <dgm:spPr/>
      <dgm:t>
        <a:bodyPr/>
        <a:lstStyle/>
        <a:p>
          <a:endParaRPr lang="ru-RU"/>
        </a:p>
      </dgm:t>
    </dgm:pt>
    <dgm:pt modelId="{53ACE8AA-47E6-4B42-9070-3FFD9603A340}" type="pres">
      <dgm:prSet presAssocID="{028E2B4D-2569-48DD-8C1B-E96615D762CC}" presName="hierChild3" presStyleCnt="0"/>
      <dgm:spPr/>
    </dgm:pt>
    <dgm:pt modelId="{99D10BB7-AB23-492B-AA15-4959E22389AF}" type="pres">
      <dgm:prSet presAssocID="{0C9ED324-B370-4B6D-8DCB-E53D830CE49B}" presName="Name19" presStyleLbl="parChTrans1D3" presStyleIdx="4" presStyleCnt="6"/>
      <dgm:spPr/>
      <dgm:t>
        <a:bodyPr/>
        <a:lstStyle/>
        <a:p>
          <a:endParaRPr lang="ru-RU"/>
        </a:p>
      </dgm:t>
    </dgm:pt>
    <dgm:pt modelId="{79B75E26-EFE3-4231-830E-982256F83377}" type="pres">
      <dgm:prSet presAssocID="{2742230B-A202-4B79-B195-225821FEF9CD}" presName="Name21" presStyleCnt="0"/>
      <dgm:spPr/>
    </dgm:pt>
    <dgm:pt modelId="{721C4629-562E-446B-B7BD-1F32E2AC231E}" type="pres">
      <dgm:prSet presAssocID="{2742230B-A202-4B79-B195-225821FEF9CD}" presName="level2Shape" presStyleLbl="node3" presStyleIdx="4" presStyleCnt="6" custScaleX="219233" custScaleY="257663" custLinFactY="100000" custLinFactNeighborX="-15449" custLinFactNeighborY="163471"/>
      <dgm:spPr/>
      <dgm:t>
        <a:bodyPr/>
        <a:lstStyle/>
        <a:p>
          <a:endParaRPr lang="ru-RU"/>
        </a:p>
      </dgm:t>
    </dgm:pt>
    <dgm:pt modelId="{D04D8ECA-4283-4EE5-B442-D5ADF064CCF7}" type="pres">
      <dgm:prSet presAssocID="{2742230B-A202-4B79-B195-225821FEF9CD}" presName="hierChild3" presStyleCnt="0"/>
      <dgm:spPr/>
    </dgm:pt>
    <dgm:pt modelId="{B9118843-693E-4AFF-9582-E86A58B1E579}" type="pres">
      <dgm:prSet presAssocID="{2B3FC772-5BDD-4657-A46F-55163672D7B8}" presName="Name19" presStyleLbl="parChTrans1D3" presStyleIdx="5" presStyleCnt="6"/>
      <dgm:spPr/>
      <dgm:t>
        <a:bodyPr/>
        <a:lstStyle/>
        <a:p>
          <a:endParaRPr lang="ru-RU"/>
        </a:p>
      </dgm:t>
    </dgm:pt>
    <dgm:pt modelId="{967F7B57-2256-480D-92EE-7315AE480007}" type="pres">
      <dgm:prSet presAssocID="{72D0CDA7-B22B-4045-B521-8B3BE49BF1BD}" presName="Name21" presStyleCnt="0"/>
      <dgm:spPr/>
    </dgm:pt>
    <dgm:pt modelId="{5FBC2994-7AD6-49EB-BF1A-800356458DB2}" type="pres">
      <dgm:prSet presAssocID="{72D0CDA7-B22B-4045-B521-8B3BE49BF1BD}" presName="level2Shape" presStyleLbl="node3" presStyleIdx="5" presStyleCnt="6" custScaleX="311914" custScaleY="213163" custLinFactY="100000" custLinFactNeighborX="-11624" custLinFactNeighborY="149819"/>
      <dgm:spPr/>
      <dgm:t>
        <a:bodyPr/>
        <a:lstStyle/>
        <a:p>
          <a:endParaRPr lang="ru-RU"/>
        </a:p>
      </dgm:t>
    </dgm:pt>
    <dgm:pt modelId="{060A6ED7-337F-4959-867E-F0D28BA446C2}" type="pres">
      <dgm:prSet presAssocID="{72D0CDA7-B22B-4045-B521-8B3BE49BF1BD}" presName="hierChild3" presStyleCnt="0"/>
      <dgm:spPr/>
    </dgm:pt>
    <dgm:pt modelId="{4E4CEB18-8104-49A6-AD9D-EEC9A5C43428}" type="pres">
      <dgm:prSet presAssocID="{FF22B9EF-8807-4456-A4E3-66590BAC9325}" presName="bgShapesFlow" presStyleCnt="0"/>
      <dgm:spPr/>
    </dgm:pt>
  </dgm:ptLst>
  <dgm:cxnLst>
    <dgm:cxn modelId="{C5C08BC5-7205-4EEF-875D-44DDBC5D81A4}" type="presOf" srcId="{FF22B9EF-8807-4456-A4E3-66590BAC9325}" destId="{CC134B6A-AF7F-4BFC-8B4A-2637C0141AFF}" srcOrd="0" destOrd="0" presId="urn:microsoft.com/office/officeart/2005/8/layout/hierarchy6"/>
    <dgm:cxn modelId="{68C04A4F-DCE3-45D7-A0F5-D5071B57AD46}" type="presOf" srcId="{02ED8DD6-F991-4F59-9AEC-A6BE2E2B1047}" destId="{F0D31085-D83B-4257-8332-5A6C7D318C40}" srcOrd="0" destOrd="0" presId="urn:microsoft.com/office/officeart/2005/8/layout/hierarchy6"/>
    <dgm:cxn modelId="{3E18E108-CFFE-4066-884D-153D89503A44}" srcId="{361DB505-D361-4581-B641-740260BFFAC3}" destId="{2742230B-A202-4B79-B195-225821FEF9CD}" srcOrd="1" destOrd="0" parTransId="{0C9ED324-B370-4B6D-8DCB-E53D830CE49B}" sibTransId="{E3F5CF4D-203E-40BC-A677-86EC9697F3AA}"/>
    <dgm:cxn modelId="{4B3ED09B-0F53-4AAE-ACC6-8E8FD017B0C7}" srcId="{6637CE01-9DF4-4E9D-8C5B-D62415FB6EB2}" destId="{361DB505-D361-4581-B641-740260BFFAC3}" srcOrd="1" destOrd="0" parTransId="{1523197D-D788-40E5-8193-266E74971F20}" sibTransId="{85CCD889-472E-4FA3-9401-243BE20E8B7B}"/>
    <dgm:cxn modelId="{E05F5B43-82EC-4A71-8F95-E5C65777F296}" type="presOf" srcId="{0470FCD0-5F85-42C3-8CD3-DC20020BF412}" destId="{EF1DD9F7-78EC-449E-AB54-2A5BF3225B80}" srcOrd="0" destOrd="0" presId="urn:microsoft.com/office/officeart/2005/8/layout/hierarchy6"/>
    <dgm:cxn modelId="{A645F6FC-CFEB-454A-8758-95073545E2DE}" type="presOf" srcId="{6637CE01-9DF4-4E9D-8C5B-D62415FB6EB2}" destId="{980AB055-2F7B-43DF-AF11-7CA4F90102B0}" srcOrd="0" destOrd="0" presId="urn:microsoft.com/office/officeart/2005/8/layout/hierarchy6"/>
    <dgm:cxn modelId="{0D73A030-1965-4266-9E2F-69C86C1F4ED6}" srcId="{361DB505-D361-4581-B641-740260BFFAC3}" destId="{028E2B4D-2569-48DD-8C1B-E96615D762CC}" srcOrd="0" destOrd="0" parTransId="{9E0CC9FA-BACF-46E6-8190-D7AA3DD3E60B}" sibTransId="{D176B682-D8E5-430E-88CE-518115C09A54}"/>
    <dgm:cxn modelId="{38A3B4F3-7431-4F38-917B-F7FEE91F0B2A}" type="presOf" srcId="{6227C045-618F-404E-AD99-398EFE051564}" destId="{0F4A9793-3E36-4E9E-A2AC-C42B9F0E5F03}" srcOrd="0" destOrd="0" presId="urn:microsoft.com/office/officeart/2005/8/layout/hierarchy6"/>
    <dgm:cxn modelId="{07569187-7BF8-4BA2-80E2-92BFFC2AB33C}" type="presOf" srcId="{6AC82011-8F87-49A1-A744-6EBC200F340B}" destId="{396DC83C-0261-48B3-9E49-16DA47FB1973}" srcOrd="0" destOrd="0" presId="urn:microsoft.com/office/officeart/2005/8/layout/hierarchy6"/>
    <dgm:cxn modelId="{10C07741-CE16-4A56-BBBA-F96252013663}" type="presOf" srcId="{1523197D-D788-40E5-8193-266E74971F20}" destId="{1CEB9DA5-6349-40C6-B103-83A135AC6477}" srcOrd="0" destOrd="0" presId="urn:microsoft.com/office/officeart/2005/8/layout/hierarchy6"/>
    <dgm:cxn modelId="{458927F5-E294-46DF-B587-8D7427729671}" type="presOf" srcId="{2B3FC772-5BDD-4657-A46F-55163672D7B8}" destId="{B9118843-693E-4AFF-9582-E86A58B1E579}" srcOrd="0" destOrd="0" presId="urn:microsoft.com/office/officeart/2005/8/layout/hierarchy6"/>
    <dgm:cxn modelId="{54541C50-5472-4B76-8C3D-23F1E972EA78}" type="presOf" srcId="{12AE0595-E55A-4F06-82D9-272DB1F14D87}" destId="{ECD9E7FB-83DB-4E0F-93FF-66030FADC1A1}" srcOrd="0" destOrd="0" presId="urn:microsoft.com/office/officeart/2005/8/layout/hierarchy6"/>
    <dgm:cxn modelId="{5B3CF664-1455-41C1-9F35-15344F74405E}" type="presOf" srcId="{2742230B-A202-4B79-B195-225821FEF9CD}" destId="{721C4629-562E-446B-B7BD-1F32E2AC231E}" srcOrd="0" destOrd="0" presId="urn:microsoft.com/office/officeart/2005/8/layout/hierarchy6"/>
    <dgm:cxn modelId="{7B8E6B04-CBD6-42B7-9E28-D30A60EB2D11}" srcId="{6637CE01-9DF4-4E9D-8C5B-D62415FB6EB2}" destId="{0470FCD0-5F85-42C3-8CD3-DC20020BF412}" srcOrd="0" destOrd="0" parTransId="{6227C045-618F-404E-AD99-398EFE051564}" sibTransId="{35A740DB-5F8B-4076-A206-FFDD42D81E75}"/>
    <dgm:cxn modelId="{96A348A7-EF32-40A1-8F98-196D3D378B09}" type="presOf" srcId="{0C9ED324-B370-4B6D-8DCB-E53D830CE49B}" destId="{99D10BB7-AB23-492B-AA15-4959E22389AF}" srcOrd="0" destOrd="0" presId="urn:microsoft.com/office/officeart/2005/8/layout/hierarchy6"/>
    <dgm:cxn modelId="{5681D4A5-343D-433A-8433-405A963CFF50}" type="presOf" srcId="{10AD316F-C2C5-46CB-ADF9-A60E70D5D97D}" destId="{3E22D477-6317-42AC-8327-B098FFC883DE}" srcOrd="0" destOrd="0" presId="urn:microsoft.com/office/officeart/2005/8/layout/hierarchy6"/>
    <dgm:cxn modelId="{37C4234F-8F0A-4BBD-8D8D-9A69753B15F8}" srcId="{0470FCD0-5F85-42C3-8CD3-DC20020BF412}" destId="{10AD316F-C2C5-46CB-ADF9-A60E70D5D97D}" srcOrd="1" destOrd="0" parTransId="{12AE0595-E55A-4F06-82D9-272DB1F14D87}" sibTransId="{DD93804D-B499-49E2-9486-46B80D42FFF0}"/>
    <dgm:cxn modelId="{7A56BD7E-2A98-4614-B680-9EC7E363FBCD}" srcId="{0470FCD0-5F85-42C3-8CD3-DC20020BF412}" destId="{1E5CD65E-483D-4997-A8C5-3771CA35558C}" srcOrd="2" destOrd="0" parTransId="{6AC82011-8F87-49A1-A744-6EBC200F340B}" sibTransId="{CC09EB27-F224-4721-8A9F-31A0BB272DB6}"/>
    <dgm:cxn modelId="{5ABB0867-913F-41DE-9FA6-5B8C2C208281}" type="presOf" srcId="{72D0CDA7-B22B-4045-B521-8B3BE49BF1BD}" destId="{5FBC2994-7AD6-49EB-BF1A-800356458DB2}" srcOrd="0" destOrd="0" presId="urn:microsoft.com/office/officeart/2005/8/layout/hierarchy6"/>
    <dgm:cxn modelId="{98E5C99A-445A-4453-BAA8-D6E013BFC9B1}" type="presOf" srcId="{9E0CC9FA-BACF-46E6-8190-D7AA3DD3E60B}" destId="{EBA0ABEB-3FCE-4EC3-9DE1-F77713D0094A}" srcOrd="0" destOrd="0" presId="urn:microsoft.com/office/officeart/2005/8/layout/hierarchy6"/>
    <dgm:cxn modelId="{6D91B739-B4B5-4F58-8ED4-F4E95CDAE53D}" type="presOf" srcId="{9D64D08D-9B8F-4900-9797-757C329E7B04}" destId="{2BAA64D0-1702-434E-9ACF-FFA654C3204F}" srcOrd="0" destOrd="0" presId="urn:microsoft.com/office/officeart/2005/8/layout/hierarchy6"/>
    <dgm:cxn modelId="{DC0A0106-FF6F-420A-B397-937E518AFBD9}" type="presOf" srcId="{361DB505-D361-4581-B641-740260BFFAC3}" destId="{DE2498C1-E085-4A18-A8BE-1B206A91FCF3}" srcOrd="0" destOrd="0" presId="urn:microsoft.com/office/officeart/2005/8/layout/hierarchy6"/>
    <dgm:cxn modelId="{BDF65A27-C6B6-43EA-910A-3C09FD5A8A95}" srcId="{361DB505-D361-4581-B641-740260BFFAC3}" destId="{72D0CDA7-B22B-4045-B521-8B3BE49BF1BD}" srcOrd="2" destOrd="0" parTransId="{2B3FC772-5BDD-4657-A46F-55163672D7B8}" sibTransId="{D4A49A6E-3C87-441B-A1BA-37E38FDE6D9C}"/>
    <dgm:cxn modelId="{30045970-64B1-4492-90BC-FE21E20101EC}" srcId="{FF22B9EF-8807-4456-A4E3-66590BAC9325}" destId="{6637CE01-9DF4-4E9D-8C5B-D62415FB6EB2}" srcOrd="0" destOrd="0" parTransId="{A0E7A1C3-175A-4D8D-9780-E2BB6D18552C}" sibTransId="{96FDEC2E-D030-4ED7-9145-7B2F4A565F83}"/>
    <dgm:cxn modelId="{838B9EEB-9716-49E5-A891-B32C2B5F49F1}" srcId="{0470FCD0-5F85-42C3-8CD3-DC20020BF412}" destId="{02ED8DD6-F991-4F59-9AEC-A6BE2E2B1047}" srcOrd="0" destOrd="0" parTransId="{9D64D08D-9B8F-4900-9797-757C329E7B04}" sibTransId="{F6865D6E-CB31-43ED-A83A-9A03473A29FE}"/>
    <dgm:cxn modelId="{CED3D26C-FECB-43FF-8861-B58F7B269DC3}" type="presOf" srcId="{1E5CD65E-483D-4997-A8C5-3771CA35558C}" destId="{E0FB12F0-6FC0-4B63-9560-D333C1B0C3FF}" srcOrd="0" destOrd="0" presId="urn:microsoft.com/office/officeart/2005/8/layout/hierarchy6"/>
    <dgm:cxn modelId="{C2B0A050-16A8-4B7C-B0AD-9917C918F482}" type="presOf" srcId="{028E2B4D-2569-48DD-8C1B-E96615D762CC}" destId="{35F20F28-CB78-461C-8E41-FA1666C6A553}" srcOrd="0" destOrd="0" presId="urn:microsoft.com/office/officeart/2005/8/layout/hierarchy6"/>
    <dgm:cxn modelId="{15CA73FF-612E-47D4-B577-E6129CBFEB7E}" type="presParOf" srcId="{CC134B6A-AF7F-4BFC-8B4A-2637C0141AFF}" destId="{8D49DB6C-6F42-4439-A8DD-73630705A8E3}" srcOrd="0" destOrd="0" presId="urn:microsoft.com/office/officeart/2005/8/layout/hierarchy6"/>
    <dgm:cxn modelId="{38BD769B-482E-49E5-8694-B0BA1D1C6AC4}" type="presParOf" srcId="{8D49DB6C-6F42-4439-A8DD-73630705A8E3}" destId="{E6AA06FB-BF2D-42F3-AC39-8B20E99C066A}" srcOrd="0" destOrd="0" presId="urn:microsoft.com/office/officeart/2005/8/layout/hierarchy6"/>
    <dgm:cxn modelId="{CA1455F2-89A3-4DFF-944F-B4845ACCB541}" type="presParOf" srcId="{E6AA06FB-BF2D-42F3-AC39-8B20E99C066A}" destId="{ED148D78-1318-4C7F-B66E-88495F416E8C}" srcOrd="0" destOrd="0" presId="urn:microsoft.com/office/officeart/2005/8/layout/hierarchy6"/>
    <dgm:cxn modelId="{B516F57B-127F-416E-86A0-77F0FE7C5C10}" type="presParOf" srcId="{ED148D78-1318-4C7F-B66E-88495F416E8C}" destId="{980AB055-2F7B-43DF-AF11-7CA4F90102B0}" srcOrd="0" destOrd="0" presId="urn:microsoft.com/office/officeart/2005/8/layout/hierarchy6"/>
    <dgm:cxn modelId="{B4D172A6-0BBC-4548-A8F7-44D67459EB3E}" type="presParOf" srcId="{ED148D78-1318-4C7F-B66E-88495F416E8C}" destId="{343AC8C3-2F63-4912-A739-869EC92D7250}" srcOrd="1" destOrd="0" presId="urn:microsoft.com/office/officeart/2005/8/layout/hierarchy6"/>
    <dgm:cxn modelId="{22AAE73A-9097-4710-B45A-2080ED5C5B88}" type="presParOf" srcId="{343AC8C3-2F63-4912-A739-869EC92D7250}" destId="{0F4A9793-3E36-4E9E-A2AC-C42B9F0E5F03}" srcOrd="0" destOrd="0" presId="urn:microsoft.com/office/officeart/2005/8/layout/hierarchy6"/>
    <dgm:cxn modelId="{4B8D7FD6-2179-4FE0-807C-7B377C2936F9}" type="presParOf" srcId="{343AC8C3-2F63-4912-A739-869EC92D7250}" destId="{51BFFF80-7C42-4F77-A9D1-9830D9E55FE1}" srcOrd="1" destOrd="0" presId="urn:microsoft.com/office/officeart/2005/8/layout/hierarchy6"/>
    <dgm:cxn modelId="{D1E9DFAA-818D-49DB-A1BE-B15866615624}" type="presParOf" srcId="{51BFFF80-7C42-4F77-A9D1-9830D9E55FE1}" destId="{EF1DD9F7-78EC-449E-AB54-2A5BF3225B80}" srcOrd="0" destOrd="0" presId="urn:microsoft.com/office/officeart/2005/8/layout/hierarchy6"/>
    <dgm:cxn modelId="{ED67761E-B4CA-4D63-9DE6-70E58458CC02}" type="presParOf" srcId="{51BFFF80-7C42-4F77-A9D1-9830D9E55FE1}" destId="{65BDA88E-84CC-4513-9CF9-D0D3700A09CD}" srcOrd="1" destOrd="0" presId="urn:microsoft.com/office/officeart/2005/8/layout/hierarchy6"/>
    <dgm:cxn modelId="{8BB1098B-96C4-4B2B-877C-849839F98D89}" type="presParOf" srcId="{65BDA88E-84CC-4513-9CF9-D0D3700A09CD}" destId="{2BAA64D0-1702-434E-9ACF-FFA654C3204F}" srcOrd="0" destOrd="0" presId="urn:microsoft.com/office/officeart/2005/8/layout/hierarchy6"/>
    <dgm:cxn modelId="{7A8271E2-ECCB-40F2-8513-4256B6A272D0}" type="presParOf" srcId="{65BDA88E-84CC-4513-9CF9-D0D3700A09CD}" destId="{ECBF3B97-514C-4A9B-8553-7EB22E479FFC}" srcOrd="1" destOrd="0" presId="urn:microsoft.com/office/officeart/2005/8/layout/hierarchy6"/>
    <dgm:cxn modelId="{35463B9E-B14B-4D8A-8FFA-C8263C247C0E}" type="presParOf" srcId="{ECBF3B97-514C-4A9B-8553-7EB22E479FFC}" destId="{F0D31085-D83B-4257-8332-5A6C7D318C40}" srcOrd="0" destOrd="0" presId="urn:microsoft.com/office/officeart/2005/8/layout/hierarchy6"/>
    <dgm:cxn modelId="{431D89E4-DE93-4B36-96A3-A6493FCCB4E2}" type="presParOf" srcId="{ECBF3B97-514C-4A9B-8553-7EB22E479FFC}" destId="{AF03AC83-D7EB-4A10-8D03-24F187AF174D}" srcOrd="1" destOrd="0" presId="urn:microsoft.com/office/officeart/2005/8/layout/hierarchy6"/>
    <dgm:cxn modelId="{996AB97E-2202-4C1B-AAFF-FBD896096119}" type="presParOf" srcId="{65BDA88E-84CC-4513-9CF9-D0D3700A09CD}" destId="{ECD9E7FB-83DB-4E0F-93FF-66030FADC1A1}" srcOrd="2" destOrd="0" presId="urn:microsoft.com/office/officeart/2005/8/layout/hierarchy6"/>
    <dgm:cxn modelId="{8471E554-DAF1-4977-AB8F-BCA19F9DAAAC}" type="presParOf" srcId="{65BDA88E-84CC-4513-9CF9-D0D3700A09CD}" destId="{C52D7F91-FF88-4736-920D-17B0DF1CB2D0}" srcOrd="3" destOrd="0" presId="urn:microsoft.com/office/officeart/2005/8/layout/hierarchy6"/>
    <dgm:cxn modelId="{6860E2B5-FBC2-4FFA-AA05-5B476550E5E5}" type="presParOf" srcId="{C52D7F91-FF88-4736-920D-17B0DF1CB2D0}" destId="{3E22D477-6317-42AC-8327-B098FFC883DE}" srcOrd="0" destOrd="0" presId="urn:microsoft.com/office/officeart/2005/8/layout/hierarchy6"/>
    <dgm:cxn modelId="{5ECDDAC1-834C-4C60-80EA-95A9156D4964}" type="presParOf" srcId="{C52D7F91-FF88-4736-920D-17B0DF1CB2D0}" destId="{6B0B420B-C67C-44BD-BC47-65591A042930}" srcOrd="1" destOrd="0" presId="urn:microsoft.com/office/officeart/2005/8/layout/hierarchy6"/>
    <dgm:cxn modelId="{51C7157A-3E53-4997-961B-4247E7E78BF3}" type="presParOf" srcId="{65BDA88E-84CC-4513-9CF9-D0D3700A09CD}" destId="{396DC83C-0261-48B3-9E49-16DA47FB1973}" srcOrd="4" destOrd="0" presId="urn:microsoft.com/office/officeart/2005/8/layout/hierarchy6"/>
    <dgm:cxn modelId="{1A7ABB66-C032-4199-9221-5CDC0408D2B0}" type="presParOf" srcId="{65BDA88E-84CC-4513-9CF9-D0D3700A09CD}" destId="{7DE0849D-8668-42E2-AA3E-651036DA42E5}" srcOrd="5" destOrd="0" presId="urn:microsoft.com/office/officeart/2005/8/layout/hierarchy6"/>
    <dgm:cxn modelId="{20E82D20-BF6F-4E86-B3A1-A883718EB658}" type="presParOf" srcId="{7DE0849D-8668-42E2-AA3E-651036DA42E5}" destId="{E0FB12F0-6FC0-4B63-9560-D333C1B0C3FF}" srcOrd="0" destOrd="0" presId="urn:microsoft.com/office/officeart/2005/8/layout/hierarchy6"/>
    <dgm:cxn modelId="{12865997-B285-4293-B698-05B61EC85397}" type="presParOf" srcId="{7DE0849D-8668-42E2-AA3E-651036DA42E5}" destId="{9E3AE41B-B4AD-4E36-838E-9D6260CE11D3}" srcOrd="1" destOrd="0" presId="urn:microsoft.com/office/officeart/2005/8/layout/hierarchy6"/>
    <dgm:cxn modelId="{AA6CBB4A-0B3E-41C7-B265-81DE02A9AD3F}" type="presParOf" srcId="{343AC8C3-2F63-4912-A739-869EC92D7250}" destId="{1CEB9DA5-6349-40C6-B103-83A135AC6477}" srcOrd="2" destOrd="0" presId="urn:microsoft.com/office/officeart/2005/8/layout/hierarchy6"/>
    <dgm:cxn modelId="{51C868EB-505D-422C-A5EE-51941AAF2E6E}" type="presParOf" srcId="{343AC8C3-2F63-4912-A739-869EC92D7250}" destId="{D73191DC-6631-4712-A9AD-A8A359DF1EF1}" srcOrd="3" destOrd="0" presId="urn:microsoft.com/office/officeart/2005/8/layout/hierarchy6"/>
    <dgm:cxn modelId="{E72683CF-9492-467F-A5BC-0CEBB8021A57}" type="presParOf" srcId="{D73191DC-6631-4712-A9AD-A8A359DF1EF1}" destId="{DE2498C1-E085-4A18-A8BE-1B206A91FCF3}" srcOrd="0" destOrd="0" presId="urn:microsoft.com/office/officeart/2005/8/layout/hierarchy6"/>
    <dgm:cxn modelId="{9D7328E9-DACF-46DB-9B70-ADE6967A46F9}" type="presParOf" srcId="{D73191DC-6631-4712-A9AD-A8A359DF1EF1}" destId="{7A552A46-71B1-46AF-9678-E1D38B4BFA5C}" srcOrd="1" destOrd="0" presId="urn:microsoft.com/office/officeart/2005/8/layout/hierarchy6"/>
    <dgm:cxn modelId="{4154FC6F-2508-4688-BE8A-5B523CB76FB7}" type="presParOf" srcId="{7A552A46-71B1-46AF-9678-E1D38B4BFA5C}" destId="{EBA0ABEB-3FCE-4EC3-9DE1-F77713D0094A}" srcOrd="0" destOrd="0" presId="urn:microsoft.com/office/officeart/2005/8/layout/hierarchy6"/>
    <dgm:cxn modelId="{0AB9C2AC-4AD8-4C45-8EA4-3B106286EC87}" type="presParOf" srcId="{7A552A46-71B1-46AF-9678-E1D38B4BFA5C}" destId="{1E1F2025-C57D-4358-AC57-D4FE6B72F4A9}" srcOrd="1" destOrd="0" presId="urn:microsoft.com/office/officeart/2005/8/layout/hierarchy6"/>
    <dgm:cxn modelId="{5D0AB754-2230-48D3-9590-4D995C2E7536}" type="presParOf" srcId="{1E1F2025-C57D-4358-AC57-D4FE6B72F4A9}" destId="{35F20F28-CB78-461C-8E41-FA1666C6A553}" srcOrd="0" destOrd="0" presId="urn:microsoft.com/office/officeart/2005/8/layout/hierarchy6"/>
    <dgm:cxn modelId="{B6E06D5C-D896-4345-957F-75721B1B6DF4}" type="presParOf" srcId="{1E1F2025-C57D-4358-AC57-D4FE6B72F4A9}" destId="{53ACE8AA-47E6-4B42-9070-3FFD9603A340}" srcOrd="1" destOrd="0" presId="urn:microsoft.com/office/officeart/2005/8/layout/hierarchy6"/>
    <dgm:cxn modelId="{2B252EB8-880D-4027-AC4F-6D710695C007}" type="presParOf" srcId="{7A552A46-71B1-46AF-9678-E1D38B4BFA5C}" destId="{99D10BB7-AB23-492B-AA15-4959E22389AF}" srcOrd="2" destOrd="0" presId="urn:microsoft.com/office/officeart/2005/8/layout/hierarchy6"/>
    <dgm:cxn modelId="{D5F37C3A-94D5-4F1D-B789-125CEEB63866}" type="presParOf" srcId="{7A552A46-71B1-46AF-9678-E1D38B4BFA5C}" destId="{79B75E26-EFE3-4231-830E-982256F83377}" srcOrd="3" destOrd="0" presId="urn:microsoft.com/office/officeart/2005/8/layout/hierarchy6"/>
    <dgm:cxn modelId="{B114B7B5-5FB8-47EE-95CC-53F54E10480F}" type="presParOf" srcId="{79B75E26-EFE3-4231-830E-982256F83377}" destId="{721C4629-562E-446B-B7BD-1F32E2AC231E}" srcOrd="0" destOrd="0" presId="urn:microsoft.com/office/officeart/2005/8/layout/hierarchy6"/>
    <dgm:cxn modelId="{83A619DB-719B-4272-8DFD-81C64E14C3D5}" type="presParOf" srcId="{79B75E26-EFE3-4231-830E-982256F83377}" destId="{D04D8ECA-4283-4EE5-B442-D5ADF064CCF7}" srcOrd="1" destOrd="0" presId="urn:microsoft.com/office/officeart/2005/8/layout/hierarchy6"/>
    <dgm:cxn modelId="{4A39B63D-7336-4F06-A620-D01EF5F8AC3A}" type="presParOf" srcId="{7A552A46-71B1-46AF-9678-E1D38B4BFA5C}" destId="{B9118843-693E-4AFF-9582-E86A58B1E579}" srcOrd="4" destOrd="0" presId="urn:microsoft.com/office/officeart/2005/8/layout/hierarchy6"/>
    <dgm:cxn modelId="{9610FCF4-E793-40FB-BD68-5E7072AB347F}" type="presParOf" srcId="{7A552A46-71B1-46AF-9678-E1D38B4BFA5C}" destId="{967F7B57-2256-480D-92EE-7315AE480007}" srcOrd="5" destOrd="0" presId="urn:microsoft.com/office/officeart/2005/8/layout/hierarchy6"/>
    <dgm:cxn modelId="{F1CF4F71-4DC2-4276-8147-E48A1ABB5ECA}" type="presParOf" srcId="{967F7B57-2256-480D-92EE-7315AE480007}" destId="{5FBC2994-7AD6-49EB-BF1A-800356458DB2}" srcOrd="0" destOrd="0" presId="urn:microsoft.com/office/officeart/2005/8/layout/hierarchy6"/>
    <dgm:cxn modelId="{712B448F-D102-4016-BB7D-7DBE703B2191}" type="presParOf" srcId="{967F7B57-2256-480D-92EE-7315AE480007}" destId="{060A6ED7-337F-4959-867E-F0D28BA446C2}" srcOrd="1" destOrd="0" presId="urn:microsoft.com/office/officeart/2005/8/layout/hierarchy6"/>
    <dgm:cxn modelId="{05259375-F3CC-4320-B4B3-92234370E216}" type="presParOf" srcId="{CC134B6A-AF7F-4BFC-8B4A-2637C0141AFF}" destId="{4E4CEB18-8104-49A6-AD9D-EEC9A5C4342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8711BB-BD9C-4CFC-96A9-1D8617A13268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5ED2CA-76A7-4965-8F24-C6FB98D2B807}">
      <dgm:prSet phldrT="[Текст]" custT="1"/>
      <dgm:spPr/>
      <dgm:t>
        <a:bodyPr/>
        <a:lstStyle/>
        <a:p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Первоначальный прогноз доходной части бюджета 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559674,5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04CFBF5-9F85-4923-9F49-3E0681361EE4}" type="parTrans" cxnId="{A192E245-66F1-42A9-B581-5E0A1ED1BB78}">
      <dgm:prSet/>
      <dgm:spPr/>
      <dgm:t>
        <a:bodyPr/>
        <a:lstStyle/>
        <a:p>
          <a:endParaRPr lang="ru-RU"/>
        </a:p>
      </dgm:t>
    </dgm:pt>
    <dgm:pt modelId="{2074C3AE-566F-49AB-BCB3-587BD1A90EFC}" type="sibTrans" cxnId="{A192E245-66F1-42A9-B581-5E0A1ED1BB78}">
      <dgm:prSet/>
      <dgm:spPr/>
      <dgm:t>
        <a:bodyPr/>
        <a:lstStyle/>
        <a:p>
          <a:endParaRPr lang="ru-RU"/>
        </a:p>
      </dgm:t>
    </dgm:pt>
    <dgm:pt modelId="{99B3A41C-9763-432A-A57D-3F0F48D7B6BD}">
      <dgm:prSet phldrT="[Текст]" custT="1"/>
      <dgm:spPr/>
      <dgm:t>
        <a:bodyPr anchor="ctr"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Безвозмездные поступления </a:t>
          </a:r>
        </a:p>
        <a:p>
          <a:pPr>
            <a:lnSpc>
              <a:spcPct val="90000"/>
            </a:lnSpc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450053,5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A670E02-7954-4526-A081-19C0DE86F192}" type="parTrans" cxnId="{C0F73398-E11A-4D6F-B2CF-6D9096CDE3D1}">
      <dgm:prSet/>
      <dgm:spPr/>
      <dgm:t>
        <a:bodyPr/>
        <a:lstStyle/>
        <a:p>
          <a:endParaRPr lang="ru-RU"/>
        </a:p>
      </dgm:t>
    </dgm:pt>
    <dgm:pt modelId="{6C5497E1-6412-472E-AF58-893612DF93AD}" type="sibTrans" cxnId="{C0F73398-E11A-4D6F-B2CF-6D9096CDE3D1}">
      <dgm:prSet/>
      <dgm:spPr/>
      <dgm:t>
        <a:bodyPr/>
        <a:lstStyle/>
        <a:p>
          <a:endParaRPr lang="ru-RU"/>
        </a:p>
      </dgm:t>
    </dgm:pt>
    <dgm:pt modelId="{D3CA5844-EF17-4759-9363-D1B6FB592B12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Налоговые + неналоговые доходы </a:t>
          </a:r>
        </a:p>
        <a:p>
          <a:pPr>
            <a:spcAft>
              <a:spcPts val="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109621,0</a:t>
          </a:r>
        </a:p>
        <a:p>
          <a:pPr>
            <a:spcAft>
              <a:spcPts val="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C4BCAFA9-37F6-471C-9D4A-3B35ED8940F2}" type="parTrans" cxnId="{2DF74412-DD86-4354-BCE0-9E7CCC9B8605}">
      <dgm:prSet/>
      <dgm:spPr/>
      <dgm:t>
        <a:bodyPr/>
        <a:lstStyle/>
        <a:p>
          <a:endParaRPr lang="ru-RU"/>
        </a:p>
      </dgm:t>
    </dgm:pt>
    <dgm:pt modelId="{8F433EC5-5DB3-4B6C-9DB1-487C5F1484BF}" type="sibTrans" cxnId="{2DF74412-DD86-4354-BCE0-9E7CCC9B8605}">
      <dgm:prSet/>
      <dgm:spPr/>
      <dgm:t>
        <a:bodyPr/>
        <a:lstStyle/>
        <a:p>
          <a:endParaRPr lang="ru-RU"/>
        </a:p>
      </dgm:t>
    </dgm:pt>
    <dgm:pt modelId="{ABA160E7-D2B1-49E0-9798-3C46761EF6C2}" type="pres">
      <dgm:prSet presAssocID="{498711BB-BD9C-4CFC-96A9-1D8617A1326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838F7C-90D6-47AA-9BA8-589B10317517}" type="pres">
      <dgm:prSet presAssocID="{F75ED2CA-76A7-4965-8F24-C6FB98D2B807}" presName="circ1" presStyleLbl="vennNode1" presStyleIdx="0" presStyleCnt="3" custScaleX="157394" custScaleY="92068" custLinFactNeighborX="3025" custLinFactNeighborY="-9605"/>
      <dgm:spPr/>
      <dgm:t>
        <a:bodyPr/>
        <a:lstStyle/>
        <a:p>
          <a:endParaRPr lang="ru-RU"/>
        </a:p>
      </dgm:t>
    </dgm:pt>
    <dgm:pt modelId="{466DC992-ABBA-43BC-8E43-0E09FE6EA119}" type="pres">
      <dgm:prSet presAssocID="{F75ED2CA-76A7-4965-8F24-C6FB98D2B80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A0E92F-9FC9-422A-9F11-E769B1B61018}" type="pres">
      <dgm:prSet presAssocID="{99B3A41C-9763-432A-A57D-3F0F48D7B6BD}" presName="circ2" presStyleLbl="vennNode1" presStyleIdx="1" presStyleCnt="3" custScaleX="142447" custScaleY="87479" custLinFactNeighborX="25755" custLinFactNeighborY="17468"/>
      <dgm:spPr/>
      <dgm:t>
        <a:bodyPr/>
        <a:lstStyle/>
        <a:p>
          <a:endParaRPr lang="ru-RU"/>
        </a:p>
      </dgm:t>
    </dgm:pt>
    <dgm:pt modelId="{A0F0542D-302D-4862-BE0F-883F4A276A67}" type="pres">
      <dgm:prSet presAssocID="{99B3A41C-9763-432A-A57D-3F0F48D7B6B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D17535-31EE-43DC-9A07-28FCD5A2C0A9}" type="pres">
      <dgm:prSet presAssocID="{D3CA5844-EF17-4759-9363-D1B6FB592B12}" presName="circ3" presStyleLbl="vennNode1" presStyleIdx="2" presStyleCnt="3" custScaleX="119662" custLinFactNeighborX="-25765" custLinFactNeighborY="12066"/>
      <dgm:spPr/>
      <dgm:t>
        <a:bodyPr/>
        <a:lstStyle/>
        <a:p>
          <a:endParaRPr lang="ru-RU"/>
        </a:p>
      </dgm:t>
    </dgm:pt>
    <dgm:pt modelId="{A72AF516-EC0E-493E-AC33-69C965033EED}" type="pres">
      <dgm:prSet presAssocID="{D3CA5844-EF17-4759-9363-D1B6FB592B1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8F75BC-1639-4916-B42E-6C5E53E9498C}" type="presOf" srcId="{498711BB-BD9C-4CFC-96A9-1D8617A13268}" destId="{ABA160E7-D2B1-49E0-9798-3C46761EF6C2}" srcOrd="0" destOrd="0" presId="urn:microsoft.com/office/officeart/2005/8/layout/venn1"/>
    <dgm:cxn modelId="{9371ED2B-23BF-4C12-9E11-4890D54FA51E}" type="presOf" srcId="{D3CA5844-EF17-4759-9363-D1B6FB592B12}" destId="{A72AF516-EC0E-493E-AC33-69C965033EED}" srcOrd="1" destOrd="0" presId="urn:microsoft.com/office/officeart/2005/8/layout/venn1"/>
    <dgm:cxn modelId="{C0F73398-E11A-4D6F-B2CF-6D9096CDE3D1}" srcId="{498711BB-BD9C-4CFC-96A9-1D8617A13268}" destId="{99B3A41C-9763-432A-A57D-3F0F48D7B6BD}" srcOrd="1" destOrd="0" parTransId="{2A670E02-7954-4526-A081-19C0DE86F192}" sibTransId="{6C5497E1-6412-472E-AF58-893612DF93AD}"/>
    <dgm:cxn modelId="{FD42A126-C03C-41C4-AC32-2441074DE63B}" type="presOf" srcId="{F75ED2CA-76A7-4965-8F24-C6FB98D2B807}" destId="{466DC992-ABBA-43BC-8E43-0E09FE6EA119}" srcOrd="1" destOrd="0" presId="urn:microsoft.com/office/officeart/2005/8/layout/venn1"/>
    <dgm:cxn modelId="{984DBC98-73E9-4A8E-B368-2AFC81E70402}" type="presOf" srcId="{99B3A41C-9763-432A-A57D-3F0F48D7B6BD}" destId="{D6A0E92F-9FC9-422A-9F11-E769B1B61018}" srcOrd="0" destOrd="0" presId="urn:microsoft.com/office/officeart/2005/8/layout/venn1"/>
    <dgm:cxn modelId="{A192E245-66F1-42A9-B581-5E0A1ED1BB78}" srcId="{498711BB-BD9C-4CFC-96A9-1D8617A13268}" destId="{F75ED2CA-76A7-4965-8F24-C6FB98D2B807}" srcOrd="0" destOrd="0" parTransId="{804CFBF5-9F85-4923-9F49-3E0681361EE4}" sibTransId="{2074C3AE-566F-49AB-BCB3-587BD1A90EFC}"/>
    <dgm:cxn modelId="{A557115C-2BA1-4CF8-BBC6-802348AD6331}" type="presOf" srcId="{D3CA5844-EF17-4759-9363-D1B6FB592B12}" destId="{B7D17535-31EE-43DC-9A07-28FCD5A2C0A9}" srcOrd="0" destOrd="0" presId="urn:microsoft.com/office/officeart/2005/8/layout/venn1"/>
    <dgm:cxn modelId="{14043319-F6EE-4151-8A61-A51E9D47B978}" type="presOf" srcId="{F75ED2CA-76A7-4965-8F24-C6FB98D2B807}" destId="{49838F7C-90D6-47AA-9BA8-589B10317517}" srcOrd="0" destOrd="0" presId="urn:microsoft.com/office/officeart/2005/8/layout/venn1"/>
    <dgm:cxn modelId="{2DF74412-DD86-4354-BCE0-9E7CCC9B8605}" srcId="{498711BB-BD9C-4CFC-96A9-1D8617A13268}" destId="{D3CA5844-EF17-4759-9363-D1B6FB592B12}" srcOrd="2" destOrd="0" parTransId="{C4BCAFA9-37F6-471C-9D4A-3B35ED8940F2}" sibTransId="{8F433EC5-5DB3-4B6C-9DB1-487C5F1484BF}"/>
    <dgm:cxn modelId="{A3223746-CD1A-4A09-B3A3-764BA40A9F77}" type="presOf" srcId="{99B3A41C-9763-432A-A57D-3F0F48D7B6BD}" destId="{A0F0542D-302D-4862-BE0F-883F4A276A67}" srcOrd="1" destOrd="0" presId="urn:microsoft.com/office/officeart/2005/8/layout/venn1"/>
    <dgm:cxn modelId="{5EA2043F-1D66-4413-9AB9-7BBC48A30C27}" type="presParOf" srcId="{ABA160E7-D2B1-49E0-9798-3C46761EF6C2}" destId="{49838F7C-90D6-47AA-9BA8-589B10317517}" srcOrd="0" destOrd="0" presId="urn:microsoft.com/office/officeart/2005/8/layout/venn1"/>
    <dgm:cxn modelId="{339617C5-1581-4849-851C-B122D64A8083}" type="presParOf" srcId="{ABA160E7-D2B1-49E0-9798-3C46761EF6C2}" destId="{466DC992-ABBA-43BC-8E43-0E09FE6EA119}" srcOrd="1" destOrd="0" presId="urn:microsoft.com/office/officeart/2005/8/layout/venn1"/>
    <dgm:cxn modelId="{7BCCA3FD-5BCA-41A0-9525-43F9BA4451BE}" type="presParOf" srcId="{ABA160E7-D2B1-49E0-9798-3C46761EF6C2}" destId="{D6A0E92F-9FC9-422A-9F11-E769B1B61018}" srcOrd="2" destOrd="0" presId="urn:microsoft.com/office/officeart/2005/8/layout/venn1"/>
    <dgm:cxn modelId="{7E6ADB1D-9462-41BB-BAA9-58F4EE175CEA}" type="presParOf" srcId="{ABA160E7-D2B1-49E0-9798-3C46761EF6C2}" destId="{A0F0542D-302D-4862-BE0F-883F4A276A67}" srcOrd="3" destOrd="0" presId="urn:microsoft.com/office/officeart/2005/8/layout/venn1"/>
    <dgm:cxn modelId="{79BFF066-89B0-40EA-BB98-38EDF08FA76C}" type="presParOf" srcId="{ABA160E7-D2B1-49E0-9798-3C46761EF6C2}" destId="{B7D17535-31EE-43DC-9A07-28FCD5A2C0A9}" srcOrd="4" destOrd="0" presId="urn:microsoft.com/office/officeart/2005/8/layout/venn1"/>
    <dgm:cxn modelId="{237EF677-5AC9-4D11-8A1F-F190B90A8C30}" type="presParOf" srcId="{ABA160E7-D2B1-49E0-9798-3C46761EF6C2}" destId="{A72AF516-EC0E-493E-AC33-69C965033EE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7B53E3-B0CA-4F08-B25E-A64712F87032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08ACABF0-2445-48B4-8E74-80FA95A61C0D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Первоначально утвержденная расходная часть бюджета  </a:t>
          </a:r>
        </a:p>
        <a:p>
          <a:pPr>
            <a:spcAft>
              <a:spcPts val="0"/>
            </a:spcAft>
          </a:pP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588 729,7</a:t>
          </a:r>
        </a:p>
        <a:p>
          <a:pPr>
            <a:spcAft>
              <a:spcPts val="0"/>
            </a:spcAft>
          </a:pP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5051E5-0A22-4083-BA03-78DE0397F34B}" type="parTrans" cxnId="{1CA843B3-8C7D-4E73-BBB1-BBFB0A07384F}">
      <dgm:prSet/>
      <dgm:spPr/>
      <dgm:t>
        <a:bodyPr/>
        <a:lstStyle/>
        <a:p>
          <a:endParaRPr lang="ru-RU"/>
        </a:p>
      </dgm:t>
    </dgm:pt>
    <dgm:pt modelId="{70722FEF-AF70-4A47-87C8-6E3DC8D0E242}" type="sibTrans" cxnId="{1CA843B3-8C7D-4E73-BBB1-BBFB0A07384F}">
      <dgm:prSet/>
      <dgm:spPr/>
      <dgm:t>
        <a:bodyPr/>
        <a:lstStyle/>
        <a:p>
          <a:endParaRPr lang="ru-RU"/>
        </a:p>
      </dgm:t>
    </dgm:pt>
    <dgm:pt modelId="{ABF2B6C6-EBE6-4DE6-B49F-901CEA3FEA7E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Дополнительно направлено</a:t>
          </a:r>
        </a:p>
        <a:p>
          <a:pPr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43 413,3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927AAD1-25A9-411E-AF12-126C07FD4810}" type="sibTrans" cxnId="{F9FA95C4-4648-4DA0-895A-2EBFDE7F71E2}">
      <dgm:prSet/>
      <dgm:spPr/>
      <dgm:t>
        <a:bodyPr/>
        <a:lstStyle/>
        <a:p>
          <a:endParaRPr lang="ru-RU"/>
        </a:p>
      </dgm:t>
    </dgm:pt>
    <dgm:pt modelId="{11C65667-E10C-42A4-AE27-4A70F5E21CB5}" type="parTrans" cxnId="{F9FA95C4-4648-4DA0-895A-2EBFDE7F71E2}">
      <dgm:prSet/>
      <dgm:spPr/>
      <dgm:t>
        <a:bodyPr/>
        <a:lstStyle/>
        <a:p>
          <a:endParaRPr lang="ru-RU"/>
        </a:p>
      </dgm:t>
    </dgm:pt>
    <dgm:pt modelId="{97DC2AF0-7B5D-4C1A-9156-86712B83B49B}" type="pres">
      <dgm:prSet presAssocID="{F77B53E3-B0CA-4F08-B25E-A64712F87032}" presName="linearFlow" presStyleCnt="0">
        <dgm:presLayoutVars>
          <dgm:dir/>
          <dgm:resizeHandles val="exact"/>
        </dgm:presLayoutVars>
      </dgm:prSet>
      <dgm:spPr/>
    </dgm:pt>
    <dgm:pt modelId="{C341D406-AE10-49CC-9174-717A41BF4039}" type="pres">
      <dgm:prSet presAssocID="{08ACABF0-2445-48B4-8E74-80FA95A61C0D}" presName="node" presStyleLbl="node1" presStyleIdx="0" presStyleCnt="2" custScaleX="155105" custScaleY="128109" custLinFactX="2047" custLinFactNeighborX="100000" custLinFactNeighborY="-57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14C51B-CB42-4230-B8EA-729114EE1E79}" type="pres">
      <dgm:prSet presAssocID="{70722FEF-AF70-4A47-87C8-6E3DC8D0E242}" presName="spacerL" presStyleCnt="0"/>
      <dgm:spPr/>
    </dgm:pt>
    <dgm:pt modelId="{FEE43E25-38A8-4724-8F03-C31014A88870}" type="pres">
      <dgm:prSet presAssocID="{70722FEF-AF70-4A47-87C8-6E3DC8D0E242}" presName="sibTrans" presStyleLbl="sibTrans2D1" presStyleIdx="0" presStyleCnt="1" custScaleX="47429" custScaleY="53855" custLinFactNeighborX="67059" custLinFactNeighborY="9844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9B62D342-AE94-48A2-B570-36CBCD53C3ED}" type="pres">
      <dgm:prSet presAssocID="{70722FEF-AF70-4A47-87C8-6E3DC8D0E242}" presName="spacerR" presStyleCnt="0"/>
      <dgm:spPr/>
    </dgm:pt>
    <dgm:pt modelId="{D9068DCF-F6B9-40EA-9180-64DE17CA2C4B}" type="pres">
      <dgm:prSet presAssocID="{ABF2B6C6-EBE6-4DE6-B49F-901CEA3FEA7E}" presName="node" presStyleLbl="node1" presStyleIdx="1" presStyleCnt="2" custScaleX="124461" custScaleY="121788" custLinFactNeighborX="1379" custLinFactNeighborY="-73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FA95C4-4648-4DA0-895A-2EBFDE7F71E2}" srcId="{F77B53E3-B0CA-4F08-B25E-A64712F87032}" destId="{ABF2B6C6-EBE6-4DE6-B49F-901CEA3FEA7E}" srcOrd="1" destOrd="0" parTransId="{11C65667-E10C-42A4-AE27-4A70F5E21CB5}" sibTransId="{F927AAD1-25A9-411E-AF12-126C07FD4810}"/>
    <dgm:cxn modelId="{78BACD0C-A2AC-48AC-87A8-4C6E8874B5F3}" type="presOf" srcId="{70722FEF-AF70-4A47-87C8-6E3DC8D0E242}" destId="{FEE43E25-38A8-4724-8F03-C31014A88870}" srcOrd="0" destOrd="0" presId="urn:microsoft.com/office/officeart/2005/8/layout/equation1"/>
    <dgm:cxn modelId="{18AB183A-930C-4147-97F7-308AA3FCE58F}" type="presOf" srcId="{08ACABF0-2445-48B4-8E74-80FA95A61C0D}" destId="{C341D406-AE10-49CC-9174-717A41BF4039}" srcOrd="0" destOrd="0" presId="urn:microsoft.com/office/officeart/2005/8/layout/equation1"/>
    <dgm:cxn modelId="{9179E182-4790-4378-AF94-197E8CF0510B}" type="presOf" srcId="{ABF2B6C6-EBE6-4DE6-B49F-901CEA3FEA7E}" destId="{D9068DCF-F6B9-40EA-9180-64DE17CA2C4B}" srcOrd="0" destOrd="0" presId="urn:microsoft.com/office/officeart/2005/8/layout/equation1"/>
    <dgm:cxn modelId="{58966A74-8EDC-4943-B267-8794F1120E92}" type="presOf" srcId="{F77B53E3-B0CA-4F08-B25E-A64712F87032}" destId="{97DC2AF0-7B5D-4C1A-9156-86712B83B49B}" srcOrd="0" destOrd="0" presId="urn:microsoft.com/office/officeart/2005/8/layout/equation1"/>
    <dgm:cxn modelId="{1CA843B3-8C7D-4E73-BBB1-BBFB0A07384F}" srcId="{F77B53E3-B0CA-4F08-B25E-A64712F87032}" destId="{08ACABF0-2445-48B4-8E74-80FA95A61C0D}" srcOrd="0" destOrd="0" parTransId="{1E5051E5-0A22-4083-BA03-78DE0397F34B}" sibTransId="{70722FEF-AF70-4A47-87C8-6E3DC8D0E242}"/>
    <dgm:cxn modelId="{5B4B3649-C303-4624-A7C8-6A307C87C1D2}" type="presParOf" srcId="{97DC2AF0-7B5D-4C1A-9156-86712B83B49B}" destId="{C341D406-AE10-49CC-9174-717A41BF4039}" srcOrd="0" destOrd="0" presId="urn:microsoft.com/office/officeart/2005/8/layout/equation1"/>
    <dgm:cxn modelId="{C9EC3167-5974-4B2E-9FA9-FD6E6884244F}" type="presParOf" srcId="{97DC2AF0-7B5D-4C1A-9156-86712B83B49B}" destId="{8814C51B-CB42-4230-B8EA-729114EE1E79}" srcOrd="1" destOrd="0" presId="urn:microsoft.com/office/officeart/2005/8/layout/equation1"/>
    <dgm:cxn modelId="{456E5CAB-849D-4E46-9BED-BEA693C8DA11}" type="presParOf" srcId="{97DC2AF0-7B5D-4C1A-9156-86712B83B49B}" destId="{FEE43E25-38A8-4724-8F03-C31014A88870}" srcOrd="2" destOrd="0" presId="urn:microsoft.com/office/officeart/2005/8/layout/equation1"/>
    <dgm:cxn modelId="{42B91C1C-F3A7-49F8-9A6F-10F87511D918}" type="presParOf" srcId="{97DC2AF0-7B5D-4C1A-9156-86712B83B49B}" destId="{9B62D342-AE94-48A2-B570-36CBCD53C3ED}" srcOrd="3" destOrd="0" presId="urn:microsoft.com/office/officeart/2005/8/layout/equation1"/>
    <dgm:cxn modelId="{C3F58A6D-B282-4BF1-AB39-28B7763127EE}" type="presParOf" srcId="{97DC2AF0-7B5D-4C1A-9156-86712B83B49B}" destId="{D9068DCF-F6B9-40EA-9180-64DE17CA2C4B}" srcOrd="4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8FEE77-96BC-428E-8226-9BA10342AC69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9DEE4B-1B4D-4F50-84D4-8750A1A2224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Норматив расходов на содержание ОМС , предельная штатная численность утверждены постановлением Правительства КО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A81F91A-3827-410F-AB9E-F4682917A95A}" type="parTrans" cxnId="{66B4DB0B-37D4-4BA5-9D90-69642E20FD56}">
      <dgm:prSet/>
      <dgm:spPr/>
      <dgm:t>
        <a:bodyPr/>
        <a:lstStyle/>
        <a:p>
          <a:endParaRPr lang="ru-RU"/>
        </a:p>
      </dgm:t>
    </dgm:pt>
    <dgm:pt modelId="{E7ABA166-D958-49A4-89B7-842C69AA4D08}" type="sibTrans" cxnId="{66B4DB0B-37D4-4BA5-9D90-69642E20FD56}">
      <dgm:prSet/>
      <dgm:spPr/>
      <dgm:t>
        <a:bodyPr/>
        <a:lstStyle/>
        <a:p>
          <a:endParaRPr lang="ru-RU"/>
        </a:p>
      </dgm:t>
    </dgm:pt>
    <dgm:pt modelId="{05D0D2BA-81FD-4D19-887B-779880D9BE1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Численность работников ОМС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 83,0 штатных единиц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E8674D2-EFE7-488F-9BEB-4BD6D250DDB9}" type="parTrans" cxnId="{94EB4264-6F79-4E4B-89A8-79A69CF548A4}">
      <dgm:prSet/>
      <dgm:spPr/>
      <dgm:t>
        <a:bodyPr/>
        <a:lstStyle/>
        <a:p>
          <a:endParaRPr lang="ru-RU"/>
        </a:p>
      </dgm:t>
    </dgm:pt>
    <dgm:pt modelId="{D6E952B0-7BEA-4848-9768-2FF4E8240F87}" type="sibTrans" cxnId="{94EB4264-6F79-4E4B-89A8-79A69CF548A4}">
      <dgm:prSet/>
      <dgm:spPr/>
      <dgm:t>
        <a:bodyPr/>
        <a:lstStyle/>
        <a:p>
          <a:endParaRPr lang="ru-RU"/>
        </a:p>
      </dgm:t>
    </dgm:pt>
    <dgm:pt modelId="{7C3E8EB2-520F-4225-9D18-7580F8C8DE7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Расходы на содержание ОМС </a:t>
          </a:r>
        </a:p>
        <a:p>
          <a:r>
            <a:rPr lang="ru-RU" smtClean="0">
              <a:latin typeface="Times New Roman" pitchFamily="18" charset="0"/>
              <a:cs typeface="Times New Roman" pitchFamily="18" charset="0"/>
            </a:rPr>
            <a:t>35 277,9тыс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. рублей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20C2C1B-6D26-468C-9E7D-89625A259C8B}" type="parTrans" cxnId="{C8388B00-C367-4841-BBE2-0148C01097BB}">
      <dgm:prSet/>
      <dgm:spPr/>
      <dgm:t>
        <a:bodyPr/>
        <a:lstStyle/>
        <a:p>
          <a:endParaRPr lang="ru-RU"/>
        </a:p>
      </dgm:t>
    </dgm:pt>
    <dgm:pt modelId="{E616B1FD-81C4-41EB-8303-03896F92F754}" type="sibTrans" cxnId="{C8388B00-C367-4841-BBE2-0148C01097BB}">
      <dgm:prSet/>
      <dgm:spPr/>
      <dgm:t>
        <a:bodyPr/>
        <a:lstStyle/>
        <a:p>
          <a:endParaRPr lang="ru-RU"/>
        </a:p>
      </dgm:t>
    </dgm:pt>
    <dgm:pt modelId="{40FADB2C-ABBC-4B64-B16A-F4B14609DB1A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Расходы на денежное содержание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26 436,4 тыс. рублей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2D3A3B0-48EA-4AC7-8014-88D3B47E67BC}" type="parTrans" cxnId="{9D00C98A-4AF4-42D7-9DCC-8434E9BCD0A5}">
      <dgm:prSet/>
      <dgm:spPr/>
      <dgm:t>
        <a:bodyPr/>
        <a:lstStyle/>
        <a:p>
          <a:endParaRPr lang="ru-RU"/>
        </a:p>
      </dgm:t>
    </dgm:pt>
    <dgm:pt modelId="{FC3AEDEC-25E4-46B5-B774-887DD11000FD}" type="sibTrans" cxnId="{9D00C98A-4AF4-42D7-9DCC-8434E9BCD0A5}">
      <dgm:prSet/>
      <dgm:spPr/>
      <dgm:t>
        <a:bodyPr/>
        <a:lstStyle/>
        <a:p>
          <a:endParaRPr lang="ru-RU"/>
        </a:p>
      </dgm:t>
    </dgm:pt>
    <dgm:pt modelId="{C7D88DB9-D271-42F6-A5DC-68D2DBD280B6}" type="pres">
      <dgm:prSet presAssocID="{A28FEE77-96BC-428E-8226-9BA10342AC6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886069E-DD67-4925-8842-1C46C6F5BDEA}" type="pres">
      <dgm:prSet presAssocID="{9D9DEE4B-1B4D-4F50-84D4-8750A1A22240}" presName="hierRoot1" presStyleCnt="0"/>
      <dgm:spPr/>
      <dgm:t>
        <a:bodyPr/>
        <a:lstStyle/>
        <a:p>
          <a:endParaRPr lang="ru-RU"/>
        </a:p>
      </dgm:t>
    </dgm:pt>
    <dgm:pt modelId="{D1879854-2435-4893-8EA9-C234E3F10FA1}" type="pres">
      <dgm:prSet presAssocID="{9D9DEE4B-1B4D-4F50-84D4-8750A1A22240}" presName="composite" presStyleCnt="0"/>
      <dgm:spPr/>
      <dgm:t>
        <a:bodyPr/>
        <a:lstStyle/>
        <a:p>
          <a:endParaRPr lang="ru-RU"/>
        </a:p>
      </dgm:t>
    </dgm:pt>
    <dgm:pt modelId="{F8A9B509-EB6C-487F-9DA1-DE590AD8490B}" type="pres">
      <dgm:prSet presAssocID="{9D9DEE4B-1B4D-4F50-84D4-8750A1A22240}" presName="background" presStyleLbl="node0" presStyleIdx="0" presStyleCnt="1"/>
      <dgm:spPr/>
      <dgm:t>
        <a:bodyPr/>
        <a:lstStyle/>
        <a:p>
          <a:endParaRPr lang="ru-RU"/>
        </a:p>
      </dgm:t>
    </dgm:pt>
    <dgm:pt modelId="{D83384A3-2A8E-4721-930F-A2A3E83C9E0E}" type="pres">
      <dgm:prSet presAssocID="{9D9DEE4B-1B4D-4F50-84D4-8750A1A22240}" presName="text" presStyleLbl="fgAcc0" presStyleIdx="0" presStyleCnt="1" custScaleX="2506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963F04-0E35-4609-A98C-ECE7BF6309C5}" type="pres">
      <dgm:prSet presAssocID="{9D9DEE4B-1B4D-4F50-84D4-8750A1A22240}" presName="hierChild2" presStyleCnt="0"/>
      <dgm:spPr/>
      <dgm:t>
        <a:bodyPr/>
        <a:lstStyle/>
        <a:p>
          <a:endParaRPr lang="ru-RU"/>
        </a:p>
      </dgm:t>
    </dgm:pt>
    <dgm:pt modelId="{CF1BE29A-A5E5-4719-9CBC-80B71011EA2F}" type="pres">
      <dgm:prSet presAssocID="{8E8674D2-EFE7-488F-9BEB-4BD6D250DDB9}" presName="Name10" presStyleLbl="parChTrans1D2" presStyleIdx="0" presStyleCnt="2"/>
      <dgm:spPr/>
      <dgm:t>
        <a:bodyPr/>
        <a:lstStyle/>
        <a:p>
          <a:endParaRPr lang="ru-RU"/>
        </a:p>
      </dgm:t>
    </dgm:pt>
    <dgm:pt modelId="{32AAA954-F71E-4143-A93D-F5CE12B12363}" type="pres">
      <dgm:prSet presAssocID="{05D0D2BA-81FD-4D19-887B-779880D9BE10}" presName="hierRoot2" presStyleCnt="0"/>
      <dgm:spPr/>
      <dgm:t>
        <a:bodyPr/>
        <a:lstStyle/>
        <a:p>
          <a:endParaRPr lang="ru-RU"/>
        </a:p>
      </dgm:t>
    </dgm:pt>
    <dgm:pt modelId="{F0750AEB-5B1B-4D91-BCAC-85FC13D8F4E2}" type="pres">
      <dgm:prSet presAssocID="{05D0D2BA-81FD-4D19-887B-779880D9BE10}" presName="composite2" presStyleCnt="0"/>
      <dgm:spPr/>
      <dgm:t>
        <a:bodyPr/>
        <a:lstStyle/>
        <a:p>
          <a:endParaRPr lang="ru-RU"/>
        </a:p>
      </dgm:t>
    </dgm:pt>
    <dgm:pt modelId="{C5CDA4D5-7AD8-4228-8008-B66FE511F646}" type="pres">
      <dgm:prSet presAssocID="{05D0D2BA-81FD-4D19-887B-779880D9BE10}" presName="background2" presStyleLbl="node2" presStyleIdx="0" presStyleCnt="2"/>
      <dgm:spPr/>
      <dgm:t>
        <a:bodyPr/>
        <a:lstStyle/>
        <a:p>
          <a:endParaRPr lang="ru-RU"/>
        </a:p>
      </dgm:t>
    </dgm:pt>
    <dgm:pt modelId="{399EF13C-9CF6-470B-B8A7-E3A35794CD24}" type="pres">
      <dgm:prSet presAssocID="{05D0D2BA-81FD-4D19-887B-779880D9BE10}" presName="text2" presStyleLbl="fgAcc2" presStyleIdx="0" presStyleCnt="2" custScaleX="1585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0E2E29-D6AB-4A8E-B8F6-0764712A3FA8}" type="pres">
      <dgm:prSet presAssocID="{05D0D2BA-81FD-4D19-887B-779880D9BE10}" presName="hierChild3" presStyleCnt="0"/>
      <dgm:spPr/>
      <dgm:t>
        <a:bodyPr/>
        <a:lstStyle/>
        <a:p>
          <a:endParaRPr lang="ru-RU"/>
        </a:p>
      </dgm:t>
    </dgm:pt>
    <dgm:pt modelId="{5E595A34-E05E-4AF6-B4E6-4DEDB46F9124}" type="pres">
      <dgm:prSet presAssocID="{520C2C1B-6D26-468C-9E7D-89625A259C8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99EBAEF-3F27-42EE-9971-4237ACED95A4}" type="pres">
      <dgm:prSet presAssocID="{7C3E8EB2-520F-4225-9D18-7580F8C8DE75}" presName="hierRoot2" presStyleCnt="0"/>
      <dgm:spPr/>
      <dgm:t>
        <a:bodyPr/>
        <a:lstStyle/>
        <a:p>
          <a:endParaRPr lang="ru-RU"/>
        </a:p>
      </dgm:t>
    </dgm:pt>
    <dgm:pt modelId="{C497D924-3E5A-4388-BEF7-3B88D75C7087}" type="pres">
      <dgm:prSet presAssocID="{7C3E8EB2-520F-4225-9D18-7580F8C8DE75}" presName="composite2" presStyleCnt="0"/>
      <dgm:spPr/>
      <dgm:t>
        <a:bodyPr/>
        <a:lstStyle/>
        <a:p>
          <a:endParaRPr lang="ru-RU"/>
        </a:p>
      </dgm:t>
    </dgm:pt>
    <dgm:pt modelId="{FE255C3B-3666-485C-97C7-074BFC04105A}" type="pres">
      <dgm:prSet presAssocID="{7C3E8EB2-520F-4225-9D18-7580F8C8DE75}" presName="background2" presStyleLbl="node2" presStyleIdx="1" presStyleCnt="2"/>
      <dgm:spPr/>
      <dgm:t>
        <a:bodyPr/>
        <a:lstStyle/>
        <a:p>
          <a:endParaRPr lang="ru-RU"/>
        </a:p>
      </dgm:t>
    </dgm:pt>
    <dgm:pt modelId="{33F9307A-A883-49A8-B871-A461DFDD62B7}" type="pres">
      <dgm:prSet presAssocID="{7C3E8EB2-520F-4225-9D18-7580F8C8DE75}" presName="text2" presStyleLbl="fgAcc2" presStyleIdx="1" presStyleCnt="2" custScaleX="1874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BE126F-DE05-4463-934C-6BD1B68D7096}" type="pres">
      <dgm:prSet presAssocID="{7C3E8EB2-520F-4225-9D18-7580F8C8DE75}" presName="hierChild3" presStyleCnt="0"/>
      <dgm:spPr/>
      <dgm:t>
        <a:bodyPr/>
        <a:lstStyle/>
        <a:p>
          <a:endParaRPr lang="ru-RU"/>
        </a:p>
      </dgm:t>
    </dgm:pt>
    <dgm:pt modelId="{B9E60791-0611-401A-A805-7A88909CD4E1}" type="pres">
      <dgm:prSet presAssocID="{D2D3A3B0-48EA-4AC7-8014-88D3B47E67BC}" presName="Name17" presStyleLbl="parChTrans1D3" presStyleIdx="0" presStyleCnt="1"/>
      <dgm:spPr/>
      <dgm:t>
        <a:bodyPr/>
        <a:lstStyle/>
        <a:p>
          <a:endParaRPr lang="ru-RU"/>
        </a:p>
      </dgm:t>
    </dgm:pt>
    <dgm:pt modelId="{10E5B1C8-F299-4B6F-BECE-D370BADE550D}" type="pres">
      <dgm:prSet presAssocID="{40FADB2C-ABBC-4B64-B16A-F4B14609DB1A}" presName="hierRoot3" presStyleCnt="0"/>
      <dgm:spPr/>
      <dgm:t>
        <a:bodyPr/>
        <a:lstStyle/>
        <a:p>
          <a:endParaRPr lang="ru-RU"/>
        </a:p>
      </dgm:t>
    </dgm:pt>
    <dgm:pt modelId="{9729F629-B7A5-484B-BC58-3EA61F044A7E}" type="pres">
      <dgm:prSet presAssocID="{40FADB2C-ABBC-4B64-B16A-F4B14609DB1A}" presName="composite3" presStyleCnt="0"/>
      <dgm:spPr/>
      <dgm:t>
        <a:bodyPr/>
        <a:lstStyle/>
        <a:p>
          <a:endParaRPr lang="ru-RU"/>
        </a:p>
      </dgm:t>
    </dgm:pt>
    <dgm:pt modelId="{0540D201-C250-4F4A-A106-41DB99D048D0}" type="pres">
      <dgm:prSet presAssocID="{40FADB2C-ABBC-4B64-B16A-F4B14609DB1A}" presName="background3" presStyleLbl="node3" presStyleIdx="0" presStyleCnt="1"/>
      <dgm:spPr/>
      <dgm:t>
        <a:bodyPr/>
        <a:lstStyle/>
        <a:p>
          <a:endParaRPr lang="ru-RU"/>
        </a:p>
      </dgm:t>
    </dgm:pt>
    <dgm:pt modelId="{25D03A7E-6EA0-44E6-A2F8-59643F92259D}" type="pres">
      <dgm:prSet presAssocID="{40FADB2C-ABBC-4B64-B16A-F4B14609DB1A}" presName="text3" presStyleLbl="fgAcc3" presStyleIdx="0" presStyleCnt="1" custScaleX="1943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2F1EC1-D137-4BB1-A831-8B7CF977DDEA}" type="pres">
      <dgm:prSet presAssocID="{40FADB2C-ABBC-4B64-B16A-F4B14609DB1A}" presName="hierChild4" presStyleCnt="0"/>
      <dgm:spPr/>
      <dgm:t>
        <a:bodyPr/>
        <a:lstStyle/>
        <a:p>
          <a:endParaRPr lang="ru-RU"/>
        </a:p>
      </dgm:t>
    </dgm:pt>
  </dgm:ptLst>
  <dgm:cxnLst>
    <dgm:cxn modelId="{85320A1C-2C93-4346-B61D-5441A203DFD2}" type="presOf" srcId="{A28FEE77-96BC-428E-8226-9BA10342AC69}" destId="{C7D88DB9-D271-42F6-A5DC-68D2DBD280B6}" srcOrd="0" destOrd="0" presId="urn:microsoft.com/office/officeart/2005/8/layout/hierarchy1"/>
    <dgm:cxn modelId="{20E68423-3283-4408-8FC7-0134E91024A1}" type="presOf" srcId="{9D9DEE4B-1B4D-4F50-84D4-8750A1A22240}" destId="{D83384A3-2A8E-4721-930F-A2A3E83C9E0E}" srcOrd="0" destOrd="0" presId="urn:microsoft.com/office/officeart/2005/8/layout/hierarchy1"/>
    <dgm:cxn modelId="{82E5DDEC-2D5E-46A9-822B-2A6D1B6F74C0}" type="presOf" srcId="{40FADB2C-ABBC-4B64-B16A-F4B14609DB1A}" destId="{25D03A7E-6EA0-44E6-A2F8-59643F92259D}" srcOrd="0" destOrd="0" presId="urn:microsoft.com/office/officeart/2005/8/layout/hierarchy1"/>
    <dgm:cxn modelId="{C8388B00-C367-4841-BBE2-0148C01097BB}" srcId="{9D9DEE4B-1B4D-4F50-84D4-8750A1A22240}" destId="{7C3E8EB2-520F-4225-9D18-7580F8C8DE75}" srcOrd="1" destOrd="0" parTransId="{520C2C1B-6D26-468C-9E7D-89625A259C8B}" sibTransId="{E616B1FD-81C4-41EB-8303-03896F92F754}"/>
    <dgm:cxn modelId="{51E7F56E-C83D-4774-B3BE-960C34C1B899}" type="presOf" srcId="{520C2C1B-6D26-468C-9E7D-89625A259C8B}" destId="{5E595A34-E05E-4AF6-B4E6-4DEDB46F9124}" srcOrd="0" destOrd="0" presId="urn:microsoft.com/office/officeart/2005/8/layout/hierarchy1"/>
    <dgm:cxn modelId="{94EB4264-6F79-4E4B-89A8-79A69CF548A4}" srcId="{9D9DEE4B-1B4D-4F50-84D4-8750A1A22240}" destId="{05D0D2BA-81FD-4D19-887B-779880D9BE10}" srcOrd="0" destOrd="0" parTransId="{8E8674D2-EFE7-488F-9BEB-4BD6D250DDB9}" sibTransId="{D6E952B0-7BEA-4848-9768-2FF4E8240F87}"/>
    <dgm:cxn modelId="{EE6DBEEF-36A9-4444-8CA1-0CF5F86C81A6}" type="presOf" srcId="{D2D3A3B0-48EA-4AC7-8014-88D3B47E67BC}" destId="{B9E60791-0611-401A-A805-7A88909CD4E1}" srcOrd="0" destOrd="0" presId="urn:microsoft.com/office/officeart/2005/8/layout/hierarchy1"/>
    <dgm:cxn modelId="{9D00C98A-4AF4-42D7-9DCC-8434E9BCD0A5}" srcId="{7C3E8EB2-520F-4225-9D18-7580F8C8DE75}" destId="{40FADB2C-ABBC-4B64-B16A-F4B14609DB1A}" srcOrd="0" destOrd="0" parTransId="{D2D3A3B0-48EA-4AC7-8014-88D3B47E67BC}" sibTransId="{FC3AEDEC-25E4-46B5-B774-887DD11000FD}"/>
    <dgm:cxn modelId="{A2E9DB14-1DA9-4257-BD21-7B04CED12B30}" type="presOf" srcId="{8E8674D2-EFE7-488F-9BEB-4BD6D250DDB9}" destId="{CF1BE29A-A5E5-4719-9CBC-80B71011EA2F}" srcOrd="0" destOrd="0" presId="urn:microsoft.com/office/officeart/2005/8/layout/hierarchy1"/>
    <dgm:cxn modelId="{66B4DB0B-37D4-4BA5-9D90-69642E20FD56}" srcId="{A28FEE77-96BC-428E-8226-9BA10342AC69}" destId="{9D9DEE4B-1B4D-4F50-84D4-8750A1A22240}" srcOrd="0" destOrd="0" parTransId="{9A81F91A-3827-410F-AB9E-F4682917A95A}" sibTransId="{E7ABA166-D958-49A4-89B7-842C69AA4D08}"/>
    <dgm:cxn modelId="{909AAA36-DB1F-4471-9459-B59FC280AB15}" type="presOf" srcId="{7C3E8EB2-520F-4225-9D18-7580F8C8DE75}" destId="{33F9307A-A883-49A8-B871-A461DFDD62B7}" srcOrd="0" destOrd="0" presId="urn:microsoft.com/office/officeart/2005/8/layout/hierarchy1"/>
    <dgm:cxn modelId="{97696858-50A4-4D6A-81FE-3A0191FF50ED}" type="presOf" srcId="{05D0D2BA-81FD-4D19-887B-779880D9BE10}" destId="{399EF13C-9CF6-470B-B8A7-E3A35794CD24}" srcOrd="0" destOrd="0" presId="urn:microsoft.com/office/officeart/2005/8/layout/hierarchy1"/>
    <dgm:cxn modelId="{3F7C284E-E75F-4D59-BA43-DF5B83B332DC}" type="presParOf" srcId="{C7D88DB9-D271-42F6-A5DC-68D2DBD280B6}" destId="{F886069E-DD67-4925-8842-1C46C6F5BDEA}" srcOrd="0" destOrd="0" presId="urn:microsoft.com/office/officeart/2005/8/layout/hierarchy1"/>
    <dgm:cxn modelId="{EAF2AD38-38BC-4BEA-A7BA-DAC1839DDD46}" type="presParOf" srcId="{F886069E-DD67-4925-8842-1C46C6F5BDEA}" destId="{D1879854-2435-4893-8EA9-C234E3F10FA1}" srcOrd="0" destOrd="0" presId="urn:microsoft.com/office/officeart/2005/8/layout/hierarchy1"/>
    <dgm:cxn modelId="{500C264B-0220-4A42-9388-CF270B4A7888}" type="presParOf" srcId="{D1879854-2435-4893-8EA9-C234E3F10FA1}" destId="{F8A9B509-EB6C-487F-9DA1-DE590AD8490B}" srcOrd="0" destOrd="0" presId="urn:microsoft.com/office/officeart/2005/8/layout/hierarchy1"/>
    <dgm:cxn modelId="{14B1F64B-5BF3-4BDE-9906-4CD33CF7E6A1}" type="presParOf" srcId="{D1879854-2435-4893-8EA9-C234E3F10FA1}" destId="{D83384A3-2A8E-4721-930F-A2A3E83C9E0E}" srcOrd="1" destOrd="0" presId="urn:microsoft.com/office/officeart/2005/8/layout/hierarchy1"/>
    <dgm:cxn modelId="{D8565FF4-8439-45B2-8D72-D94696DBDAB5}" type="presParOf" srcId="{F886069E-DD67-4925-8842-1C46C6F5BDEA}" destId="{E1963F04-0E35-4609-A98C-ECE7BF6309C5}" srcOrd="1" destOrd="0" presId="urn:microsoft.com/office/officeart/2005/8/layout/hierarchy1"/>
    <dgm:cxn modelId="{0873E2D8-DC3A-4C47-977B-0FA53AB120C9}" type="presParOf" srcId="{E1963F04-0E35-4609-A98C-ECE7BF6309C5}" destId="{CF1BE29A-A5E5-4719-9CBC-80B71011EA2F}" srcOrd="0" destOrd="0" presId="urn:microsoft.com/office/officeart/2005/8/layout/hierarchy1"/>
    <dgm:cxn modelId="{46430957-9780-4711-9370-842346F3C5FC}" type="presParOf" srcId="{E1963F04-0E35-4609-A98C-ECE7BF6309C5}" destId="{32AAA954-F71E-4143-A93D-F5CE12B12363}" srcOrd="1" destOrd="0" presId="urn:microsoft.com/office/officeart/2005/8/layout/hierarchy1"/>
    <dgm:cxn modelId="{7EF1B251-74F1-44AB-B21A-F437755AD8A0}" type="presParOf" srcId="{32AAA954-F71E-4143-A93D-F5CE12B12363}" destId="{F0750AEB-5B1B-4D91-BCAC-85FC13D8F4E2}" srcOrd="0" destOrd="0" presId="urn:microsoft.com/office/officeart/2005/8/layout/hierarchy1"/>
    <dgm:cxn modelId="{FBBDFFBD-32DB-43E4-8133-D98A04D71D41}" type="presParOf" srcId="{F0750AEB-5B1B-4D91-BCAC-85FC13D8F4E2}" destId="{C5CDA4D5-7AD8-4228-8008-B66FE511F646}" srcOrd="0" destOrd="0" presId="urn:microsoft.com/office/officeart/2005/8/layout/hierarchy1"/>
    <dgm:cxn modelId="{1B33A0D3-9F32-4D73-A3E9-4BA13C87EE90}" type="presParOf" srcId="{F0750AEB-5B1B-4D91-BCAC-85FC13D8F4E2}" destId="{399EF13C-9CF6-470B-B8A7-E3A35794CD24}" srcOrd="1" destOrd="0" presId="urn:microsoft.com/office/officeart/2005/8/layout/hierarchy1"/>
    <dgm:cxn modelId="{907091BC-869F-49A7-9616-C572DB5367A4}" type="presParOf" srcId="{32AAA954-F71E-4143-A93D-F5CE12B12363}" destId="{C70E2E29-D6AB-4A8E-B8F6-0764712A3FA8}" srcOrd="1" destOrd="0" presId="urn:microsoft.com/office/officeart/2005/8/layout/hierarchy1"/>
    <dgm:cxn modelId="{5B991D36-AE95-4937-87B8-44CC6ABAF38E}" type="presParOf" srcId="{E1963F04-0E35-4609-A98C-ECE7BF6309C5}" destId="{5E595A34-E05E-4AF6-B4E6-4DEDB46F9124}" srcOrd="2" destOrd="0" presId="urn:microsoft.com/office/officeart/2005/8/layout/hierarchy1"/>
    <dgm:cxn modelId="{9A6EDBC3-74C3-49F2-BBCD-59FF29A1143A}" type="presParOf" srcId="{E1963F04-0E35-4609-A98C-ECE7BF6309C5}" destId="{A99EBAEF-3F27-42EE-9971-4237ACED95A4}" srcOrd="3" destOrd="0" presId="urn:microsoft.com/office/officeart/2005/8/layout/hierarchy1"/>
    <dgm:cxn modelId="{EFBA6150-8BAA-4A30-9B1D-EFDAC65E2BFB}" type="presParOf" srcId="{A99EBAEF-3F27-42EE-9971-4237ACED95A4}" destId="{C497D924-3E5A-4388-BEF7-3B88D75C7087}" srcOrd="0" destOrd="0" presId="urn:microsoft.com/office/officeart/2005/8/layout/hierarchy1"/>
    <dgm:cxn modelId="{42C0D184-7649-4CB0-BD18-266CECC43616}" type="presParOf" srcId="{C497D924-3E5A-4388-BEF7-3B88D75C7087}" destId="{FE255C3B-3666-485C-97C7-074BFC04105A}" srcOrd="0" destOrd="0" presId="urn:microsoft.com/office/officeart/2005/8/layout/hierarchy1"/>
    <dgm:cxn modelId="{3F716973-F441-472E-8D6F-BD2955A75E92}" type="presParOf" srcId="{C497D924-3E5A-4388-BEF7-3B88D75C7087}" destId="{33F9307A-A883-49A8-B871-A461DFDD62B7}" srcOrd="1" destOrd="0" presId="urn:microsoft.com/office/officeart/2005/8/layout/hierarchy1"/>
    <dgm:cxn modelId="{D5E4ED7D-6917-4E2F-BFC3-90299719CB77}" type="presParOf" srcId="{A99EBAEF-3F27-42EE-9971-4237ACED95A4}" destId="{7ABE126F-DE05-4463-934C-6BD1B68D7096}" srcOrd="1" destOrd="0" presId="urn:microsoft.com/office/officeart/2005/8/layout/hierarchy1"/>
    <dgm:cxn modelId="{AE7EAE1E-1E90-444F-A31A-71022F505FFA}" type="presParOf" srcId="{7ABE126F-DE05-4463-934C-6BD1B68D7096}" destId="{B9E60791-0611-401A-A805-7A88909CD4E1}" srcOrd="0" destOrd="0" presId="urn:microsoft.com/office/officeart/2005/8/layout/hierarchy1"/>
    <dgm:cxn modelId="{CB987092-C3DF-48BA-ACCC-2346F51FED8F}" type="presParOf" srcId="{7ABE126F-DE05-4463-934C-6BD1B68D7096}" destId="{10E5B1C8-F299-4B6F-BECE-D370BADE550D}" srcOrd="1" destOrd="0" presId="urn:microsoft.com/office/officeart/2005/8/layout/hierarchy1"/>
    <dgm:cxn modelId="{848BAE45-EA7D-4602-8E01-AABA668268F2}" type="presParOf" srcId="{10E5B1C8-F299-4B6F-BECE-D370BADE550D}" destId="{9729F629-B7A5-484B-BC58-3EA61F044A7E}" srcOrd="0" destOrd="0" presId="urn:microsoft.com/office/officeart/2005/8/layout/hierarchy1"/>
    <dgm:cxn modelId="{75599B8B-25C6-42BC-BE9F-3A8C1B69E943}" type="presParOf" srcId="{9729F629-B7A5-484B-BC58-3EA61F044A7E}" destId="{0540D201-C250-4F4A-A106-41DB99D048D0}" srcOrd="0" destOrd="0" presId="urn:microsoft.com/office/officeart/2005/8/layout/hierarchy1"/>
    <dgm:cxn modelId="{E34D4DC2-5949-45CE-BBBE-E9B0479B82FB}" type="presParOf" srcId="{9729F629-B7A5-484B-BC58-3EA61F044A7E}" destId="{25D03A7E-6EA0-44E6-A2F8-59643F92259D}" srcOrd="1" destOrd="0" presId="urn:microsoft.com/office/officeart/2005/8/layout/hierarchy1"/>
    <dgm:cxn modelId="{F332ED5D-FE0A-42B7-8E53-08C98B3304CF}" type="presParOf" srcId="{10E5B1C8-F299-4B6F-BECE-D370BADE550D}" destId="{CB2F1EC1-D137-4BB1-A831-8B7CF977DDE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1F2F35-5746-420F-8DA6-7D0A895E87EE}" type="doc">
      <dgm:prSet loTypeId="urn:microsoft.com/office/officeart/2005/8/layout/equation2" loCatId="relationship" qsTypeId="urn:microsoft.com/office/officeart/2005/8/quickstyle/3d3" qsCatId="3D" csTypeId="urn:microsoft.com/office/officeart/2005/8/colors/accent5_5" csCatId="accent5" phldr="1"/>
      <dgm:spPr/>
    </dgm:pt>
    <dgm:pt modelId="{310559CD-D1EA-4D7D-BBF0-DDB2554EB077}">
      <dgm:prSet phldrT="[Текст]"/>
      <dgm:spPr>
        <a:solidFill>
          <a:srgbClr val="FF4747">
            <a:alpha val="89804"/>
          </a:srgb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Федеральный проект «Успех каждого ребенка»             3 616,3 тыс. рублей</a:t>
          </a:r>
          <a:endParaRPr lang="ru-RU" dirty="0">
            <a:solidFill>
              <a:schemeClr val="tx1"/>
            </a:solidFill>
          </a:endParaRPr>
        </a:p>
      </dgm:t>
    </dgm:pt>
    <dgm:pt modelId="{C204C5C1-41B7-4752-8FA1-BBECB1ABFE87}" type="parTrans" cxnId="{94C87D5B-1B26-44A3-A453-20C2B52DD9AE}">
      <dgm:prSet/>
      <dgm:spPr/>
      <dgm:t>
        <a:bodyPr/>
        <a:lstStyle/>
        <a:p>
          <a:endParaRPr lang="ru-RU"/>
        </a:p>
      </dgm:t>
    </dgm:pt>
    <dgm:pt modelId="{47E7C577-AB10-4721-B3A9-2A306395460C}" type="sibTrans" cxnId="{94C87D5B-1B26-44A3-A453-20C2B52DD9AE}">
      <dgm:prSet/>
      <dgm:spPr/>
      <dgm:t>
        <a:bodyPr/>
        <a:lstStyle/>
        <a:p>
          <a:endParaRPr lang="ru-RU"/>
        </a:p>
      </dgm:t>
    </dgm:pt>
    <dgm:pt modelId="{8F9E426B-3FD7-4E3E-A072-9053D84E1BF3}">
      <dgm:prSet phldrT="[Текст]"/>
      <dgm:spPr>
        <a:solidFill>
          <a:srgbClr val="FFC000">
            <a:alpha val="70000"/>
          </a:srgb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Федеральный проект «Современная школа»               909,3 тыс. рублей</a:t>
          </a:r>
          <a:endParaRPr lang="ru-RU" dirty="0">
            <a:solidFill>
              <a:schemeClr val="tx1"/>
            </a:solidFill>
          </a:endParaRPr>
        </a:p>
      </dgm:t>
    </dgm:pt>
    <dgm:pt modelId="{DF3F051F-A9F9-4227-8AD3-C5CF53A73E8B}" type="parTrans" cxnId="{4890A0AF-BFAF-4987-9883-7A8E61DC7470}">
      <dgm:prSet/>
      <dgm:spPr/>
      <dgm:t>
        <a:bodyPr/>
        <a:lstStyle/>
        <a:p>
          <a:endParaRPr lang="ru-RU"/>
        </a:p>
      </dgm:t>
    </dgm:pt>
    <dgm:pt modelId="{FCAF0919-F4A1-4161-96B5-0D8F3B05AFE3}" type="sibTrans" cxnId="{4890A0AF-BFAF-4987-9883-7A8E61DC7470}">
      <dgm:prSet/>
      <dgm:spPr/>
      <dgm:t>
        <a:bodyPr/>
        <a:lstStyle/>
        <a:p>
          <a:endParaRPr lang="ru-RU"/>
        </a:p>
      </dgm:t>
    </dgm:pt>
    <dgm:pt modelId="{7E28430F-F617-4F8B-8163-47A2EC72D470}">
      <dgm:prSet phldrT="[Текст]"/>
      <dgm:spPr>
        <a:solidFill>
          <a:srgbClr val="FF692D">
            <a:alpha val="49804"/>
          </a:srgb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Реализация мероприятий национального проекта "Образование"</a:t>
          </a:r>
          <a:endParaRPr lang="ru-RU" dirty="0">
            <a:solidFill>
              <a:schemeClr val="tx1"/>
            </a:solidFill>
          </a:endParaRPr>
        </a:p>
      </dgm:t>
    </dgm:pt>
    <dgm:pt modelId="{4F66225E-2E7F-41F1-AB08-47BC7886A0A3}" type="parTrans" cxnId="{D85BC4E6-A72F-4985-8AD5-4E0D7AA2D46C}">
      <dgm:prSet/>
      <dgm:spPr/>
      <dgm:t>
        <a:bodyPr/>
        <a:lstStyle/>
        <a:p>
          <a:endParaRPr lang="ru-RU"/>
        </a:p>
      </dgm:t>
    </dgm:pt>
    <dgm:pt modelId="{20FC616D-EDF1-4692-A86D-5A792EB89186}" type="sibTrans" cxnId="{D85BC4E6-A72F-4985-8AD5-4E0D7AA2D46C}">
      <dgm:prSet/>
      <dgm:spPr/>
      <dgm:t>
        <a:bodyPr/>
        <a:lstStyle/>
        <a:p>
          <a:endParaRPr lang="ru-RU"/>
        </a:p>
      </dgm:t>
    </dgm:pt>
    <dgm:pt modelId="{09041BAB-1DB7-4B2D-9EB1-B6A6410C3A9C}" type="pres">
      <dgm:prSet presAssocID="{DA1F2F35-5746-420F-8DA6-7D0A895E87EE}" presName="Name0" presStyleCnt="0">
        <dgm:presLayoutVars>
          <dgm:dir/>
          <dgm:resizeHandles val="exact"/>
        </dgm:presLayoutVars>
      </dgm:prSet>
      <dgm:spPr/>
    </dgm:pt>
    <dgm:pt modelId="{7A1950EF-50ED-40B9-BC73-C413D9D431C3}" type="pres">
      <dgm:prSet presAssocID="{DA1F2F35-5746-420F-8DA6-7D0A895E87EE}" presName="vNodes" presStyleCnt="0"/>
      <dgm:spPr/>
    </dgm:pt>
    <dgm:pt modelId="{79156CBD-7513-4BD9-BCEF-16E076D48DD9}" type="pres">
      <dgm:prSet presAssocID="{310559CD-D1EA-4D7D-BBF0-DDB2554EB077}" presName="node" presStyleLbl="node1" presStyleIdx="0" presStyleCnt="3" custScaleX="242278" custScaleY="239570" custLinFactX="-9955" custLinFactY="3810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D39F98-64CD-4E3E-A756-E8F44C98B5C2}" type="pres">
      <dgm:prSet presAssocID="{47E7C577-AB10-4721-B3A9-2A306395460C}" presName="spacerT" presStyleCnt="0"/>
      <dgm:spPr/>
    </dgm:pt>
    <dgm:pt modelId="{65CA7757-344F-4F47-B340-F45A4DED6E33}" type="pres">
      <dgm:prSet presAssocID="{47E7C577-AB10-4721-B3A9-2A306395460C}" presName="sibTrans" presStyleLbl="sibTrans2D1" presStyleIdx="0" presStyleCnt="2"/>
      <dgm:spPr/>
      <dgm:t>
        <a:bodyPr/>
        <a:lstStyle/>
        <a:p>
          <a:endParaRPr lang="ru-RU"/>
        </a:p>
      </dgm:t>
    </dgm:pt>
    <dgm:pt modelId="{1D7AA836-1632-4352-8A69-F73C988C07A0}" type="pres">
      <dgm:prSet presAssocID="{47E7C577-AB10-4721-B3A9-2A306395460C}" presName="spacerB" presStyleCnt="0"/>
      <dgm:spPr/>
    </dgm:pt>
    <dgm:pt modelId="{5561AA1B-385B-4F20-9FB5-41DAC8352DBE}" type="pres">
      <dgm:prSet presAssocID="{8F9E426B-3FD7-4E3E-A072-9053D84E1BF3}" presName="node" presStyleLbl="node1" presStyleIdx="1" presStyleCnt="3" custScaleX="225346" custScaleY="228280" custLinFactNeighborX="87368" custLinFactNeighborY="-929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008B88-DF26-4878-B99F-42C23A4A597E}" type="pres">
      <dgm:prSet presAssocID="{DA1F2F35-5746-420F-8DA6-7D0A895E87EE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F358FA92-7B0D-4E94-A96A-8D4602946B26}" type="pres">
      <dgm:prSet presAssocID="{DA1F2F35-5746-420F-8DA6-7D0A895E87EE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42446EA5-70D4-4C2C-BA64-C8140E64FDD1}" type="pres">
      <dgm:prSet presAssocID="{DA1F2F35-5746-420F-8DA6-7D0A895E87EE}" presName="lastNode" presStyleLbl="node1" presStyleIdx="2" presStyleCnt="3" custScaleX="194620" custScaleY="168853" custLinFactX="19330" custLinFactNeighborX="100000" custLinFactNeighborY="-455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6F5721-C2EF-4F6C-A6E6-D596008F9C08}" type="presOf" srcId="{DA1F2F35-5746-420F-8DA6-7D0A895E87EE}" destId="{09041BAB-1DB7-4B2D-9EB1-B6A6410C3A9C}" srcOrd="0" destOrd="0" presId="urn:microsoft.com/office/officeart/2005/8/layout/equation2"/>
    <dgm:cxn modelId="{5268A1BC-46BE-433C-BF35-B267BF1A038E}" type="presOf" srcId="{47E7C577-AB10-4721-B3A9-2A306395460C}" destId="{65CA7757-344F-4F47-B340-F45A4DED6E33}" srcOrd="0" destOrd="0" presId="urn:microsoft.com/office/officeart/2005/8/layout/equation2"/>
    <dgm:cxn modelId="{94C87D5B-1B26-44A3-A453-20C2B52DD9AE}" srcId="{DA1F2F35-5746-420F-8DA6-7D0A895E87EE}" destId="{310559CD-D1EA-4D7D-BBF0-DDB2554EB077}" srcOrd="0" destOrd="0" parTransId="{C204C5C1-41B7-4752-8FA1-BBECB1ABFE87}" sibTransId="{47E7C577-AB10-4721-B3A9-2A306395460C}"/>
    <dgm:cxn modelId="{A9855036-81E6-4374-8C75-660DD2ABF854}" type="presOf" srcId="{310559CD-D1EA-4D7D-BBF0-DDB2554EB077}" destId="{79156CBD-7513-4BD9-BCEF-16E076D48DD9}" srcOrd="0" destOrd="0" presId="urn:microsoft.com/office/officeart/2005/8/layout/equation2"/>
    <dgm:cxn modelId="{3C46BA4C-54D7-41C9-A454-6806E2649C48}" type="presOf" srcId="{8F9E426B-3FD7-4E3E-A072-9053D84E1BF3}" destId="{5561AA1B-385B-4F20-9FB5-41DAC8352DBE}" srcOrd="0" destOrd="0" presId="urn:microsoft.com/office/officeart/2005/8/layout/equation2"/>
    <dgm:cxn modelId="{D85BC4E6-A72F-4985-8AD5-4E0D7AA2D46C}" srcId="{DA1F2F35-5746-420F-8DA6-7D0A895E87EE}" destId="{7E28430F-F617-4F8B-8163-47A2EC72D470}" srcOrd="2" destOrd="0" parTransId="{4F66225E-2E7F-41F1-AB08-47BC7886A0A3}" sibTransId="{20FC616D-EDF1-4692-A86D-5A792EB89186}"/>
    <dgm:cxn modelId="{E4B3DC9B-06D0-441D-998F-4C4D82D94E47}" type="presOf" srcId="{FCAF0919-F4A1-4161-96B5-0D8F3B05AFE3}" destId="{F358FA92-7B0D-4E94-A96A-8D4602946B26}" srcOrd="1" destOrd="0" presId="urn:microsoft.com/office/officeart/2005/8/layout/equation2"/>
    <dgm:cxn modelId="{4890A0AF-BFAF-4987-9883-7A8E61DC7470}" srcId="{DA1F2F35-5746-420F-8DA6-7D0A895E87EE}" destId="{8F9E426B-3FD7-4E3E-A072-9053D84E1BF3}" srcOrd="1" destOrd="0" parTransId="{DF3F051F-A9F9-4227-8AD3-C5CF53A73E8B}" sibTransId="{FCAF0919-F4A1-4161-96B5-0D8F3B05AFE3}"/>
    <dgm:cxn modelId="{46EC5D8A-8B4E-4A0F-AE83-65E2817896A2}" type="presOf" srcId="{7E28430F-F617-4F8B-8163-47A2EC72D470}" destId="{42446EA5-70D4-4C2C-BA64-C8140E64FDD1}" srcOrd="0" destOrd="0" presId="urn:microsoft.com/office/officeart/2005/8/layout/equation2"/>
    <dgm:cxn modelId="{1549C5DF-FD73-42FA-9D9D-1E06E3086C93}" type="presOf" srcId="{FCAF0919-F4A1-4161-96B5-0D8F3B05AFE3}" destId="{1B008B88-DF26-4878-B99F-42C23A4A597E}" srcOrd="0" destOrd="0" presId="urn:microsoft.com/office/officeart/2005/8/layout/equation2"/>
    <dgm:cxn modelId="{EBF2EAF5-9065-4CBE-AAAF-801719600970}" type="presParOf" srcId="{09041BAB-1DB7-4B2D-9EB1-B6A6410C3A9C}" destId="{7A1950EF-50ED-40B9-BC73-C413D9D431C3}" srcOrd="0" destOrd="0" presId="urn:microsoft.com/office/officeart/2005/8/layout/equation2"/>
    <dgm:cxn modelId="{CD7A0185-017C-45C9-922B-CCE2F478D047}" type="presParOf" srcId="{7A1950EF-50ED-40B9-BC73-C413D9D431C3}" destId="{79156CBD-7513-4BD9-BCEF-16E076D48DD9}" srcOrd="0" destOrd="0" presId="urn:microsoft.com/office/officeart/2005/8/layout/equation2"/>
    <dgm:cxn modelId="{6350BB11-FCC1-4D14-907E-D1F254823F6B}" type="presParOf" srcId="{7A1950EF-50ED-40B9-BC73-C413D9D431C3}" destId="{68D39F98-64CD-4E3E-A756-E8F44C98B5C2}" srcOrd="1" destOrd="0" presId="urn:microsoft.com/office/officeart/2005/8/layout/equation2"/>
    <dgm:cxn modelId="{74D81AFD-C8FB-4D23-8026-6C26FDED10AC}" type="presParOf" srcId="{7A1950EF-50ED-40B9-BC73-C413D9D431C3}" destId="{65CA7757-344F-4F47-B340-F45A4DED6E33}" srcOrd="2" destOrd="0" presId="urn:microsoft.com/office/officeart/2005/8/layout/equation2"/>
    <dgm:cxn modelId="{41392E71-29AB-44A5-979A-036B431DBCCA}" type="presParOf" srcId="{7A1950EF-50ED-40B9-BC73-C413D9D431C3}" destId="{1D7AA836-1632-4352-8A69-F73C988C07A0}" srcOrd="3" destOrd="0" presId="urn:microsoft.com/office/officeart/2005/8/layout/equation2"/>
    <dgm:cxn modelId="{405F7FED-8A2E-4656-9AE0-6543E8197A57}" type="presParOf" srcId="{7A1950EF-50ED-40B9-BC73-C413D9D431C3}" destId="{5561AA1B-385B-4F20-9FB5-41DAC8352DBE}" srcOrd="4" destOrd="0" presId="urn:microsoft.com/office/officeart/2005/8/layout/equation2"/>
    <dgm:cxn modelId="{44D03985-9976-4097-92A7-59FA5446EE73}" type="presParOf" srcId="{09041BAB-1DB7-4B2D-9EB1-B6A6410C3A9C}" destId="{1B008B88-DF26-4878-B99F-42C23A4A597E}" srcOrd="1" destOrd="0" presId="urn:microsoft.com/office/officeart/2005/8/layout/equation2"/>
    <dgm:cxn modelId="{B025DE1F-7354-4AEA-997C-C9E89A14FEA7}" type="presParOf" srcId="{1B008B88-DF26-4878-B99F-42C23A4A597E}" destId="{F358FA92-7B0D-4E94-A96A-8D4602946B26}" srcOrd="0" destOrd="0" presId="urn:microsoft.com/office/officeart/2005/8/layout/equation2"/>
    <dgm:cxn modelId="{F7B8BD1A-0A1E-4F9E-AFDD-7C9C4F6FF154}" type="presParOf" srcId="{09041BAB-1DB7-4B2D-9EB1-B6A6410C3A9C}" destId="{42446EA5-70D4-4C2C-BA64-C8140E64FDD1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D631DE1-F1CE-42E5-AFE5-88FC7A228300}" type="doc">
      <dgm:prSet loTypeId="urn:microsoft.com/office/officeart/2008/layout/RadialCluster" loCatId="relationship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C7ECBB3-718B-48D0-BA8D-5C041E4E963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Муниципальный долг по состоянию на 01.01.2022  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43046,5тыс. рублей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B5BC6D7-BAC8-4011-AF36-94BD2E9E09A2}" type="parTrans" cxnId="{F115DA57-3994-4CDE-BD92-C887B79DF232}">
      <dgm:prSet/>
      <dgm:spPr/>
      <dgm:t>
        <a:bodyPr/>
        <a:lstStyle/>
        <a:p>
          <a:endParaRPr lang="ru-RU"/>
        </a:p>
      </dgm:t>
    </dgm:pt>
    <dgm:pt modelId="{A4EFFA0C-BBD4-4CE4-88D1-9847D4F6C56D}" type="sibTrans" cxnId="{F115DA57-3994-4CDE-BD92-C887B79DF232}">
      <dgm:prSet/>
      <dgm:spPr/>
      <dgm:t>
        <a:bodyPr/>
        <a:lstStyle/>
        <a:p>
          <a:endParaRPr lang="ru-RU"/>
        </a:p>
      </dgm:t>
    </dgm:pt>
    <dgm:pt modelId="{88FF6853-3A0D-4B24-9EDA-DCF352DF56B2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Привлечено в 2021 году дополнительно кредитов кредитных организаций 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20646,5 тыс. рублей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A3A5CCE-F52F-4F71-88CF-31D9E2A61BC3}" type="parTrans" cxnId="{9B4E47E5-9272-448C-B110-726E95F14671}">
      <dgm:prSet/>
      <dgm:spPr/>
      <dgm:t>
        <a:bodyPr/>
        <a:lstStyle/>
        <a:p>
          <a:endParaRPr lang="ru-RU"/>
        </a:p>
      </dgm:t>
    </dgm:pt>
    <dgm:pt modelId="{8D6583AA-7467-4D30-A1D9-FD6031FA216B}" type="sibTrans" cxnId="{9B4E47E5-9272-448C-B110-726E95F14671}">
      <dgm:prSet/>
      <dgm:spPr/>
      <dgm:t>
        <a:bodyPr/>
        <a:lstStyle/>
        <a:p>
          <a:endParaRPr lang="ru-RU"/>
        </a:p>
      </dgm:t>
    </dgm:pt>
    <dgm:pt modelId="{FF68653B-74FD-4FA2-A8F9-93CFF5717B6B}">
      <dgm:prSet phldrT="[Текст]"/>
      <dgm:spPr/>
      <dgm:t>
        <a:bodyPr/>
        <a:lstStyle/>
        <a:p>
          <a:pPr>
            <a:spcAft>
              <a:spcPct val="35000"/>
            </a:spcAft>
          </a:pPr>
          <a:r>
            <a:rPr lang="ru-RU" dirty="0" smtClean="0">
              <a:latin typeface="Times New Roman" pitchFamily="18" charset="0"/>
              <a:cs typeface="Times New Roman" pitchFamily="18" charset="0"/>
            </a:rPr>
            <a:t>Краткосрочный кредит кредитной организации</a:t>
          </a:r>
        </a:p>
        <a:p>
          <a:pPr>
            <a:spcAft>
              <a:spcPts val="0"/>
            </a:spcAft>
          </a:pPr>
          <a:r>
            <a:rPr lang="ru-RU" dirty="0" smtClean="0">
              <a:latin typeface="Times New Roman" pitchFamily="18" charset="0"/>
              <a:cs typeface="Times New Roman" pitchFamily="18" charset="0"/>
            </a:rPr>
            <a:t>14300 тыс. рублей </a:t>
          </a:r>
        </a:p>
        <a:p>
          <a:pPr>
            <a:spcAft>
              <a:spcPts val="0"/>
            </a:spcAft>
          </a:pP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3905A801-BD1F-400F-90FF-3A7D141A3089}" type="parTrans" cxnId="{E6836B2A-3477-4BEA-8811-412F278E83C1}">
      <dgm:prSet/>
      <dgm:spPr/>
      <dgm:t>
        <a:bodyPr/>
        <a:lstStyle/>
        <a:p>
          <a:endParaRPr lang="ru-RU"/>
        </a:p>
      </dgm:t>
    </dgm:pt>
    <dgm:pt modelId="{0E833D93-385F-4667-9544-02EC3FBBCDC9}" type="sibTrans" cxnId="{E6836B2A-3477-4BEA-8811-412F278E83C1}">
      <dgm:prSet/>
      <dgm:spPr/>
      <dgm:t>
        <a:bodyPr/>
        <a:lstStyle/>
        <a:p>
          <a:endParaRPr lang="ru-RU"/>
        </a:p>
      </dgm:t>
    </dgm:pt>
    <dgm:pt modelId="{F7A2EF1D-70C5-4DB5-B202-30BFDB1726CC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Долгосрочный кредит кредитной организации</a:t>
          </a:r>
        </a:p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28746,5 тыс. рублей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06B6E8E-B70E-4EB7-B913-F56ED3CBF577}" type="parTrans" cxnId="{9AEE2D15-9407-49A6-8756-2676AA5AEAAB}">
      <dgm:prSet/>
      <dgm:spPr/>
      <dgm:t>
        <a:bodyPr/>
        <a:lstStyle/>
        <a:p>
          <a:endParaRPr lang="ru-RU"/>
        </a:p>
      </dgm:t>
    </dgm:pt>
    <dgm:pt modelId="{96851D99-57F9-48D4-8252-9D5A6B7F17A0}" type="sibTrans" cxnId="{9AEE2D15-9407-49A6-8756-2676AA5AEAAB}">
      <dgm:prSet/>
      <dgm:spPr/>
      <dgm:t>
        <a:bodyPr/>
        <a:lstStyle/>
        <a:p>
          <a:endParaRPr lang="ru-RU"/>
        </a:p>
      </dgm:t>
    </dgm:pt>
    <dgm:pt modelId="{05382829-21B4-4B50-BECF-76B19FB66C44}" type="pres">
      <dgm:prSet presAssocID="{FD631DE1-F1CE-42E5-AFE5-88FC7A22830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B2A5DEB-9321-404F-AC56-CD3CFC7A236A}" type="pres">
      <dgm:prSet presAssocID="{7C7ECBB3-718B-48D0-BA8D-5C041E4E963F}" presName="singleCycle" presStyleCnt="0"/>
      <dgm:spPr/>
      <dgm:t>
        <a:bodyPr/>
        <a:lstStyle/>
        <a:p>
          <a:endParaRPr lang="ru-RU"/>
        </a:p>
      </dgm:t>
    </dgm:pt>
    <dgm:pt modelId="{58471E71-24D0-4E93-A1B4-DA51B41FF5EE}" type="pres">
      <dgm:prSet presAssocID="{7C7ECBB3-718B-48D0-BA8D-5C041E4E963F}" presName="singleCenter" presStyleLbl="node1" presStyleIdx="0" presStyleCnt="4" custScaleX="176747" custScaleY="137193" custLinFactNeighborX="-352" custLinFactNeighborY="-7893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C1714E6-BE57-4CC0-A48F-F7C178BFDF2C}" type="pres">
      <dgm:prSet presAssocID="{1A3A5CCE-F52F-4F71-88CF-31D9E2A61BC3}" presName="Name56" presStyleLbl="parChTrans1D2" presStyleIdx="0" presStyleCnt="3"/>
      <dgm:spPr/>
      <dgm:t>
        <a:bodyPr/>
        <a:lstStyle/>
        <a:p>
          <a:endParaRPr lang="ru-RU"/>
        </a:p>
      </dgm:t>
    </dgm:pt>
    <dgm:pt modelId="{D9113B83-E66C-461D-BB3B-3796310BB309}" type="pres">
      <dgm:prSet presAssocID="{88FF6853-3A0D-4B24-9EDA-DCF352DF56B2}" presName="text0" presStyleLbl="node1" presStyleIdx="1" presStyleCnt="4" custScaleX="384861" custScaleY="1438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62284-8C09-4EB1-92CE-DD4149F8A7AC}" type="pres">
      <dgm:prSet presAssocID="{3905A801-BD1F-400F-90FF-3A7D141A3089}" presName="Name56" presStyleLbl="parChTrans1D2" presStyleIdx="1" presStyleCnt="3"/>
      <dgm:spPr/>
      <dgm:t>
        <a:bodyPr/>
        <a:lstStyle/>
        <a:p>
          <a:endParaRPr lang="ru-RU"/>
        </a:p>
      </dgm:t>
    </dgm:pt>
    <dgm:pt modelId="{41A5577D-D315-495D-A81A-EE68B222C004}" type="pres">
      <dgm:prSet presAssocID="{FF68653B-74FD-4FA2-A8F9-93CFF5717B6B}" presName="text0" presStyleLbl="node1" presStyleIdx="2" presStyleCnt="4" custScaleX="213300" custScaleY="170447" custRadScaleRad="157836" custRadScaleInc="33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F7594-5813-45F0-9684-608D7C3274A9}" type="pres">
      <dgm:prSet presAssocID="{906B6E8E-B70E-4EB7-B913-F56ED3CBF577}" presName="Name56" presStyleLbl="parChTrans1D2" presStyleIdx="2" presStyleCnt="3"/>
      <dgm:spPr/>
      <dgm:t>
        <a:bodyPr/>
        <a:lstStyle/>
        <a:p>
          <a:endParaRPr lang="ru-RU"/>
        </a:p>
      </dgm:t>
    </dgm:pt>
    <dgm:pt modelId="{5BCEB2EA-A04B-4EF6-AAB5-A8C6B586EEC9}" type="pres">
      <dgm:prSet presAssocID="{F7A2EF1D-70C5-4DB5-B202-30BFDB1726CC}" presName="text0" presStyleLbl="node1" presStyleIdx="3" presStyleCnt="4" custScaleX="281466" custScaleY="175285" custRadScaleRad="138638" custRadScaleInc="11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15DA57-3994-4CDE-BD92-C887B79DF232}" srcId="{FD631DE1-F1CE-42E5-AFE5-88FC7A228300}" destId="{7C7ECBB3-718B-48D0-BA8D-5C041E4E963F}" srcOrd="0" destOrd="0" parTransId="{5B5BC6D7-BAC8-4011-AF36-94BD2E9E09A2}" sibTransId="{A4EFFA0C-BBD4-4CE4-88D1-9847D4F6C56D}"/>
    <dgm:cxn modelId="{841D40D1-285F-4C2C-BFBA-3396DB878552}" type="presOf" srcId="{7C7ECBB3-718B-48D0-BA8D-5C041E4E963F}" destId="{58471E71-24D0-4E93-A1B4-DA51B41FF5EE}" srcOrd="0" destOrd="0" presId="urn:microsoft.com/office/officeart/2008/layout/RadialCluster"/>
    <dgm:cxn modelId="{3087A897-2C06-4977-B4A3-515DD3ABF285}" type="presOf" srcId="{3905A801-BD1F-400F-90FF-3A7D141A3089}" destId="{7BF62284-8C09-4EB1-92CE-DD4149F8A7AC}" srcOrd="0" destOrd="0" presId="urn:microsoft.com/office/officeart/2008/layout/RadialCluster"/>
    <dgm:cxn modelId="{E6836B2A-3477-4BEA-8811-412F278E83C1}" srcId="{7C7ECBB3-718B-48D0-BA8D-5C041E4E963F}" destId="{FF68653B-74FD-4FA2-A8F9-93CFF5717B6B}" srcOrd="1" destOrd="0" parTransId="{3905A801-BD1F-400F-90FF-3A7D141A3089}" sibTransId="{0E833D93-385F-4667-9544-02EC3FBBCDC9}"/>
    <dgm:cxn modelId="{9B4E47E5-9272-448C-B110-726E95F14671}" srcId="{7C7ECBB3-718B-48D0-BA8D-5C041E4E963F}" destId="{88FF6853-3A0D-4B24-9EDA-DCF352DF56B2}" srcOrd="0" destOrd="0" parTransId="{1A3A5CCE-F52F-4F71-88CF-31D9E2A61BC3}" sibTransId="{8D6583AA-7467-4D30-A1D9-FD6031FA216B}"/>
    <dgm:cxn modelId="{6BB29F8C-BB0F-4ED2-BC31-C4E089CD63D9}" type="presOf" srcId="{F7A2EF1D-70C5-4DB5-B202-30BFDB1726CC}" destId="{5BCEB2EA-A04B-4EF6-AAB5-A8C6B586EEC9}" srcOrd="0" destOrd="0" presId="urn:microsoft.com/office/officeart/2008/layout/RadialCluster"/>
    <dgm:cxn modelId="{E4D24E2D-9885-4DE7-993D-C34E1C7051B9}" type="presOf" srcId="{FF68653B-74FD-4FA2-A8F9-93CFF5717B6B}" destId="{41A5577D-D315-495D-A81A-EE68B222C004}" srcOrd="0" destOrd="0" presId="urn:microsoft.com/office/officeart/2008/layout/RadialCluster"/>
    <dgm:cxn modelId="{D49311B3-AC97-4712-8BEE-48A17A6BAFD0}" type="presOf" srcId="{1A3A5CCE-F52F-4F71-88CF-31D9E2A61BC3}" destId="{0C1714E6-BE57-4CC0-A48F-F7C178BFDF2C}" srcOrd="0" destOrd="0" presId="urn:microsoft.com/office/officeart/2008/layout/RadialCluster"/>
    <dgm:cxn modelId="{0857822D-FE2B-4AA6-9DBB-FDD90BAC9407}" type="presOf" srcId="{906B6E8E-B70E-4EB7-B913-F56ED3CBF577}" destId="{0A3F7594-5813-45F0-9684-608D7C3274A9}" srcOrd="0" destOrd="0" presId="urn:microsoft.com/office/officeart/2008/layout/RadialCluster"/>
    <dgm:cxn modelId="{C8472A92-6682-4C4F-98A3-13EF552254B5}" type="presOf" srcId="{88FF6853-3A0D-4B24-9EDA-DCF352DF56B2}" destId="{D9113B83-E66C-461D-BB3B-3796310BB309}" srcOrd="0" destOrd="0" presId="urn:microsoft.com/office/officeart/2008/layout/RadialCluster"/>
    <dgm:cxn modelId="{9AEE2D15-9407-49A6-8756-2676AA5AEAAB}" srcId="{7C7ECBB3-718B-48D0-BA8D-5C041E4E963F}" destId="{F7A2EF1D-70C5-4DB5-B202-30BFDB1726CC}" srcOrd="2" destOrd="0" parTransId="{906B6E8E-B70E-4EB7-B913-F56ED3CBF577}" sibTransId="{96851D99-57F9-48D4-8252-9D5A6B7F17A0}"/>
    <dgm:cxn modelId="{D315BD59-047D-48B4-9506-2C9E375C7809}" type="presOf" srcId="{FD631DE1-F1CE-42E5-AFE5-88FC7A228300}" destId="{05382829-21B4-4B50-BECF-76B19FB66C44}" srcOrd="0" destOrd="0" presId="urn:microsoft.com/office/officeart/2008/layout/RadialCluster"/>
    <dgm:cxn modelId="{1D3339B2-B9EC-4272-BA32-8B5A90EB04FE}" type="presParOf" srcId="{05382829-21B4-4B50-BECF-76B19FB66C44}" destId="{EB2A5DEB-9321-404F-AC56-CD3CFC7A236A}" srcOrd="0" destOrd="0" presId="urn:microsoft.com/office/officeart/2008/layout/RadialCluster"/>
    <dgm:cxn modelId="{CC2FE7F4-4655-4568-A37A-4300717B9156}" type="presParOf" srcId="{EB2A5DEB-9321-404F-AC56-CD3CFC7A236A}" destId="{58471E71-24D0-4E93-A1B4-DA51B41FF5EE}" srcOrd="0" destOrd="0" presId="urn:microsoft.com/office/officeart/2008/layout/RadialCluster"/>
    <dgm:cxn modelId="{FF42F85C-F4D7-45C5-90A5-45DA64DFF84D}" type="presParOf" srcId="{EB2A5DEB-9321-404F-AC56-CD3CFC7A236A}" destId="{0C1714E6-BE57-4CC0-A48F-F7C178BFDF2C}" srcOrd="1" destOrd="0" presId="urn:microsoft.com/office/officeart/2008/layout/RadialCluster"/>
    <dgm:cxn modelId="{BC885C20-208F-4490-89A8-55B8F4ECE857}" type="presParOf" srcId="{EB2A5DEB-9321-404F-AC56-CD3CFC7A236A}" destId="{D9113B83-E66C-461D-BB3B-3796310BB309}" srcOrd="2" destOrd="0" presId="urn:microsoft.com/office/officeart/2008/layout/RadialCluster"/>
    <dgm:cxn modelId="{70E2667B-5A04-4EA0-A424-B8495DA482EA}" type="presParOf" srcId="{EB2A5DEB-9321-404F-AC56-CD3CFC7A236A}" destId="{7BF62284-8C09-4EB1-92CE-DD4149F8A7AC}" srcOrd="3" destOrd="0" presId="urn:microsoft.com/office/officeart/2008/layout/RadialCluster"/>
    <dgm:cxn modelId="{76771BC3-7ABA-4E18-8D9B-24FA25D7F3B7}" type="presParOf" srcId="{EB2A5DEB-9321-404F-AC56-CD3CFC7A236A}" destId="{41A5577D-D315-495D-A81A-EE68B222C004}" srcOrd="4" destOrd="0" presId="urn:microsoft.com/office/officeart/2008/layout/RadialCluster"/>
    <dgm:cxn modelId="{819183F4-BBC9-4021-A656-31CEA7B9348D}" type="presParOf" srcId="{EB2A5DEB-9321-404F-AC56-CD3CFC7A236A}" destId="{0A3F7594-5813-45F0-9684-608D7C3274A9}" srcOrd="5" destOrd="0" presId="urn:microsoft.com/office/officeart/2008/layout/RadialCluster"/>
    <dgm:cxn modelId="{27424B4C-52C1-4BB2-B54B-5745C3E3263E}" type="presParOf" srcId="{EB2A5DEB-9321-404F-AC56-CD3CFC7A236A}" destId="{5BCEB2EA-A04B-4EF6-AAB5-A8C6B586EEC9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D631DE1-F1CE-42E5-AFE5-88FC7A228300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5382829-21B4-4B50-BECF-76B19FB66C44}" type="pres">
      <dgm:prSet presAssocID="{FD631DE1-F1CE-42E5-AFE5-88FC7A22830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</dgm:ptLst>
  <dgm:cxnLst>
    <dgm:cxn modelId="{7E777EEA-E01C-446C-8C24-3A6A7262F1D0}" type="presOf" srcId="{FD631DE1-F1CE-42E5-AFE5-88FC7A228300}" destId="{05382829-21B4-4B50-BECF-76B19FB66C44}" srcOrd="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0AB055-2F7B-43DF-AF11-7CA4F90102B0}">
      <dsp:nvSpPr>
        <dsp:cNvPr id="0" name=""/>
        <dsp:cNvSpPr/>
      </dsp:nvSpPr>
      <dsp:spPr>
        <a:xfrm>
          <a:off x="4161678" y="73720"/>
          <a:ext cx="1755109" cy="10226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Бюджет </a:t>
          </a:r>
          <a:r>
            <a:rPr lang="ru-RU" sz="1500" kern="1200" dirty="0" err="1" smtClean="0"/>
            <a:t>Вятскополянского</a:t>
          </a:r>
          <a:r>
            <a:rPr lang="ru-RU" sz="1500" kern="1200" dirty="0" smtClean="0"/>
            <a:t> района</a:t>
          </a:r>
          <a:endParaRPr lang="ru-RU" sz="1500" kern="1200" dirty="0"/>
        </a:p>
      </dsp:txBody>
      <dsp:txXfrm>
        <a:off x="4191632" y="103674"/>
        <a:ext cx="1695201" cy="962781"/>
      </dsp:txXfrm>
    </dsp:sp>
    <dsp:sp modelId="{0F4A9793-3E36-4E9E-A2AC-C42B9F0E5F03}">
      <dsp:nvSpPr>
        <dsp:cNvPr id="0" name=""/>
        <dsp:cNvSpPr/>
      </dsp:nvSpPr>
      <dsp:spPr>
        <a:xfrm>
          <a:off x="2387217" y="1096409"/>
          <a:ext cx="2652016" cy="1375927"/>
        </a:xfrm>
        <a:custGeom>
          <a:avLst/>
          <a:gdLst/>
          <a:ahLst/>
          <a:cxnLst/>
          <a:rect l="0" t="0" r="0" b="0"/>
          <a:pathLst>
            <a:path>
              <a:moveTo>
                <a:pt x="2652016" y="0"/>
              </a:moveTo>
              <a:lnTo>
                <a:pt x="2652016" y="687963"/>
              </a:lnTo>
              <a:lnTo>
                <a:pt x="0" y="687963"/>
              </a:lnTo>
              <a:lnTo>
                <a:pt x="0" y="13759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DD9F7-78EC-449E-AB54-2A5BF3225B80}">
      <dsp:nvSpPr>
        <dsp:cNvPr id="0" name=""/>
        <dsp:cNvSpPr/>
      </dsp:nvSpPr>
      <dsp:spPr>
        <a:xfrm>
          <a:off x="1480060" y="2472336"/>
          <a:ext cx="1814314" cy="5412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Администрация района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95911" y="2488187"/>
        <a:ext cx="1782612" cy="509508"/>
      </dsp:txXfrm>
    </dsp:sp>
    <dsp:sp modelId="{2BAA64D0-1702-434E-9ACF-FFA654C3204F}">
      <dsp:nvSpPr>
        <dsp:cNvPr id="0" name=""/>
        <dsp:cNvSpPr/>
      </dsp:nvSpPr>
      <dsp:spPr>
        <a:xfrm>
          <a:off x="600992" y="3013546"/>
          <a:ext cx="1786225" cy="226814"/>
        </a:xfrm>
        <a:custGeom>
          <a:avLst/>
          <a:gdLst/>
          <a:ahLst/>
          <a:cxnLst/>
          <a:rect l="0" t="0" r="0" b="0"/>
          <a:pathLst>
            <a:path>
              <a:moveTo>
                <a:pt x="1786225" y="0"/>
              </a:moveTo>
              <a:lnTo>
                <a:pt x="1786225" y="113407"/>
              </a:lnTo>
              <a:lnTo>
                <a:pt x="0" y="113407"/>
              </a:lnTo>
              <a:lnTo>
                <a:pt x="0" y="2268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31085-D83B-4257-8332-5A6C7D318C40}">
      <dsp:nvSpPr>
        <dsp:cNvPr id="0" name=""/>
        <dsp:cNvSpPr/>
      </dsp:nvSpPr>
      <dsp:spPr>
        <a:xfrm>
          <a:off x="0" y="3240361"/>
          <a:ext cx="1201984" cy="6936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СХО, АРХИВ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316" y="3260677"/>
        <a:ext cx="1161352" cy="653011"/>
      </dsp:txXfrm>
    </dsp:sp>
    <dsp:sp modelId="{ECD9E7FB-83DB-4E0F-93FF-66030FADC1A1}">
      <dsp:nvSpPr>
        <dsp:cNvPr id="0" name=""/>
        <dsp:cNvSpPr/>
      </dsp:nvSpPr>
      <dsp:spPr>
        <a:xfrm>
          <a:off x="2164870" y="3013546"/>
          <a:ext cx="222347" cy="730869"/>
        </a:xfrm>
        <a:custGeom>
          <a:avLst/>
          <a:gdLst/>
          <a:ahLst/>
          <a:cxnLst/>
          <a:rect l="0" t="0" r="0" b="0"/>
          <a:pathLst>
            <a:path>
              <a:moveTo>
                <a:pt x="222347" y="0"/>
              </a:moveTo>
              <a:lnTo>
                <a:pt x="222347" y="365434"/>
              </a:lnTo>
              <a:lnTo>
                <a:pt x="0" y="365434"/>
              </a:lnTo>
              <a:lnTo>
                <a:pt x="0" y="73086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2D477-6317-42AC-8327-B098FFC883DE}">
      <dsp:nvSpPr>
        <dsp:cNvPr id="0" name=""/>
        <dsp:cNvSpPr/>
      </dsp:nvSpPr>
      <dsp:spPr>
        <a:xfrm>
          <a:off x="1305403" y="3744416"/>
          <a:ext cx="1718933" cy="7193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Библиотечная система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26473" y="3765486"/>
        <a:ext cx="1676793" cy="677233"/>
      </dsp:txXfrm>
    </dsp:sp>
    <dsp:sp modelId="{396DC83C-0261-48B3-9E49-16DA47FB1973}">
      <dsp:nvSpPr>
        <dsp:cNvPr id="0" name=""/>
        <dsp:cNvSpPr/>
      </dsp:nvSpPr>
      <dsp:spPr>
        <a:xfrm>
          <a:off x="2387217" y="3013546"/>
          <a:ext cx="1613877" cy="1363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186"/>
              </a:lnTo>
              <a:lnTo>
                <a:pt x="1613877" y="68186"/>
              </a:lnTo>
              <a:lnTo>
                <a:pt x="1613877" y="13637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FB12F0-6FC0-4B63-9560-D333C1B0C3FF}">
      <dsp:nvSpPr>
        <dsp:cNvPr id="0" name=""/>
        <dsp:cNvSpPr/>
      </dsp:nvSpPr>
      <dsp:spPr>
        <a:xfrm>
          <a:off x="3229381" y="3149919"/>
          <a:ext cx="1543427" cy="10814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РОМЦ (бюджетное учреждение)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61055" y="3181593"/>
        <a:ext cx="1480079" cy="1018073"/>
      </dsp:txXfrm>
    </dsp:sp>
    <dsp:sp modelId="{1CEB9DA5-6349-40C6-B103-83A135AC6477}">
      <dsp:nvSpPr>
        <dsp:cNvPr id="0" name=""/>
        <dsp:cNvSpPr/>
      </dsp:nvSpPr>
      <dsp:spPr>
        <a:xfrm>
          <a:off x="5039233" y="1096409"/>
          <a:ext cx="1898285" cy="1375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7963"/>
              </a:lnTo>
              <a:lnTo>
                <a:pt x="1898285" y="687963"/>
              </a:lnTo>
              <a:lnTo>
                <a:pt x="1898285" y="13759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2498C1-E085-4A18-A8BE-1B206A91FCF3}">
      <dsp:nvSpPr>
        <dsp:cNvPr id="0" name=""/>
        <dsp:cNvSpPr/>
      </dsp:nvSpPr>
      <dsp:spPr>
        <a:xfrm>
          <a:off x="5937738" y="2472336"/>
          <a:ext cx="1999562" cy="5000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Управление образования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52383" y="2486981"/>
        <a:ext cx="1970272" cy="470732"/>
      </dsp:txXfrm>
    </dsp:sp>
    <dsp:sp modelId="{EBA0ABEB-3FCE-4EC3-9DE1-F77713D0094A}">
      <dsp:nvSpPr>
        <dsp:cNvPr id="0" name=""/>
        <dsp:cNvSpPr/>
      </dsp:nvSpPr>
      <dsp:spPr>
        <a:xfrm>
          <a:off x="5379636" y="2972359"/>
          <a:ext cx="1557882" cy="844065"/>
        </a:xfrm>
        <a:custGeom>
          <a:avLst/>
          <a:gdLst/>
          <a:ahLst/>
          <a:cxnLst/>
          <a:rect l="0" t="0" r="0" b="0"/>
          <a:pathLst>
            <a:path>
              <a:moveTo>
                <a:pt x="1557882" y="0"/>
              </a:moveTo>
              <a:lnTo>
                <a:pt x="1557882" y="422032"/>
              </a:lnTo>
              <a:lnTo>
                <a:pt x="0" y="422032"/>
              </a:lnTo>
              <a:lnTo>
                <a:pt x="0" y="8440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20F28-CB78-461C-8E41-FA1666C6A553}">
      <dsp:nvSpPr>
        <dsp:cNvPr id="0" name=""/>
        <dsp:cNvSpPr/>
      </dsp:nvSpPr>
      <dsp:spPr>
        <a:xfrm>
          <a:off x="4926622" y="3816424"/>
          <a:ext cx="906029" cy="6118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12 школ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44543" y="3834345"/>
        <a:ext cx="870187" cy="576019"/>
      </dsp:txXfrm>
    </dsp:sp>
    <dsp:sp modelId="{99D10BB7-AB23-492B-AA15-4959E22389AF}">
      <dsp:nvSpPr>
        <dsp:cNvPr id="0" name=""/>
        <dsp:cNvSpPr/>
      </dsp:nvSpPr>
      <dsp:spPr>
        <a:xfrm>
          <a:off x="6467245" y="2972359"/>
          <a:ext cx="470274" cy="1034625"/>
        </a:xfrm>
        <a:custGeom>
          <a:avLst/>
          <a:gdLst/>
          <a:ahLst/>
          <a:cxnLst/>
          <a:rect l="0" t="0" r="0" b="0"/>
          <a:pathLst>
            <a:path>
              <a:moveTo>
                <a:pt x="470274" y="0"/>
              </a:moveTo>
              <a:lnTo>
                <a:pt x="470274" y="517312"/>
              </a:lnTo>
              <a:lnTo>
                <a:pt x="0" y="517312"/>
              </a:lnTo>
              <a:lnTo>
                <a:pt x="0" y="103462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1C4629-562E-446B-B7BD-1F32E2AC231E}">
      <dsp:nvSpPr>
        <dsp:cNvPr id="0" name=""/>
        <dsp:cNvSpPr/>
      </dsp:nvSpPr>
      <dsp:spPr>
        <a:xfrm>
          <a:off x="5906670" y="4006984"/>
          <a:ext cx="1121148" cy="8784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2 детских сада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32399" y="4032713"/>
        <a:ext cx="1069690" cy="826993"/>
      </dsp:txXfrm>
    </dsp:sp>
    <dsp:sp modelId="{B9118843-693E-4AFF-9582-E86A58B1E579}">
      <dsp:nvSpPr>
        <dsp:cNvPr id="0" name=""/>
        <dsp:cNvSpPr/>
      </dsp:nvSpPr>
      <dsp:spPr>
        <a:xfrm>
          <a:off x="6937519" y="2972359"/>
          <a:ext cx="1060836" cy="9880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4040"/>
              </a:lnTo>
              <a:lnTo>
                <a:pt x="1060836" y="494040"/>
              </a:lnTo>
              <a:lnTo>
                <a:pt x="1060836" y="9880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BC2994-7AD6-49EB-BF1A-800356458DB2}">
      <dsp:nvSpPr>
        <dsp:cNvPr id="0" name=""/>
        <dsp:cNvSpPr/>
      </dsp:nvSpPr>
      <dsp:spPr>
        <a:xfrm>
          <a:off x="7200798" y="3960440"/>
          <a:ext cx="1595114" cy="7267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4 учреждения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доп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образования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222083" y="3981725"/>
        <a:ext cx="1552544" cy="6841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838F7C-90D6-47AA-9BA8-589B10317517}">
      <dsp:nvSpPr>
        <dsp:cNvPr id="0" name=""/>
        <dsp:cNvSpPr/>
      </dsp:nvSpPr>
      <dsp:spPr>
        <a:xfrm>
          <a:off x="755333" y="0"/>
          <a:ext cx="3143542" cy="18388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Первоначальный прогноз доходной части бюджета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559674,5 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74472" y="321794"/>
        <a:ext cx="2305264" cy="827470"/>
      </dsp:txXfrm>
    </dsp:sp>
    <dsp:sp modelId="{D6A0E92F-9FC9-422A-9F11-E769B1B61018}">
      <dsp:nvSpPr>
        <dsp:cNvPr id="0" name=""/>
        <dsp:cNvSpPr/>
      </dsp:nvSpPr>
      <dsp:spPr>
        <a:xfrm>
          <a:off x="1915897" y="1691419"/>
          <a:ext cx="2845014" cy="17471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Безвозмездные поступления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450053,5 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85997" y="2142771"/>
        <a:ext cx="1707008" cy="960943"/>
      </dsp:txXfrm>
    </dsp:sp>
    <dsp:sp modelId="{B7D17535-31EE-43DC-9A07-28FCD5A2C0A9}">
      <dsp:nvSpPr>
        <dsp:cNvPr id="0" name=""/>
        <dsp:cNvSpPr/>
      </dsp:nvSpPr>
      <dsp:spPr>
        <a:xfrm>
          <a:off x="0" y="1441344"/>
          <a:ext cx="2389942" cy="199724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Налоговые + неналоговые доходы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109621,0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5052" y="1957299"/>
        <a:ext cx="1433965" cy="10984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41D406-AE10-49CC-9174-717A41BF4039}">
      <dsp:nvSpPr>
        <dsp:cNvPr id="0" name=""/>
        <dsp:cNvSpPr/>
      </dsp:nvSpPr>
      <dsp:spPr>
        <a:xfrm>
          <a:off x="174994" y="420731"/>
          <a:ext cx="2640594" cy="2180999"/>
        </a:xfrm>
        <a:prstGeom prst="ellipse">
          <a:avLst/>
        </a:prstGeom>
        <a:gradFill rotWithShape="1">
          <a:gsLst>
            <a:gs pos="0">
              <a:schemeClr val="accent4">
                <a:tint val="70000"/>
                <a:satMod val="130000"/>
              </a:schemeClr>
            </a:gs>
            <a:gs pos="43000">
              <a:schemeClr val="accent4">
                <a:tint val="44000"/>
                <a:satMod val="165000"/>
              </a:schemeClr>
            </a:gs>
            <a:gs pos="93000">
              <a:schemeClr val="accent4">
                <a:tint val="15000"/>
                <a:satMod val="165000"/>
              </a:schemeClr>
            </a:gs>
            <a:gs pos="100000">
              <a:schemeClr val="accent4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4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Первоначально утвержденная расходная часть бюджета 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588 729,7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61700" y="740131"/>
        <a:ext cx="1867182" cy="1542199"/>
      </dsp:txXfrm>
    </dsp:sp>
    <dsp:sp modelId="{FEE43E25-38A8-4724-8F03-C31014A88870}">
      <dsp:nvSpPr>
        <dsp:cNvPr id="0" name=""/>
        <dsp:cNvSpPr/>
      </dsp:nvSpPr>
      <dsp:spPr>
        <a:xfrm>
          <a:off x="2873441" y="1440162"/>
          <a:ext cx="468325" cy="53177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935517" y="1650975"/>
        <a:ext cx="344173" cy="110151"/>
      </dsp:txXfrm>
    </dsp:sp>
    <dsp:sp modelId="{D9068DCF-F6B9-40EA-9180-64DE17CA2C4B}">
      <dsp:nvSpPr>
        <dsp:cNvPr id="0" name=""/>
        <dsp:cNvSpPr/>
      </dsp:nvSpPr>
      <dsp:spPr>
        <a:xfrm>
          <a:off x="3389210" y="446889"/>
          <a:ext cx="2118893" cy="2073387"/>
        </a:xfrm>
        <a:prstGeom prst="ellipse">
          <a:avLst/>
        </a:prstGeom>
        <a:gradFill rotWithShape="1">
          <a:gsLst>
            <a:gs pos="0">
              <a:schemeClr val="accent4">
                <a:tint val="70000"/>
                <a:satMod val="130000"/>
              </a:schemeClr>
            </a:gs>
            <a:gs pos="43000">
              <a:schemeClr val="accent4">
                <a:tint val="44000"/>
                <a:satMod val="165000"/>
              </a:schemeClr>
            </a:gs>
            <a:gs pos="93000">
              <a:schemeClr val="accent4">
                <a:tint val="15000"/>
                <a:satMod val="165000"/>
              </a:schemeClr>
            </a:gs>
            <a:gs pos="100000">
              <a:schemeClr val="accent4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4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Дополнительно направлено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43 413,3 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99515" y="750529"/>
        <a:ext cx="1498283" cy="14661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60791-0611-401A-A805-7A88909CD4E1}">
      <dsp:nvSpPr>
        <dsp:cNvPr id="0" name=""/>
        <dsp:cNvSpPr/>
      </dsp:nvSpPr>
      <dsp:spPr>
        <a:xfrm>
          <a:off x="5799808" y="3251747"/>
          <a:ext cx="91440" cy="6058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584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595A34-E05E-4AF6-B4E6-4DEDB46F9124}">
      <dsp:nvSpPr>
        <dsp:cNvPr id="0" name=""/>
        <dsp:cNvSpPr/>
      </dsp:nvSpPr>
      <dsp:spPr>
        <a:xfrm>
          <a:off x="3963064" y="1323127"/>
          <a:ext cx="1882463" cy="6058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2862"/>
              </a:lnTo>
              <a:lnTo>
                <a:pt x="1882463" y="412862"/>
              </a:lnTo>
              <a:lnTo>
                <a:pt x="1882463" y="605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1BE29A-A5E5-4719-9CBC-80B71011EA2F}">
      <dsp:nvSpPr>
        <dsp:cNvPr id="0" name=""/>
        <dsp:cNvSpPr/>
      </dsp:nvSpPr>
      <dsp:spPr>
        <a:xfrm>
          <a:off x="1779705" y="1323127"/>
          <a:ext cx="2183359" cy="605840"/>
        </a:xfrm>
        <a:custGeom>
          <a:avLst/>
          <a:gdLst/>
          <a:ahLst/>
          <a:cxnLst/>
          <a:rect l="0" t="0" r="0" b="0"/>
          <a:pathLst>
            <a:path>
              <a:moveTo>
                <a:pt x="2183359" y="0"/>
              </a:moveTo>
              <a:lnTo>
                <a:pt x="2183359" y="412862"/>
              </a:lnTo>
              <a:lnTo>
                <a:pt x="0" y="412862"/>
              </a:lnTo>
              <a:lnTo>
                <a:pt x="0" y="605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A9B509-EB6C-487F-9DA1-DE590AD8490B}">
      <dsp:nvSpPr>
        <dsp:cNvPr id="0" name=""/>
        <dsp:cNvSpPr/>
      </dsp:nvSpPr>
      <dsp:spPr>
        <a:xfrm>
          <a:off x="1352835" y="348"/>
          <a:ext cx="5220459" cy="132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3384A3-2A8E-4721-930F-A2A3E83C9E0E}">
      <dsp:nvSpPr>
        <dsp:cNvPr id="0" name=""/>
        <dsp:cNvSpPr/>
      </dsp:nvSpPr>
      <dsp:spPr>
        <a:xfrm>
          <a:off x="1584292" y="220232"/>
          <a:ext cx="5220459" cy="1322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Норматив расходов на содержание ОМС , предельная штатная численность утверждены постановлением Правительства КО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3035" y="258975"/>
        <a:ext cx="5142973" cy="1245293"/>
      </dsp:txXfrm>
    </dsp:sp>
    <dsp:sp modelId="{C5CDA4D5-7AD8-4228-8008-B66FE511F646}">
      <dsp:nvSpPr>
        <dsp:cNvPr id="0" name=""/>
        <dsp:cNvSpPr/>
      </dsp:nvSpPr>
      <dsp:spPr>
        <a:xfrm>
          <a:off x="128699" y="1928967"/>
          <a:ext cx="3302012" cy="132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9EF13C-9CF6-470B-B8A7-E3A35794CD24}">
      <dsp:nvSpPr>
        <dsp:cNvPr id="0" name=""/>
        <dsp:cNvSpPr/>
      </dsp:nvSpPr>
      <dsp:spPr>
        <a:xfrm>
          <a:off x="360156" y="2148852"/>
          <a:ext cx="3302012" cy="1322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Численность работников ОМС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83,0 штатных единиц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8899" y="2187595"/>
        <a:ext cx="3224526" cy="1245293"/>
      </dsp:txXfrm>
    </dsp:sp>
    <dsp:sp modelId="{FE255C3B-3666-485C-97C7-074BFC04105A}">
      <dsp:nvSpPr>
        <dsp:cNvPr id="0" name=""/>
        <dsp:cNvSpPr/>
      </dsp:nvSpPr>
      <dsp:spPr>
        <a:xfrm>
          <a:off x="3893626" y="1928967"/>
          <a:ext cx="3903803" cy="132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F9307A-A883-49A8-B871-A461DFDD62B7}">
      <dsp:nvSpPr>
        <dsp:cNvPr id="0" name=""/>
        <dsp:cNvSpPr/>
      </dsp:nvSpPr>
      <dsp:spPr>
        <a:xfrm>
          <a:off x="4125083" y="2148852"/>
          <a:ext cx="3903803" cy="1322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Расходы на содержание ОМС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 pitchFamily="18" charset="0"/>
              <a:cs typeface="Times New Roman" pitchFamily="18" charset="0"/>
            </a:rPr>
            <a:t>35 277,9тыс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. рублей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63826" y="2187595"/>
        <a:ext cx="3826317" cy="1245293"/>
      </dsp:txXfrm>
    </dsp:sp>
    <dsp:sp modelId="{0540D201-C250-4F4A-A106-41DB99D048D0}">
      <dsp:nvSpPr>
        <dsp:cNvPr id="0" name=""/>
        <dsp:cNvSpPr/>
      </dsp:nvSpPr>
      <dsp:spPr>
        <a:xfrm>
          <a:off x="3821612" y="3857587"/>
          <a:ext cx="4047830" cy="132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D03A7E-6EA0-44E6-A2F8-59643F92259D}">
      <dsp:nvSpPr>
        <dsp:cNvPr id="0" name=""/>
        <dsp:cNvSpPr/>
      </dsp:nvSpPr>
      <dsp:spPr>
        <a:xfrm>
          <a:off x="4053070" y="4077472"/>
          <a:ext cx="4047830" cy="1322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Расходы на денежное содержание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26 436,4 тыс. рублей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91813" y="4116215"/>
        <a:ext cx="3970344" cy="12452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156CBD-7513-4BD9-BCEF-16E076D48DD9}">
      <dsp:nvSpPr>
        <dsp:cNvPr id="0" name=""/>
        <dsp:cNvSpPr/>
      </dsp:nvSpPr>
      <dsp:spPr>
        <a:xfrm>
          <a:off x="0" y="116186"/>
          <a:ext cx="2356015" cy="2329681"/>
        </a:xfrm>
        <a:prstGeom prst="ellipse">
          <a:avLst/>
        </a:prstGeom>
        <a:solidFill>
          <a:srgbClr val="FF4747">
            <a:alpha val="89804"/>
          </a:srgbClr>
        </a:solidFill>
        <a:ln>
          <a:noFill/>
        </a:ln>
        <a:effectLst>
          <a:outerShdw blurRad="57150" dist="38100" dir="5400000" algn="ctr" rotWithShape="0">
            <a:schemeClr val="accent5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Федеральный проект «Успех каждого ребенка»             3 616,3 тыс. рублей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45030" y="457360"/>
        <a:ext cx="1665955" cy="1647333"/>
      </dsp:txXfrm>
    </dsp:sp>
    <dsp:sp modelId="{65CA7757-344F-4F47-B340-F45A4DED6E33}">
      <dsp:nvSpPr>
        <dsp:cNvPr id="0" name=""/>
        <dsp:cNvSpPr/>
      </dsp:nvSpPr>
      <dsp:spPr>
        <a:xfrm>
          <a:off x="1648490" y="2408818"/>
          <a:ext cx="564016" cy="564016"/>
        </a:xfrm>
        <a:prstGeom prst="mathPlus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723250" y="2624498"/>
        <a:ext cx="414496" cy="132656"/>
      </dsp:txXfrm>
    </dsp:sp>
    <dsp:sp modelId="{5561AA1B-385B-4F20-9FB5-41DAC8352DBE}">
      <dsp:nvSpPr>
        <dsp:cNvPr id="0" name=""/>
        <dsp:cNvSpPr/>
      </dsp:nvSpPr>
      <dsp:spPr>
        <a:xfrm>
          <a:off x="1684421" y="2978399"/>
          <a:ext cx="2191361" cy="2219892"/>
        </a:xfrm>
        <a:prstGeom prst="ellipse">
          <a:avLst/>
        </a:prstGeom>
        <a:solidFill>
          <a:srgbClr val="FFC000">
            <a:alpha val="70000"/>
          </a:srgbClr>
        </a:solidFill>
        <a:ln>
          <a:noFill/>
        </a:ln>
        <a:effectLst>
          <a:outerShdw blurRad="57150" dist="38100" dir="5400000" algn="ctr" rotWithShape="0">
            <a:schemeClr val="accent5">
              <a:alpha val="90000"/>
              <a:hueOff val="0"/>
              <a:satOff val="0"/>
              <a:lumOff val="0"/>
              <a:alphaOff val="-2000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Федеральный проект «Современная школа»               909,3 тыс. рублей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005338" y="3303495"/>
        <a:ext cx="1549527" cy="1569700"/>
      </dsp:txXfrm>
    </dsp:sp>
    <dsp:sp modelId="{1B008B88-DF26-4878-B99F-42C23A4A597E}">
      <dsp:nvSpPr>
        <dsp:cNvPr id="0" name=""/>
        <dsp:cNvSpPr/>
      </dsp:nvSpPr>
      <dsp:spPr>
        <a:xfrm rot="20900379">
          <a:off x="4027332" y="2010546"/>
          <a:ext cx="335550" cy="3617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shade val="90000"/>
            <a:hueOff val="234936"/>
            <a:satOff val="-4095"/>
            <a:lumOff val="278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4028371" y="2093069"/>
        <a:ext cx="234885" cy="217048"/>
      </dsp:txXfrm>
    </dsp:sp>
    <dsp:sp modelId="{42446EA5-70D4-4C2C-BA64-C8140E64FDD1}">
      <dsp:nvSpPr>
        <dsp:cNvPr id="0" name=""/>
        <dsp:cNvSpPr/>
      </dsp:nvSpPr>
      <dsp:spPr>
        <a:xfrm>
          <a:off x="4444462" y="107396"/>
          <a:ext cx="3785137" cy="3283998"/>
        </a:xfrm>
        <a:prstGeom prst="ellipse">
          <a:avLst/>
        </a:prstGeom>
        <a:solidFill>
          <a:srgbClr val="FF692D">
            <a:alpha val="49804"/>
          </a:srgbClr>
        </a:solidFill>
        <a:ln>
          <a:noFill/>
        </a:ln>
        <a:effectLst>
          <a:outerShdw blurRad="57150" dist="38100" dir="5400000" algn="ctr" rotWithShape="0">
            <a:schemeClr val="accent5">
              <a:alpha val="90000"/>
              <a:hueOff val="0"/>
              <a:satOff val="0"/>
              <a:lumOff val="0"/>
              <a:alphaOff val="-4000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1"/>
              </a:solidFill>
            </a:rPr>
            <a:t>Реализация мероприятий национального проекта "Образование"</a:t>
          </a:r>
          <a:endParaRPr lang="ru-RU" sz="2900" kern="1200" dirty="0">
            <a:solidFill>
              <a:schemeClr val="tx1"/>
            </a:solidFill>
          </a:endParaRPr>
        </a:p>
      </dsp:txBody>
      <dsp:txXfrm>
        <a:off x="4998782" y="588326"/>
        <a:ext cx="2676497" cy="23221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471E71-24D0-4E93-A1B4-DA51B41FF5EE}">
      <dsp:nvSpPr>
        <dsp:cNvPr id="0" name=""/>
        <dsp:cNvSpPr/>
      </dsp:nvSpPr>
      <dsp:spPr>
        <a:xfrm>
          <a:off x="2850993" y="1594219"/>
          <a:ext cx="2634529" cy="204495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dk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Муниципальный долг по состоянию на 01.01.2022 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43046,5тыс. рублей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50819" y="1694045"/>
        <a:ext cx="2434877" cy="1845299"/>
      </dsp:txXfrm>
    </dsp:sp>
    <dsp:sp modelId="{0C1714E6-BE57-4CC0-A48F-F7C178BFDF2C}">
      <dsp:nvSpPr>
        <dsp:cNvPr id="0" name=""/>
        <dsp:cNvSpPr/>
      </dsp:nvSpPr>
      <dsp:spPr>
        <a:xfrm rot="16228738">
          <a:off x="4083531" y="1500161"/>
          <a:ext cx="1881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8122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13B83-E66C-461D-BB3B-3796310BB309}">
      <dsp:nvSpPr>
        <dsp:cNvPr id="0" name=""/>
        <dsp:cNvSpPr/>
      </dsp:nvSpPr>
      <dsp:spPr>
        <a:xfrm>
          <a:off x="2262618" y="-30036"/>
          <a:ext cx="3843525" cy="14361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dk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Привлечено в 2021 году дополнительно кредитов кредитных организаций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20646,5 тыс. рублей 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32725" y="40071"/>
        <a:ext cx="3703311" cy="1295926"/>
      </dsp:txXfrm>
    </dsp:sp>
    <dsp:sp modelId="{7BF62284-8C09-4EB1-92CE-DD4149F8A7AC}">
      <dsp:nvSpPr>
        <dsp:cNvPr id="0" name=""/>
        <dsp:cNvSpPr/>
      </dsp:nvSpPr>
      <dsp:spPr>
        <a:xfrm rot="1699578">
          <a:off x="5457455" y="3437974"/>
          <a:ext cx="46881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68813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5577D-D315-495D-A81A-EE68B222C004}">
      <dsp:nvSpPr>
        <dsp:cNvPr id="0" name=""/>
        <dsp:cNvSpPr/>
      </dsp:nvSpPr>
      <dsp:spPr>
        <a:xfrm>
          <a:off x="5898201" y="3272212"/>
          <a:ext cx="2130182" cy="170221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dk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Краткосрочный кредит кредитной организации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14300 тыс. рублей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8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5981296" y="3355307"/>
        <a:ext cx="1963992" cy="1536028"/>
      </dsp:txXfrm>
    </dsp:sp>
    <dsp:sp modelId="{0A3F7594-5813-45F0-9684-608D7C3274A9}">
      <dsp:nvSpPr>
        <dsp:cNvPr id="0" name=""/>
        <dsp:cNvSpPr/>
      </dsp:nvSpPr>
      <dsp:spPr>
        <a:xfrm rot="9083708">
          <a:off x="2808157" y="3345958"/>
          <a:ext cx="4562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5620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CEB2EA-A04B-4EF6-AAB5-A8C6B586EEC9}">
      <dsp:nvSpPr>
        <dsp:cNvPr id="0" name=""/>
        <dsp:cNvSpPr/>
      </dsp:nvSpPr>
      <dsp:spPr>
        <a:xfrm>
          <a:off x="0" y="3248054"/>
          <a:ext cx="2810941" cy="175053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dk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Долгосрочный кредит кредитной организации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28746,5 тыс. рублей</a:t>
          </a:r>
          <a:endParaRPr lang="ru-RU" kern="1200" dirty="0">
            <a:latin typeface="Times New Roman" pitchFamily="18" charset="0"/>
            <a:cs typeface="Times New Roman" pitchFamily="18" charset="0"/>
          </a:endParaRPr>
        </a:p>
      </dsp:txBody>
      <dsp:txXfrm>
        <a:off x="85454" y="3333508"/>
        <a:ext cx="2640033" cy="157962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B4E64-9869-45D0-AEDC-2FEB8262256B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C7FBE-0A1D-493F-B7FE-CE0431CA0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62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91747-727A-4AC7-B7D6-966AB8BBCD33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6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4A95D-1767-4FEA-9F65-036267B7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850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4A95D-1767-4FEA-9F65-036267B7E98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080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7B02-4296-4D18-8C79-6EA0EDFD6675}" type="datetime1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1B02-FA87-49EF-8EEA-E982B59C6444}" type="datetime1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9F10-2825-4914-B535-04C4C5983485}" type="datetime1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F730-754E-44C4-B5FC-3D08C5816CEA}" type="datetime1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0036A-F82A-4BB5-9E98-81C3E96E7DEC}" type="datetime1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057-65E7-4C14-9858-F2355668ECA8}" type="datetime1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10C9-DF50-46E4-B318-BD77A38E5296}" type="datetime1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6DE9-A080-4C55-805C-017AC2469C1B}" type="datetime1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E45C-B967-4239-9EA8-8725503C0889}" type="datetime1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4B6D-BF19-4760-95CF-C71D62D616F0}" type="datetime1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F7C0B-28EA-4D04-A63D-72A50DE12561}" type="datetime1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DDB121-7A2F-468F-A42F-BF9D711DC82C}" type="datetime1">
              <a:rPr lang="ru-RU" smtClean="0"/>
              <a:pPr/>
              <a:t>19.04.2022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wmf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504056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муниципального образования Вятскополянский муниципальный район Кировской области за 2021 год </a:t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187" name="SapphireHiddenControl" r:id="rId3" imgW="6095880" imgH="4067280"/>
        </mc:Choice>
        <mc:Fallback>
          <p:control name="SapphireHiddenControl" r:id="rId3" imgW="6095880" imgH="4067280">
            <p:pic>
              <p:nvPicPr>
                <p:cNvPr id="0" name="SapphireHiddenControl" hidden="1"/>
                <p:cNvPicPr>
                  <a:picLocks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Динамика безвозмездных поступлений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2020 - 2021 годы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607283313"/>
              </p:ext>
            </p:extLst>
          </p:nvPr>
        </p:nvGraphicFramePr>
        <p:xfrm>
          <a:off x="214282" y="836712"/>
          <a:ext cx="8715436" cy="5735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4" y="977070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из бюджетов других уровней, выделенные дополнительно в 2021 году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052736"/>
            <a:ext cx="8856984" cy="561662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дотации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на поддержку мер по обеспечению сбалансированности бюджетов – 8 400,0 тыс. рублей; </a:t>
            </a:r>
          </a:p>
          <a:p>
            <a:pPr algn="just"/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субсидии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местным бюджетам из областного бюджета на реализацию мероприятий по подготовке образовательного пространства в муниципальных общеобразовательных организациях, на базе которых создаются центры образования естественно-научной и технологической направленности «Точка роста» в рамках федерального проекта «Современная школа» национального проекта «Образование» - 900 тыс. рублей;</a:t>
            </a:r>
          </a:p>
          <a:p>
            <a:pPr algn="just"/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субсидии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из областного бюджета местным бюджетам на реализацию мер, направленных на выполнение предписаний надзорных органов и приведение зданий в соответствии с требованиями, предъявляемыми к безопасности в процессе эксплуатации, в муниципальных общеобразовательных организациях – 11033,0 тыс. рублей;</a:t>
            </a:r>
          </a:p>
          <a:p>
            <a:pPr algn="just"/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субсидии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местным бюджетам из областного бюджета на поддержку отрасли культуры -164,9 тыс. рублей;</a:t>
            </a:r>
          </a:p>
          <a:p>
            <a:pPr algn="just"/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субсидии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местным бюджетам из областного бюджета на создание мест (площадок) накопления твердых коммунальных отходов – 1461,8 тыс. рублей;</a:t>
            </a:r>
          </a:p>
          <a:p>
            <a:pPr algn="just"/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субсидии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бюджетам на создание в общеобразовательных организациях, расположенных в сельской </a:t>
            </a: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местности,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условий для занятий физической культурой и спортом (за счет областных средств) – 366,7 тыс. рублей;</a:t>
            </a:r>
          </a:p>
          <a:p>
            <a:pPr algn="just"/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субсидии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бюджетам муниципальных районов на обеспечение мероприятий по переселению граждан из аварийного жилищного фонда, в том числе переселению граждан из аварийного жилищного фонда с учетом необходимости развития малоэтажного жилищного строительства, за счет средств, поступивших от государственной корпорации - Фонда содействия реформированию жилищно-коммунального хозяйства – 11303,5 тыс. рублей;</a:t>
            </a:r>
          </a:p>
          <a:p>
            <a:pPr algn="just"/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субсидии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бюджетам муниципальных районов на обеспечение мероприятий по переселению граждан из аварийного жилищного фонда, в том числе переселению граждан из аварийного жилищного фонда с учетом необходимости развития малоэтажного жилищного строительства, за счет средств бюджетов – 102,8 тыс. рублей;</a:t>
            </a:r>
          </a:p>
          <a:p>
            <a:pPr algn="just"/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субсидии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местным бюджетам из областного бюджета на реализацию мероприятий, направленных на подготовку объектов коммунальной инфраструктуры к работе в осенне-зимний период – 2622,0 тыс. рублей;</a:t>
            </a:r>
          </a:p>
          <a:p>
            <a:pPr algn="just"/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иные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межбюджетные трансферты местным бюджетам из областного бюджета на ремонт автомобильных дорог общего пользования местного значения -10000,0 тыс. рублей;</a:t>
            </a:r>
          </a:p>
          <a:p>
            <a:pPr algn="just"/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иные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межбюджетные трансферты местным бюджетам из областного бюджета на стимулирование прироста налоговых поступлений -3691,0 тыс. рублей;</a:t>
            </a:r>
          </a:p>
          <a:p>
            <a:pPr algn="just"/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иные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межбюджетные трансферты местным бюджетам из областного бюджета на обеспечение отопительного сезона – 43,0 тыс. рублей;</a:t>
            </a:r>
          </a:p>
          <a:p>
            <a:pPr algn="just"/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прочие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межбюджетные трансферты на финансовое обеспечение расходов по оборудованию жилых помещений с печным отоплением многодетных малообеспеченных семей – 15,9 тыс. рублей.</a:t>
            </a:r>
          </a:p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82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620272" y="6014739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9838" y="1037723"/>
            <a:ext cx="6375213" cy="8147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                                                                       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106" y="1055728"/>
            <a:ext cx="1474167" cy="88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158417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9700" y="1869108"/>
            <a:ext cx="6430386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муниципальными финансами и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регулирование межбюджетных отношений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340" y="1746263"/>
            <a:ext cx="1109711" cy="102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42144" y="2811139"/>
            <a:ext cx="6427941" cy="914400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муниципальным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имуществом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9838" y="3725539"/>
            <a:ext cx="6400247" cy="9144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агропромышленного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154" y="3725538"/>
            <a:ext cx="1063675" cy="858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72070" y="4660329"/>
            <a:ext cx="6406859" cy="914400"/>
          </a:xfrm>
          <a:prstGeom prst="rect">
            <a:avLst/>
          </a:prstGeom>
          <a:solidFill>
            <a:srgbClr val="CBC0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условий, способствующих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развитию района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937" y="4669705"/>
            <a:ext cx="137814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70531" y="5924004"/>
            <a:ext cx="6160110" cy="914400"/>
          </a:xfrm>
          <a:prstGeom prst="rect">
            <a:avLst/>
          </a:prstGeom>
          <a:solidFill>
            <a:srgbClr val="FDC3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Непрограммные расходы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(Дума, КСК)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463" y="5943601"/>
            <a:ext cx="1177466" cy="914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Соединительная линия уступом 29"/>
          <p:cNvCxnSpPr/>
          <p:nvPr/>
        </p:nvCxnSpPr>
        <p:spPr>
          <a:xfrm>
            <a:off x="6871822" y="1289063"/>
            <a:ext cx="909959" cy="65341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1" name="Соединительная линия уступом 5120"/>
          <p:cNvCxnSpPr/>
          <p:nvPr/>
        </p:nvCxnSpPr>
        <p:spPr>
          <a:xfrm>
            <a:off x="6845051" y="2105236"/>
            <a:ext cx="914400" cy="6706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6" name="Прямая со стрелкой 5135"/>
          <p:cNvCxnSpPr>
            <a:stCxn id="11" idx="3"/>
          </p:cNvCxnSpPr>
          <p:nvPr/>
        </p:nvCxnSpPr>
        <p:spPr>
          <a:xfrm flipV="1">
            <a:off x="6870085" y="3251200"/>
            <a:ext cx="902315" cy="171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4" name="Прямая со стрелкой 5143"/>
          <p:cNvCxnSpPr>
            <a:stCxn id="12" idx="3"/>
          </p:cNvCxnSpPr>
          <p:nvPr/>
        </p:nvCxnSpPr>
        <p:spPr>
          <a:xfrm>
            <a:off x="6870085" y="4182739"/>
            <a:ext cx="8893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58" name="Прямая со стрелкой 5157"/>
          <p:cNvCxnSpPr>
            <a:stCxn id="14" idx="3"/>
          </p:cNvCxnSpPr>
          <p:nvPr/>
        </p:nvCxnSpPr>
        <p:spPr>
          <a:xfrm flipV="1">
            <a:off x="6878929" y="4869161"/>
            <a:ext cx="880522" cy="248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62" name="Прямоугольник 5161"/>
          <p:cNvSpPr/>
          <p:nvPr/>
        </p:nvSpPr>
        <p:spPr>
          <a:xfrm>
            <a:off x="7781781" y="1516118"/>
            <a:ext cx="1362219" cy="35700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99,8%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63" name="Прямоугольник 5162"/>
          <p:cNvSpPr/>
          <p:nvPr/>
        </p:nvSpPr>
        <p:spPr>
          <a:xfrm>
            <a:off x="7759202" y="5827960"/>
            <a:ext cx="1205286" cy="914400"/>
          </a:xfrm>
          <a:prstGeom prst="rect">
            <a:avLst/>
          </a:prstGeom>
          <a:solidFill>
            <a:srgbClr val="FDC3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0,2%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65" name="Прямая со стрелкой 5164"/>
          <p:cNvCxnSpPr/>
          <p:nvPr/>
        </p:nvCxnSpPr>
        <p:spPr>
          <a:xfrm>
            <a:off x="6650829" y="6285160"/>
            <a:ext cx="110837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013" y="2788753"/>
            <a:ext cx="1143589" cy="94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057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расходов в разрезе отраслей бюджета Вятскополянского района за 2021 год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10291"/>
              </p:ext>
            </p:extLst>
          </p:nvPr>
        </p:nvGraphicFramePr>
        <p:xfrm>
          <a:off x="251520" y="908720"/>
          <a:ext cx="8640960" cy="5511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7472"/>
                <a:gridCol w="1571636"/>
                <a:gridCol w="1143008"/>
                <a:gridCol w="1143008"/>
                <a:gridCol w="1605836"/>
              </a:tblGrid>
              <a:tr h="6415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план, 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Исполнено,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общем объеме расходов (%)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731015,3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717712,3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60649,1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60481,3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385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правоохранительная 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1209,9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1209,7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144135,9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143769,2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2898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7241,1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7178,7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289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56,9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378229,9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377795,6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48226,3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48175,5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26535,2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25923,1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9952,9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9752,8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385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муниципального долга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3112,8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3110,4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190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общего характера бюджетам субъектов РФ и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51665,3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40259,0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424936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расходной части бюджета Вятскополянского района за 2021 год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034693"/>
              </p:ext>
            </p:extLst>
          </p:nvPr>
        </p:nvGraphicFramePr>
        <p:xfrm>
          <a:off x="179512" y="1340768"/>
          <a:ext cx="8856984" cy="5256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96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783" y="260648"/>
            <a:ext cx="8229600" cy="1073850"/>
          </a:xfrm>
        </p:spPr>
        <p:txBody>
          <a:bodyPr anchor="ctr"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Социально–значимые расходы в общем объеме расходов бюджета Вятскополянского района за 2021 год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600354" y="1052736"/>
            <a:ext cx="1547664" cy="928694"/>
          </a:xfrm>
          <a:prstGeom prst="rect">
            <a:avLst/>
          </a:prstGeom>
        </p:spPr>
        <p:txBody>
          <a:bodyPr vert="horz" lIns="0" rIns="0" bIns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46568002"/>
              </p:ext>
            </p:extLst>
          </p:nvPr>
        </p:nvGraphicFramePr>
        <p:xfrm>
          <a:off x="395536" y="2132856"/>
          <a:ext cx="842493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748464" cy="792088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расходов в разрезе отраслей бюджета Вятскополянского района</a:t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76671"/>
            <a:ext cx="3962150" cy="309123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год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7" y="692696"/>
            <a:ext cx="4041775" cy="9309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год</a:t>
            </a:r>
          </a:p>
          <a:p>
            <a:pPr algn="ctr"/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593673797"/>
              </p:ext>
            </p:extLst>
          </p:nvPr>
        </p:nvGraphicFramePr>
        <p:xfrm>
          <a:off x="4805873" y="910323"/>
          <a:ext cx="4325940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635291043"/>
              </p:ext>
            </p:extLst>
          </p:nvPr>
        </p:nvGraphicFramePr>
        <p:xfrm>
          <a:off x="251520" y="908720"/>
          <a:ext cx="4214272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853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содержание органов местного самоуправления и выплату заработной платы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2021 год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3313328"/>
              </p:ext>
            </p:extLst>
          </p:nvPr>
        </p:nvGraphicFramePr>
        <p:xfrm>
          <a:off x="467544" y="1196752"/>
          <a:ext cx="82296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04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Дорожный фонд Вятскополянского района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2021 год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03847" y="2184911"/>
            <a:ext cx="2855549" cy="268424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Использовано средств дорожного фонда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128 338,1 тыс. рублей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 rot="10800000" flipH="1" flipV="1">
            <a:off x="918538" y="600735"/>
            <a:ext cx="2285310" cy="1460113"/>
          </a:xfrm>
          <a:prstGeom prst="round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от уплаты акцизов на топливо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3452,9 тыс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рублей,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677,9 тыс. рублей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Выгнутая вверх стрелка 11"/>
          <p:cNvSpPr/>
          <p:nvPr/>
        </p:nvSpPr>
        <p:spPr>
          <a:xfrm rot="2441619">
            <a:off x="2952958" y="2004700"/>
            <a:ext cx="1007975" cy="360423"/>
          </a:xfrm>
          <a:prstGeom prst="curvedDownArrow">
            <a:avLst/>
          </a:prstGeom>
          <a:solidFill>
            <a:srgbClr val="FFFFCC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2824862" y="3032008"/>
            <a:ext cx="517714" cy="252976"/>
          </a:xfrm>
          <a:prstGeom prst="rightArrow">
            <a:avLst/>
          </a:prstGeom>
          <a:solidFill>
            <a:srgbClr val="FFFFCC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78605" y="4869160"/>
            <a:ext cx="2456702" cy="1350094"/>
          </a:xfrm>
          <a:prstGeom prst="round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Остатки бюджетных ассигнований на 01.01.2021 года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1040,1 тыс. рублей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Выгнутая вниз стрелка 15"/>
          <p:cNvSpPr/>
          <p:nvPr/>
        </p:nvSpPr>
        <p:spPr>
          <a:xfrm rot="17751583">
            <a:off x="3737407" y="4968376"/>
            <a:ext cx="772283" cy="401635"/>
          </a:xfrm>
          <a:prstGeom prst="curvedUpArrow">
            <a:avLst/>
          </a:prstGeom>
          <a:solidFill>
            <a:srgbClr val="FFFFCC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88224" y="1103515"/>
            <a:ext cx="2327176" cy="1397408"/>
          </a:xfrm>
          <a:prstGeom prst="rect">
            <a:avLst/>
          </a:prstGeom>
          <a:solidFill>
            <a:srgbClr val="A2F3F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и обслуживание дорог общего пользования местного значения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37382,0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496189" y="2650157"/>
            <a:ext cx="2454687" cy="1563734"/>
          </a:xfrm>
          <a:prstGeom prst="rect">
            <a:avLst/>
          </a:prstGeom>
          <a:solidFill>
            <a:srgbClr val="A2F3F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Предоставление межбюджетных трансфертов городским и сельским поселениям – 13 641,9 тыс. рублей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73525" y="4293096"/>
            <a:ext cx="2801405" cy="2381821"/>
          </a:xfrm>
          <a:prstGeom prst="rect">
            <a:avLst/>
          </a:prstGeom>
          <a:solidFill>
            <a:srgbClr val="A2F3F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роектирование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автомобильной дороги Вятские Поляны –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Н.Бурец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4000,0 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рублей, 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Капитальный ремонт автомобильной дороги Вятские Поляны –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Кулыги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62235,1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рублей, ремонт автомобильной дороги Вятские Поляны – Нижние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Шуни</a:t>
            </a:r>
            <a:r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11079,1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 rot="19446507">
            <a:off x="5600008" y="2219748"/>
            <a:ext cx="1037056" cy="377263"/>
          </a:xfrm>
          <a:prstGeom prst="rightArrow">
            <a:avLst/>
          </a:prstGeom>
          <a:solidFill>
            <a:srgbClr val="A2F3FC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5940152" y="3366704"/>
            <a:ext cx="567691" cy="350328"/>
          </a:xfrm>
          <a:prstGeom prst="rightArrow">
            <a:avLst/>
          </a:prstGeom>
          <a:solidFill>
            <a:srgbClr val="A2F3FC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 rot="2211163">
            <a:off x="5393871" y="4538010"/>
            <a:ext cx="662751" cy="320124"/>
          </a:xfrm>
          <a:prstGeom prst="rightArrow">
            <a:avLst/>
          </a:prstGeom>
          <a:solidFill>
            <a:srgbClr val="A2F3FC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8386" y="2408379"/>
            <a:ext cx="2285310" cy="1451620"/>
          </a:xfrm>
          <a:prstGeom prst="round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Субсидия на осуществление дорожной деятельности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123 197,8 тыс. рублей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87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2820"/>
            <a:ext cx="8229600" cy="1143008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межбюджетные трансферты, выделенные из бюджета Вятскополянского района бюджетам городских и сельских поселений и МО ГО город Вятские поляны в 2021 году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812360" y="881188"/>
            <a:ext cx="1547664" cy="928694"/>
          </a:xfrm>
          <a:prstGeom prst="rect">
            <a:avLst/>
          </a:prstGeom>
        </p:spPr>
        <p:txBody>
          <a:bodyPr vert="horz" lIns="0" rIns="0" bIns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734972945"/>
              </p:ext>
            </p:extLst>
          </p:nvPr>
        </p:nvGraphicFramePr>
        <p:xfrm>
          <a:off x="467544" y="884388"/>
          <a:ext cx="8280920" cy="5356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исполнения бюджета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Вятскоплянского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99712"/>
            <a:ext cx="8229600" cy="5181616"/>
          </a:xfrm>
        </p:spPr>
        <p:txBody>
          <a:bodyPr>
            <a:normAutofit/>
          </a:bodyPr>
          <a:lstStyle/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Исполнение бюджета муниципального образования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Вятскополянский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муниципальный район осуществляет управление финансов администрации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района, которое так же обеспечивает организацию проведения финансовой, бюджетной и налоговой политики на территории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района. 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Мероприятия по организации исполнения бюджета: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сверка данных отчета об исполнении бюджета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района с данными Управления Федерального казначейства по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Вятскополянскому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району;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мониторинг  освоения целевых межбюджетных трансфертов из федерального и областного бюджетов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анализ исполнения доходной части бюджета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района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анализ кредиторской задолженности, числящейся за муниципальными учреждениями</a:t>
            </a:r>
          </a:p>
          <a:p>
            <a:pPr indent="450215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91206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предоставленных межбюджетных трансфертов за 2020 – 2021 годы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2322084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1340768"/>
            <a:ext cx="1117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206752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04088"/>
            <a:ext cx="8003232" cy="34864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Национальные проекты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1157891"/>
              </p:ext>
            </p:extLst>
          </p:nvPr>
        </p:nvGraphicFramePr>
        <p:xfrm>
          <a:off x="457200" y="1052736"/>
          <a:ext cx="8229600" cy="5271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6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Резервный фонд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2021 год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09634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течение 2021 года бюджетные ассигнования по резервному фонду Вятскополянского района не были освоены, в связи с отсутствием потребности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30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Кредиторская задолженность бюджета </a:t>
            </a:r>
            <a:r>
              <a:rPr lang="ru-RU" sz="24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Вятскополянского района </a:t>
            </a:r>
            <a:r>
              <a:rPr lang="ru-RU" sz="24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за 2021 </a:t>
            </a:r>
            <a:r>
              <a:rPr lang="ru-RU" sz="24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Просроченной кредиторской задолженности по заработной плате и начислений на нее, расчетам за тепло и электроэнергию по состоянию на 31.12.2021 года муниципальные учреждения Вятскополянского района, финансируемые за счет собственных средств, не имеют.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0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05900" cy="90872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Муниципальный долг бюджета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360809"/>
              </p:ext>
            </p:extLst>
          </p:nvPr>
        </p:nvGraphicFramePr>
        <p:xfrm>
          <a:off x="539552" y="1268760"/>
          <a:ext cx="802838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51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05900" cy="90872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Предоставление бюджетных кредитов из бюджета Вятскополянского района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7698828"/>
              </p:ext>
            </p:extLst>
          </p:nvPr>
        </p:nvGraphicFramePr>
        <p:xfrm>
          <a:off x="0" y="1124744"/>
          <a:ext cx="91440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576" y="1556792"/>
            <a:ext cx="7632848" cy="13681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Задолженность по бюджетному кредиту по состоянию на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01.01.2022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6" y="3253514"/>
            <a:ext cx="7632848" cy="136815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 бюджетный кредит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Сосновскому городскому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поселению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1500,0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0707" y="4928578"/>
            <a:ext cx="7632848" cy="136815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Погашено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1500,0 тыс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рублей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459119" y="4621666"/>
            <a:ext cx="216024" cy="3069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23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консолидированного бюджета Вятскополянского района за 2021 год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824941"/>
              </p:ext>
            </p:extLst>
          </p:nvPr>
        </p:nvGraphicFramePr>
        <p:xfrm>
          <a:off x="539552" y="1700808"/>
          <a:ext cx="8399040" cy="335366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168352"/>
                <a:gridCol w="1800200"/>
                <a:gridCol w="1701274"/>
                <a:gridCol w="1729214"/>
              </a:tblGrid>
              <a:tr h="73255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Утверждено, тыс. 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970779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консолидированного бюджета  – всего</a:t>
                      </a:r>
                      <a:endParaRPr lang="ru-RU" sz="18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777426,8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767062,8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70779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консолидированного бюджета 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всего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784467,0</a:t>
                      </a:r>
                    </a:p>
                    <a:p>
                      <a:pPr algn="ctr"/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767534,4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97,8</a:t>
                      </a:r>
                    </a:p>
                    <a:p>
                      <a:pPr algn="ctr"/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9546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Дефицит (-),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Профицит (+)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-7040,2</a:t>
                      </a: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-471,6</a:t>
                      </a: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367057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Получатели бюджетных средств</a:t>
            </a: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988271"/>
              </p:ext>
            </p:extLst>
          </p:nvPr>
        </p:nvGraphicFramePr>
        <p:xfrm>
          <a:off x="107504" y="1052736"/>
          <a:ext cx="885698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76256" y="1152476"/>
            <a:ext cx="1800200" cy="69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Управление финансов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48264" y="2042933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УЗИО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1130772"/>
            <a:ext cx="170524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Дума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92740" y="2076345"/>
            <a:ext cx="1939100" cy="5426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КСК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674640" y="1289224"/>
            <a:ext cx="1363960" cy="188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131840" y="1806228"/>
            <a:ext cx="906760" cy="27132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7" idx="1"/>
          </p:cNvCxnSpPr>
          <p:nvPr/>
        </p:nvCxnSpPr>
        <p:spPr>
          <a:xfrm flipV="1">
            <a:off x="5940152" y="1501664"/>
            <a:ext cx="936104" cy="188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8" idx="1"/>
          </p:cNvCxnSpPr>
          <p:nvPr/>
        </p:nvCxnSpPr>
        <p:spPr>
          <a:xfrm flipH="1" flipV="1">
            <a:off x="5927688" y="1824937"/>
            <a:ext cx="1020576" cy="5060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32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3" y="116632"/>
            <a:ext cx="8922941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Вятскополянской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районной Думы об утверждении бюджета на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2022-2023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598837471"/>
              </p:ext>
            </p:extLst>
          </p:nvPr>
        </p:nvGraphicFramePr>
        <p:xfrm>
          <a:off x="107504" y="1096379"/>
          <a:ext cx="4760912" cy="3438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Выгнутая вверх стрелка 16"/>
          <p:cNvSpPr/>
          <p:nvPr/>
        </p:nvSpPr>
        <p:spPr>
          <a:xfrm rot="1268494">
            <a:off x="3952954" y="1781663"/>
            <a:ext cx="5293061" cy="1947325"/>
          </a:xfrm>
          <a:prstGeom prst="curvedDownArrow">
            <a:avLst>
              <a:gd name="adj1" fmla="val 28144"/>
              <a:gd name="adj2" fmla="val 10793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2264652957"/>
              </p:ext>
            </p:extLst>
          </p:nvPr>
        </p:nvGraphicFramePr>
        <p:xfrm>
          <a:off x="3491880" y="3861048"/>
          <a:ext cx="5508104" cy="3217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5000476" y="2105583"/>
            <a:ext cx="175222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изменений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350696" cy="93610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доходной части бюджета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 района за 2021 год (%)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50316450"/>
              </p:ext>
            </p:extLst>
          </p:nvPr>
        </p:nvGraphicFramePr>
        <p:xfrm>
          <a:off x="827584" y="1340768"/>
          <a:ext cx="7704856" cy="4860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0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прогнозных поступлений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 Вятскополянского района в разрезе доходных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источников за 2021 год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6806997"/>
              </p:ext>
            </p:extLst>
          </p:nvPr>
        </p:nvGraphicFramePr>
        <p:xfrm>
          <a:off x="467544" y="764705"/>
          <a:ext cx="8424936" cy="5895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662"/>
                <a:gridCol w="1108544"/>
                <a:gridCol w="969780"/>
                <a:gridCol w="877793"/>
                <a:gridCol w="1404157"/>
              </a:tblGrid>
              <a:tr h="98528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источника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план, 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 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выполнения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налоговых и неналоговых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32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налоговые и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124931,1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128433,6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32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28188,8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29269,9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32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Акцизы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3452,9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3352,3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32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совокупный доход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40546,7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42170,5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32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имущество организаций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16120,2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16197,0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757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пошлина по делам, рассматриваемым в судах общей юрисдикции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1076,0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1100,7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983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использования имущества, находящегося в муниципальной собственности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10118,1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10403,3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757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Плата за негативное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воздействие на окружающую среду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757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оказания платных услуг и компенсации государства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22574,4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22725,9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757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реализации муниципального имущества и земельных участков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1821,8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32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Штрафы,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санкции, возмещение ущерба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458,5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32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Прочие неналоговые доходы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565,6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26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48464" cy="8640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поступления доходов бюджета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 района за 2020 – 2021 годы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859571"/>
            <a:ext cx="4507732" cy="86409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за 2020 год </a:t>
            </a:r>
          </a:p>
          <a:p>
            <a:pPr algn="ctr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 и неналоговые доходы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111 071,9 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039544" y="915615"/>
            <a:ext cx="4104456" cy="864096"/>
          </a:xfrm>
        </p:spPr>
        <p:txBody>
          <a:bodyPr>
            <a:noAutofit/>
          </a:bodyPr>
          <a:lstStyle/>
          <a:p>
            <a:pPr algn="ctr"/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за 2021 год </a:t>
            </a:r>
          </a:p>
          <a:p>
            <a:pPr algn="ctr"/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налоговые и неналоговые доходы 128 433,6 тыс. рублей</a:t>
            </a:r>
            <a:endParaRPr lang="ru-RU" sz="19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8" name="Содержимое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985604197"/>
              </p:ext>
            </p:extLst>
          </p:nvPr>
        </p:nvGraphicFramePr>
        <p:xfrm>
          <a:off x="323528" y="1746527"/>
          <a:ext cx="4464496" cy="5111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Равно 3"/>
          <p:cNvSpPr/>
          <p:nvPr/>
        </p:nvSpPr>
        <p:spPr>
          <a:xfrm>
            <a:off x="11772800" y="1700808"/>
            <a:ext cx="45719" cy="4571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5446742"/>
              </p:ext>
            </p:extLst>
          </p:nvPr>
        </p:nvGraphicFramePr>
        <p:xfrm>
          <a:off x="4572000" y="764704"/>
          <a:ext cx="4572000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налоговых доходов за 2020 - 2021 годы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072985487"/>
              </p:ext>
            </p:extLst>
          </p:nvPr>
        </p:nvGraphicFramePr>
        <p:xfrm>
          <a:off x="457200" y="911125"/>
          <a:ext cx="8096614" cy="5445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1" y="764704"/>
            <a:ext cx="19440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293447290"/>
              </p:ext>
            </p:extLst>
          </p:nvPr>
        </p:nvGraphicFramePr>
        <p:xfrm>
          <a:off x="323528" y="836712"/>
          <a:ext cx="8352928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неналоговых доходов за 2020 - 2021 годы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946107" y="692696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6687</TotalTime>
  <Words>1509</Words>
  <Application>Microsoft Office PowerPoint</Application>
  <PresentationFormat>Экран (4:3)</PresentationFormat>
  <Paragraphs>401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  Исполнение бюджета муниципального образования Вятскополянский муниципальный район Кировской области за 2021 год  </vt:lpstr>
      <vt:lpstr>Организация исполнения бюджета  Вятскоплянского района </vt:lpstr>
      <vt:lpstr>Получатели бюджетных средств</vt:lpstr>
      <vt:lpstr>Решение Вятскополянской районной Думы об утверждении бюджета на 2021 год и плановый период 2022-2023 годов</vt:lpstr>
      <vt:lpstr>Структура доходной части бюджета  Вятскополянского района за 2021 год (%)</vt:lpstr>
      <vt:lpstr>Исполнение прогнозных поступлений бюджета Вятскополянского района в разрезе доходных источников за 2021 год</vt:lpstr>
      <vt:lpstr>Динамика поступления доходов бюджета  Вятскополянского района за 2020 – 2021 годы </vt:lpstr>
      <vt:lpstr>Динамика налоговых доходов за 2020 - 2021 годы</vt:lpstr>
      <vt:lpstr>Динамика неналоговых доходов за 2020 - 2021 годы</vt:lpstr>
      <vt:lpstr>Динамика безвозмездных поступлений за 2020 - 2021 годы</vt:lpstr>
      <vt:lpstr>Безвозмездные поступления из бюджетов других уровней, выделенные дополнительно в 2021 году</vt:lpstr>
      <vt:lpstr>Муниципальные программы Вятскополянского района</vt:lpstr>
      <vt:lpstr>Исполнение расходов в разрезе отраслей бюджета Вятскополянского района за 2021 год</vt:lpstr>
      <vt:lpstr>Структура расходной части бюджета Вятскополянского района за 2021 год</vt:lpstr>
      <vt:lpstr>Социально–значимые расходы в общем объеме расходов бюджета Вятскополянского района за 2021 год</vt:lpstr>
      <vt:lpstr>   Динамика расходов в разрезе отраслей бюджета Вятскополянского района </vt:lpstr>
      <vt:lpstr>Расходы на содержание органов местного самоуправления и выплату заработной платы за 2021 год</vt:lpstr>
      <vt:lpstr>Дорожный фонд Вятскополянского района  за 2021 год</vt:lpstr>
      <vt:lpstr>Расходы на межбюджетные трансферты, выделенные из бюджета Вятскополянского района бюджетам городских и сельских поселений и МО ГО город Вятские поляны в 2021 году</vt:lpstr>
      <vt:lpstr>Динамика предоставленных межбюджетных трансфертов за 2020 – 2021 годы</vt:lpstr>
      <vt:lpstr>Национальные проекты</vt:lpstr>
      <vt:lpstr>Резервный фонд бюджета Вятскополянского района  за 2021 год</vt:lpstr>
      <vt:lpstr>Кредиторская задолженность бюджета Вятскополянского района за 2021 год</vt:lpstr>
      <vt:lpstr>Муниципальный долг бюджета Вятскополянского района </vt:lpstr>
      <vt:lpstr>Предоставление бюджетных кредитов из бюджета Вятскополянского района </vt:lpstr>
      <vt:lpstr>Исполнение консолидированного бюджета Вятскополянского района за 2021 год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 расходов, доходов и дефицита бюджета Вятскополянского района</dc:title>
  <dc:creator>Татьяна</dc:creator>
  <cp:lastModifiedBy>User</cp:lastModifiedBy>
  <cp:revision>561</cp:revision>
  <cp:lastPrinted>2022-04-05T07:53:33Z</cp:lastPrinted>
  <dcterms:created xsi:type="dcterms:W3CDTF">2013-12-07T14:19:32Z</dcterms:created>
  <dcterms:modified xsi:type="dcterms:W3CDTF">2022-04-19T14:09:22Z</dcterms:modified>
</cp:coreProperties>
</file>