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1.xml" ContentType="application/vnd.openxmlformats-officedocument.drawingml.chart+xml"/>
  <Override PartName="/ppt/drawings/drawing1.xml" ContentType="application/vnd.openxmlformats-officedocument.drawingml.chartshapes+xml"/>
  <Override PartName="/ppt/charts/chart12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8" r:id="rId1"/>
  </p:sldMasterIdLst>
  <p:notesMasterIdLst>
    <p:notesMasterId r:id="rId30"/>
  </p:notesMasterIdLst>
  <p:handoutMasterIdLst>
    <p:handoutMasterId r:id="rId31"/>
  </p:handoutMasterIdLst>
  <p:sldIdLst>
    <p:sldId id="271" r:id="rId2"/>
    <p:sldId id="276" r:id="rId3"/>
    <p:sldId id="300" r:id="rId4"/>
    <p:sldId id="293" r:id="rId5"/>
    <p:sldId id="289" r:id="rId6"/>
    <p:sldId id="283" r:id="rId7"/>
    <p:sldId id="259" r:id="rId8"/>
    <p:sldId id="266" r:id="rId9"/>
    <p:sldId id="267" r:id="rId10"/>
    <p:sldId id="268" r:id="rId11"/>
    <p:sldId id="290" r:id="rId12"/>
    <p:sldId id="291" r:id="rId13"/>
    <p:sldId id="269" r:id="rId14"/>
    <p:sldId id="298" r:id="rId15"/>
    <p:sldId id="278" r:id="rId16"/>
    <p:sldId id="305" r:id="rId17"/>
    <p:sldId id="294" r:id="rId18"/>
    <p:sldId id="306" r:id="rId19"/>
    <p:sldId id="307" r:id="rId20"/>
    <p:sldId id="280" r:id="rId21"/>
    <p:sldId id="295" r:id="rId22"/>
    <p:sldId id="284" r:id="rId23"/>
    <p:sldId id="303" r:id="rId24"/>
    <p:sldId id="297" r:id="rId25"/>
    <p:sldId id="285" r:id="rId26"/>
    <p:sldId id="308" r:id="rId27"/>
    <p:sldId id="265" r:id="rId28"/>
    <p:sldId id="282" r:id="rId2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52D2"/>
    <a:srgbClr val="FDDD1F"/>
    <a:srgbClr val="7CE4FC"/>
    <a:srgbClr val="FF4747"/>
    <a:srgbClr val="E1CDFF"/>
    <a:srgbClr val="CB9BFF"/>
    <a:srgbClr val="490086"/>
    <a:srgbClr val="FF692D"/>
    <a:srgbClr val="FFB7E7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0.xlsx"/><Relationship Id="rId4" Type="http://schemas.microsoft.com/office/2011/relationships/chartStyle" Target="style5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Z:\&#1041;&#1102;&#1076;&#1078;&#1077;&#1090;%20&#1085;&#1072;%202021-2023\&#1048;&#1089;&#1087;&#1086;&#1083;&#1085;&#1077;&#1085;&#1080;&#1077;%20&#1073;&#1102;&#1076;&#1078;&#1077;&#1090;&#1072;\&#1079;&#1072;%202021%20&#1075;&#1086;&#1076;\&#1075;&#1086;&#1076;\&#1054;&#1090;&#1095;&#1077;&#1090;%20&#1086;&#1073;%20&#1080;&#1089;&#1087;&#1086;&#1083;&#1085;&#1077;&#1085;&#1080;&#1080;%20&#1073;&#1102;&#1076;&#1078;&#1077;&#1090;&#1072;%20&#1079;&#1072;%202021%20&#1075;&#1086;&#1076;\&#1076;&#1083;&#1103;%20&#1087;&#1088;&#1077;&#1079;&#1077;&#1085;&#1090;&#1072;&#1094;&#1080;&#1080;%202021%20&#1075;&#1086;&#1076;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620086864699347E-2"/>
          <c:y val="4.9965223097112856E-2"/>
          <c:w val="0.61478332625554588"/>
          <c:h val="0.84475240594925638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B30D19"/>
            </a:solidFill>
          </c:spPr>
          <c:invertIfNegative val="0"/>
          <c:dLbls>
            <c:dLbl>
              <c:idx val="0"/>
              <c:layout>
                <c:manualLayout>
                  <c:x val="0.15367189068696752"/>
                  <c:y val="-0.322887326244796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83,1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0.18136045536224829"/>
                  <c:y val="-9.429262761653933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12.7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 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0.20231939060797527"/>
                  <c:y val="0.3199736385499649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83.1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40140544"/>
        <c:axId val="140142080"/>
        <c:axId val="0"/>
      </c:bar3DChart>
      <c:catAx>
        <c:axId val="14014054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40142080"/>
        <c:crosses val="autoZero"/>
        <c:auto val="1"/>
        <c:lblAlgn val="ctr"/>
        <c:lblOffset val="100"/>
        <c:noMultiLvlLbl val="0"/>
      </c:catAx>
      <c:valAx>
        <c:axId val="1401420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01405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646023020887584"/>
          <c:y val="7.3693609206820151E-2"/>
          <c:w val="0.30011344305270871"/>
          <c:h val="0.35381117784298483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6298520835864419E-2"/>
          <c:y val="6.1956236721082213E-2"/>
          <c:w val="0.90556399776758589"/>
          <c:h val="0.363806544657504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explosion val="1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5"/>
            <c:bubble3D val="0"/>
            <c:explosion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2.7122122160126352E-2"/>
                  <c:y val="-1.280827259769249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9312089964767232E-2"/>
                  <c:y val="1.280827259769248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9312089964767232E-2"/>
                  <c:y val="2.134712099615415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5203536933543807E-2"/>
                  <c:y val="1.49429846973079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17478700947636985"/>
                  <c:y val="-5.97719387892317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0547491951160248"/>
                  <c:y val="6.404136298846246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5.1230675191349773E-2"/>
                  <c:y val="7.044549928730869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3.6162829546835133E-2"/>
                  <c:y val="2.561654519538498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4.8217106062446849E-2"/>
                  <c:y val="-1.06735604980770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5.4244244320252703E-2"/>
                  <c:y val="-2.134712099615415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0.12054276515611712"/>
                  <c:y val="-2.775125729500040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расходы 88 167 тыс.рублей</c:v>
                </c:pt>
                <c:pt idx="1">
                  <c:v>Национальная безопасность и правоохранительная деятельность 2 387 тыс.рублей</c:v>
                </c:pt>
                <c:pt idx="2">
                  <c:v>Национальная экономика 303 487 тыс.рублей</c:v>
                </c:pt>
                <c:pt idx="3">
                  <c:v>Жилищно-коммунальное хозяйство 15 477 тыс. рублей</c:v>
                </c:pt>
                <c:pt idx="4">
                  <c:v>Охрана окружающей среды 805 тыс. рублей</c:v>
                </c:pt>
                <c:pt idx="5">
                  <c:v>Образование 452 406 тыс.рублей</c:v>
                </c:pt>
                <c:pt idx="6">
                  <c:v>Культура и кинематография 61 972 тыс.рублей</c:v>
                </c:pt>
                <c:pt idx="7">
                  <c:v>Социальная политика 29 911 тыс.рублей</c:v>
                </c:pt>
                <c:pt idx="8">
                  <c:v>Физическая культура и спорт 14 237 тыс.рублей</c:v>
                </c:pt>
                <c:pt idx="9">
                  <c:v>Обслуживание муниципального долга 3 042 тыс.рублей</c:v>
                </c:pt>
                <c:pt idx="10">
                  <c:v>Межбюджетные трансферты  51 906  тыс.рублей</c:v>
                </c:pt>
              </c:strCache>
            </c:strRef>
          </c:cat>
          <c:val>
            <c:numRef>
              <c:f>Лист1!$B$2:$B$12</c:f>
              <c:numCache>
                <c:formatCode>_-* #,##0_р_._-;\-* #,##0_р_._-;_-* "-"??_р_._-;_-@_-</c:formatCode>
                <c:ptCount val="11"/>
                <c:pt idx="0">
                  <c:v>88166.57</c:v>
                </c:pt>
                <c:pt idx="1">
                  <c:v>2387.31</c:v>
                </c:pt>
                <c:pt idx="2">
                  <c:v>303487.44</c:v>
                </c:pt>
                <c:pt idx="3">
                  <c:v>15477.12</c:v>
                </c:pt>
                <c:pt idx="4">
                  <c:v>805</c:v>
                </c:pt>
                <c:pt idx="5">
                  <c:v>452405.7</c:v>
                </c:pt>
                <c:pt idx="6">
                  <c:v>61971.77</c:v>
                </c:pt>
                <c:pt idx="7">
                  <c:v>29910.53</c:v>
                </c:pt>
                <c:pt idx="8">
                  <c:v>14237.42</c:v>
                </c:pt>
                <c:pt idx="9">
                  <c:v>3041.86</c:v>
                </c:pt>
                <c:pt idx="10">
                  <c:v>51906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1.5735813919936826E-2"/>
          <c:y val="0.4363872603071296"/>
          <c:w val="0.97220990956445141"/>
          <c:h val="0.5434943388107468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6666666666666666E-2"/>
          <c:y val="0.14489074803149607"/>
          <c:w val="0.61931774934383199"/>
          <c:h val="0.820734251968503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2.5218453988204208E-2"/>
                  <c:y val="-2.0813185056955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9239021751206382E-2"/>
                  <c:y val="2.6547182253435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0606985697241369E-2"/>
                  <c:y val="3.1343187723062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8.2011419021074949E-3"/>
                  <c:y val="-1.9376698523036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157349666462181E-2"/>
                  <c:y val="3.75009988566354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prstClr val="white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Ellipse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Иные межбюджетные трансферты</c:v>
                </c:pt>
                <c:pt idx="2">
                  <c:v>Межбюджетные трансферты за счет средств дорожного фонда</c:v>
                </c:pt>
                <c:pt idx="3">
                  <c:v>Межбюджетные трансферты в соответствии с заключенными соглашениями по передаче части полномочий</c:v>
                </c:pt>
                <c:pt idx="4">
                  <c:v>Межбюджетные трансферты бюджету МО ГО г.Вятские Поляны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5795.1</c:v>
                </c:pt>
                <c:pt idx="1">
                  <c:v>66876.58</c:v>
                </c:pt>
                <c:pt idx="2">
                  <c:v>1128.9000000000001</c:v>
                </c:pt>
                <c:pt idx="3">
                  <c:v>731.2</c:v>
                </c:pt>
                <c:pt idx="4">
                  <c:v>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4383401844239532"/>
          <c:y val="0.14766872462250688"/>
          <c:w val="0.45217536215782783"/>
          <c:h val="0.743259864782816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2">
        <a:lumMod val="10000"/>
        <a:lumOff val="9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lt1"/>
            </a:gs>
            <a:gs pos="39000">
              <a:schemeClr val="lt1"/>
            </a:gs>
            <a:gs pos="100000">
              <a:schemeClr val="lt1">
                <a:lumMod val="75000"/>
              </a:schemeClr>
            </a:gs>
          </a:gsLst>
          <a:path path="circle">
            <a:fillToRect l="50000" t="-80000" r="50000" b="180000"/>
          </a:path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chemeClr val="lt1"/>
            </a:gs>
            <a:gs pos="39000">
              <a:schemeClr val="lt1"/>
            </a:gs>
            <a:gs pos="100000">
              <a:schemeClr val="lt1">
                <a:lumMod val="75000"/>
              </a:schemeClr>
            </a:gs>
          </a:gsLst>
          <a:path path="circle">
            <a:fillToRect l="50000" t="-80000" r="50000" b="180000"/>
          </a:path>
        </a:gradFill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959648640572504E-2"/>
          <c:y val="3.3196969342587666E-2"/>
          <c:w val="0.91040351359427496"/>
          <c:h val="0.8434125009501868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0717439441594612E-2"/>
                  <c:y val="-2.0283382255772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4687065421849679E-3"/>
                  <c:y val="-8.13725375543059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6167.8</c:v>
                </c:pt>
                <c:pt idx="1">
                  <c:v>5795.1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Межбюджетные трансферты бюджету МО ГО г.Вятские Поляны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2163399469024458E-2"/>
                  <c:y val="-1.8565188663248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0816997345122569E-3"/>
                  <c:y val="-1.85651886632479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86</c:v>
                </c:pt>
                <c:pt idx="1">
                  <c:v>88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Межбюджетные трансферты за счет средств дорожного фонда</c:v>
                </c:pt>
              </c:strCache>
            </c:strRef>
          </c:tx>
          <c:spPr>
            <a:solidFill>
              <a:srgbClr val="00B0F0">
                <a:alpha val="85000"/>
              </a:srgb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2283477123231518E-2"/>
                  <c:y val="-2.89330059817914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1485965160959126E-3"/>
                  <c:y val="-2.3206485829060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1061.8</c:v>
                </c:pt>
                <c:pt idx="1">
                  <c:v>1128.9000000000001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Межбюджетные трансферты в соответствии с заключенными соглашениями по передаче части полномочий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Lbls>
            <c:dLbl>
              <c:idx val="0"/>
              <c:layout>
                <c:manualLayout>
                  <c:x val="6.0360869865033594E-3"/>
                  <c:y val="-2.9295721528017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3569852391879829E-2"/>
                  <c:y val="-1.6004435179716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592.20000000000005</c:v>
                </c:pt>
                <c:pt idx="1">
                  <c:v>731.2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45738.2</c:v>
                </c:pt>
                <c:pt idx="1">
                  <c:v>66876.600000000006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142162176"/>
        <c:axId val="142176256"/>
        <c:axId val="0"/>
      </c:bar3DChart>
      <c:catAx>
        <c:axId val="1421621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42176256"/>
        <c:crosses val="autoZero"/>
        <c:auto val="1"/>
        <c:lblAlgn val="ctr"/>
        <c:lblOffset val="100"/>
        <c:noMultiLvlLbl val="0"/>
      </c:catAx>
      <c:valAx>
        <c:axId val="14217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42162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779749568055659"/>
          <c:y val="1.9941680456557458E-2"/>
          <c:w val="0.71879226063004498"/>
          <c:h val="0.2815430960887386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749637137092294E-2"/>
          <c:y val="8.6144639715401025E-2"/>
          <c:w val="0.8200686034885013"/>
          <c:h val="0.539370158073807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5"/>
          <c:dPt>
            <c:idx val="0"/>
            <c:bubble3D val="0"/>
            <c:spPr>
              <a:solidFill>
                <a:srgbClr val="248D98"/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Lbls>
            <c:dLbl>
              <c:idx val="0"/>
              <c:layout>
                <c:manualLayout>
                  <c:x val="-0.20529013801333898"/>
                  <c:y val="-3.5398722557943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9.6669142496711838E-2"/>
                  <c:y val="-8.59905912950355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2889696843719873E-2"/>
                  <c:y val="7.955213034498584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553 068,7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2464564869136404E-2"/>
                  <c:y val="6.20572936586858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8.7736667252025756E-4"/>
                  <c:y val="0.118821326063935"/>
                </c:manualLayout>
              </c:layout>
              <c:spPr>
                <a:noFill/>
                <a:ln>
                  <a:noFill/>
                </a:ln>
                <a:effectLst>
                  <a:glow rad="1244600">
                    <a:schemeClr val="accent1">
                      <a:alpha val="40000"/>
                    </a:schemeClr>
                  </a:glow>
                </a:effectLst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kumimoji="0" lang="ru-RU" sz="1300" b="1" kern="1200">
                      <a:solidFill>
                        <a:schemeClr val="dk1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0997217355557472"/>
                  <c:y val="-1.0683153962060292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kumimoji="0" lang="ru-RU" sz="1300" b="1" kern="1200">
                    <a:solidFill>
                      <a:schemeClr val="dk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3"/>
                <c:pt idx="0">
                  <c:v>Налоговые доходы 104 349,14 тыс.рублей</c:v>
                </c:pt>
                <c:pt idx="1">
                  <c:v>Неналоговые доходы 48 153,14 тыс.рублей</c:v>
                </c:pt>
                <c:pt idx="2">
                  <c:v>Безвозмездные поступления 878 838,17 тыс. рублей</c:v>
                </c:pt>
              </c:strCache>
            </c:strRef>
          </c:cat>
          <c:val>
            <c:numRef>
              <c:f>Лист1!$B$2:$B$9</c:f>
              <c:numCache>
                <c:formatCode>_-* #,##0.00_р_._-;\-* #,##0.00_р_._-;_-* "-"??_р_._-;_-@_-</c:formatCode>
                <c:ptCount val="4"/>
                <c:pt idx="0">
                  <c:v>104349.14</c:v>
                </c:pt>
                <c:pt idx="1">
                  <c:v>48153.14</c:v>
                </c:pt>
                <c:pt idx="2">
                  <c:v>878838.17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5.1409027301867485E-2"/>
          <c:y val="0.68124178685870007"/>
          <c:w val="0.83455601707337179"/>
          <c:h val="0.21164564500291794"/>
        </c:manualLayout>
      </c:layout>
      <c:overlay val="0"/>
      <c:txPr>
        <a:bodyPr/>
        <a:lstStyle/>
        <a:p>
          <a:pPr algn="just">
            <a:defRPr sz="14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921041119860023E-2"/>
          <c:y val="0"/>
          <c:w val="0.86423622047244097"/>
          <c:h val="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bubble3D val="0"/>
            <c:explosion val="13"/>
            <c:spPr>
              <a:solidFill>
                <a:srgbClr val="9B08B8"/>
              </a:solidFill>
            </c:spPr>
          </c:dPt>
          <c:dPt>
            <c:idx val="2"/>
            <c:bubble3D val="0"/>
            <c:explosion val="9"/>
            <c:spPr>
              <a:solidFill>
                <a:srgbClr val="C20664"/>
              </a:solidFill>
            </c:spPr>
          </c:dPt>
          <c:dPt>
            <c:idx val="3"/>
            <c:bubble3D val="0"/>
            <c:spPr>
              <a:solidFill>
                <a:srgbClr val="B4102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0.1990487751531059"/>
                  <c:y val="-5.87195211512204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137 555,82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3814545056867891"/>
                  <c:y val="-6.622056595241523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45 264,44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6111111111111108E-2"/>
                  <c:y val="-3.2335525771663158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898 311,6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27959645669291339"/>
                  <c:y val="-2.75492763676664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249 376,5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6.3541776027996502E-2"/>
                  <c:y val="-3.609311073711855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194 982,3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9.6999343832020996E-2"/>
                  <c:y val="-4.181999784601051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31 673,2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kumimoji="0" lang="ru-RU" sz="13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Лист1!$A$3:$A$8</c:f>
              <c:strCache>
                <c:ptCount val="3"/>
                <c:pt idx="0">
                  <c:v>Налоговые доходы 137 555,82 тыс. рублей</c:v>
                </c:pt>
                <c:pt idx="1">
                  <c:v>Неналоговые доходы 45 264,44 тыс. рублей</c:v>
                </c:pt>
                <c:pt idx="2">
                  <c:v>Безвозмездные поступления 898 311,6 тыс.рублей</c:v>
                </c:pt>
              </c:strCache>
            </c:strRef>
          </c:cat>
          <c:val>
            <c:numRef>
              <c:f>Лист1!$B$3:$B$8</c:f>
              <c:numCache>
                <c:formatCode>0.00</c:formatCode>
                <c:ptCount val="6"/>
                <c:pt idx="0">
                  <c:v>137555.81792</c:v>
                </c:pt>
                <c:pt idx="1">
                  <c:v>45264.44</c:v>
                </c:pt>
                <c:pt idx="2">
                  <c:v>898311.64489999996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6.1362423447069117E-2"/>
          <c:y val="0.76151907018772136"/>
          <c:w val="0.80252646544181983"/>
          <c:h val="0.23319683655921308"/>
        </c:manualLayout>
      </c:layout>
      <c:overlay val="0"/>
      <c:txPr>
        <a:bodyPr/>
        <a:lstStyle/>
        <a:p>
          <a:pPr algn="just">
            <a:defRPr lang="ru-RU" sz="1400" b="0" i="0" u="none" strike="noStrike" kern="1200" baseline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026140804044745E-2"/>
          <c:y val="2.5078302549481461E-2"/>
          <c:w val="0.88032849287368775"/>
          <c:h val="0.5348015922207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2.1487871349677796E-2"/>
                  <c:y val="1.1337272564494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5173379884480118E-2"/>
                  <c:y val="-3.20427530542815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5655364081824794E-3"/>
                  <c:y val="-1.313738183454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9802969488232982E-2"/>
                  <c:y val="4.8174760301320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388938882352549E-3"/>
                  <c:y val="-1.262500631287045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624,1</a:t>
                    </a:r>
                    <a:endParaRPr lang="en-US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1.3634711991951202E-2"/>
                  <c:y val="-5.6982496361053395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1.1991308959523082E-2"/>
                  <c:y val="-6.98299886597891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1.9010415959066249E-2"/>
                  <c:y val="-1.59754647420442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30926.400000000001</c:v>
                </c:pt>
                <c:pt idx="1">
                  <c:v>4202.8</c:v>
                </c:pt>
                <c:pt idx="2">
                  <c:v>50703.5</c:v>
                </c:pt>
                <c:pt idx="3">
                  <c:v>-6.36</c:v>
                </c:pt>
                <c:pt idx="4">
                  <c:v>418.94</c:v>
                </c:pt>
                <c:pt idx="5">
                  <c:v>1802.41</c:v>
                </c:pt>
                <c:pt idx="6">
                  <c:v>14741.74</c:v>
                </c:pt>
                <c:pt idx="7">
                  <c:v>1559.65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9802581671795152E-2"/>
                  <c:y val="9.329274731530836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509691088151172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25412623103930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1959797021322742E-2"/>
                  <c:y val="-2.3323186828827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9213923252362039E-2"/>
                  <c:y val="-6.99695604864812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4.7056707902834441E-3"/>
                  <c:y val="-8.87675809611012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Лист1!$C$2:$C$9</c:f>
              <c:numCache>
                <c:formatCode>#,##0.0</c:formatCode>
                <c:ptCount val="8"/>
                <c:pt idx="0">
                  <c:v>39817</c:v>
                </c:pt>
                <c:pt idx="1">
                  <c:v>4462.8999999999996</c:v>
                </c:pt>
                <c:pt idx="2">
                  <c:v>68819.7</c:v>
                </c:pt>
                <c:pt idx="3">
                  <c:v>0</c:v>
                </c:pt>
                <c:pt idx="4">
                  <c:v>164.7</c:v>
                </c:pt>
                <c:pt idx="5">
                  <c:v>3222.4</c:v>
                </c:pt>
                <c:pt idx="6">
                  <c:v>18262.2</c:v>
                </c:pt>
                <c:pt idx="7">
                  <c:v>2806.9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0231808"/>
        <c:axId val="140233344"/>
      </c:barChart>
      <c:catAx>
        <c:axId val="140231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40233344"/>
        <c:crosses val="autoZero"/>
        <c:auto val="1"/>
        <c:lblAlgn val="ctr"/>
        <c:lblOffset val="100"/>
        <c:noMultiLvlLbl val="0"/>
      </c:catAx>
      <c:valAx>
        <c:axId val="140233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40231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445434350705118"/>
          <c:y val="0.11901583497467978"/>
          <c:w val="0.11068441696738911"/>
          <c:h val="9.95896404648110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aseline="0">
          <a:latin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5856115834353164E-2"/>
          <c:w val="0.72009719226599445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spPr>
            <a:solidFill>
              <a:srgbClr val="BF058E"/>
            </a:solidFill>
          </c:spPr>
          <c:invertIfNegative val="0"/>
          <c:dLbls>
            <c:dLbl>
              <c:idx val="0"/>
              <c:layout>
                <c:manualLayout>
                  <c:x val="-1.0156318838136759E-2"/>
                  <c:y val="2.57652515541525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7422273961896953E-2"/>
                  <c:y val="-1.00279209365172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6.2853409008193934E-3"/>
                  <c:y val="-9.36643455685893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7.9415266119856418E-3"/>
                  <c:y val="-1.73152322227403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8198136030862471E-2"/>
                  <c:y val="1.78500015279122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7453417874204454E-2"/>
                  <c:y val="-3.0306164594778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9.2981112217690079E-2"/>
                  <c:y val="-2.2588386075905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11048.22</c:v>
                </c:pt>
                <c:pt idx="1">
                  <c:v>4006.82</c:v>
                </c:pt>
                <c:pt idx="2">
                  <c:v>195.2</c:v>
                </c:pt>
                <c:pt idx="3">
                  <c:v>1402.5</c:v>
                </c:pt>
                <c:pt idx="4">
                  <c:v>31500.34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2.888807373893322E-2"/>
                  <c:y val="-8.43689921491880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9765524137164835E-2"/>
                  <c:y val="-1.4764282990615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0642974535396451E-2"/>
                  <c:y val="2.10918328437370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5847223871677094E-2"/>
                  <c:y val="-4.2183665687474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0408498672561287E-2"/>
                  <c:y val="-1.89828156367873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 rtl="0">
                  <a:defRPr lang="ru-RU" sz="16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11135.7</c:v>
                </c:pt>
                <c:pt idx="1">
                  <c:v>4667.7</c:v>
                </c:pt>
                <c:pt idx="2">
                  <c:v>182.3</c:v>
                </c:pt>
                <c:pt idx="3">
                  <c:v>1898.7</c:v>
                </c:pt>
                <c:pt idx="4">
                  <c:v>27380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0367360"/>
        <c:axId val="140368896"/>
      </c:barChart>
      <c:catAx>
        <c:axId val="140367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40368896"/>
        <c:crosses val="autoZero"/>
        <c:auto val="1"/>
        <c:lblAlgn val="ctr"/>
        <c:lblOffset val="100"/>
        <c:noMultiLvlLbl val="0"/>
      </c:catAx>
      <c:valAx>
        <c:axId val="140368896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1400" b="0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403673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240501055438284"/>
          <c:y val="0.58488366608606002"/>
          <c:w val="0.15085273092261781"/>
          <c:h val="0.17824790974954197"/>
        </c:manualLayout>
      </c:layout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56285795831114"/>
          <c:y val="2.4844283683579389E-2"/>
          <c:w val="0.80980226335004923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spPr>
            <a:solidFill>
              <a:srgbClr val="EADF02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EADF02"/>
              </a:solidFill>
              <a:ln w="0" cap="sq" cmpd="sng"/>
              <a:effectLst>
                <a:outerShdw sx="1000" sy="1000" algn="ctr" rotWithShape="0">
                  <a:schemeClr val="bg1"/>
                </a:outerShdw>
              </a:effectLst>
              <a:scene3d>
                <a:camera prst="orthographicFront"/>
                <a:lightRig rig="threePt" dir="t"/>
              </a:scene3d>
              <a:sp3d prstMaterial="flat"/>
            </c:spPr>
          </c:dPt>
          <c:dLbls>
            <c:dLbl>
              <c:idx val="0"/>
              <c:layout>
                <c:manualLayout>
                  <c:x val="-1.4571847007998222E-2"/>
                  <c:y val="-1.1071281618534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114662307198401E-2"/>
                  <c:y val="-4.4285126474136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571847007998222E-2"/>
                  <c:y val="-4.4285126474136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6229324614396803E-2"/>
                  <c:y val="-1.10714559694258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138472.29999999999</c:v>
                </c:pt>
                <c:pt idx="1">
                  <c:v>463933.08</c:v>
                </c:pt>
                <c:pt idx="2">
                  <c:v>241222.16</c:v>
                </c:pt>
                <c:pt idx="3">
                  <c:v>38154.65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 год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0200292905598755E-2"/>
                  <c:y val="-1.1071281618534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894340111039769E-2"/>
                  <c:y val="-2.21425632370683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6229324614396803E-2"/>
                  <c:y val="6.642768971120518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657477606398686E-2"/>
                  <c:y val="-1.1071281618534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153877</c:v>
                </c:pt>
                <c:pt idx="1">
                  <c:v>446463.5</c:v>
                </c:pt>
                <c:pt idx="2">
                  <c:v>259722.8</c:v>
                </c:pt>
                <c:pt idx="3">
                  <c:v>39607.800000000003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0527872"/>
        <c:axId val="140541952"/>
      </c:barChart>
      <c:catAx>
        <c:axId val="140527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0541952"/>
        <c:crosses val="autoZero"/>
        <c:auto val="1"/>
        <c:lblAlgn val="ctr"/>
        <c:lblOffset val="100"/>
        <c:noMultiLvlLbl val="0"/>
      </c:catAx>
      <c:valAx>
        <c:axId val="140541952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0527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61403697990553"/>
          <c:y val="0.12593277727022295"/>
          <c:w val="0.13716890651996524"/>
          <c:h val="0.1255170365685864"/>
        </c:manualLayout>
      </c:layout>
      <c:overlay val="0"/>
      <c:txPr>
        <a:bodyPr/>
        <a:lstStyle/>
        <a:p>
          <a:pPr>
            <a:defRPr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Удельный вес в общем объеме расходов, %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Удельный вес в общем объеме расходов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Охрана окружающей среды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Обслуживание муниципального долга</c:v>
                </c:pt>
                <c:pt idx="3">
                  <c:v>Физическая культура и спорт</c:v>
                </c:pt>
                <c:pt idx="4">
                  <c:v>Жилищно-коммунальное хозяйство</c:v>
                </c:pt>
                <c:pt idx="5">
                  <c:v>Социальная политика</c:v>
                </c:pt>
                <c:pt idx="6">
                  <c:v>МБТ, предоставляемые из бюджета Вятскополняского района</c:v>
                </c:pt>
                <c:pt idx="7">
                  <c:v>Культура и кинематография</c:v>
                </c:pt>
                <c:pt idx="8">
                  <c:v>Общегосударственные вопросы</c:v>
                </c:pt>
                <c:pt idx="9">
                  <c:v>Национальная экономика</c:v>
                </c:pt>
                <c:pt idx="10">
                  <c:v>Образование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1.4</c:v>
                </c:pt>
                <c:pt idx="4">
                  <c:v>1</c:v>
                </c:pt>
                <c:pt idx="5">
                  <c:v>2.6</c:v>
                </c:pt>
                <c:pt idx="6">
                  <c:v>6.7</c:v>
                </c:pt>
                <c:pt idx="7">
                  <c:v>6.4</c:v>
                </c:pt>
                <c:pt idx="8">
                  <c:v>8.8000000000000007</c:v>
                </c:pt>
                <c:pt idx="9">
                  <c:v>27.2</c:v>
                </c:pt>
                <c:pt idx="10">
                  <c:v>45.1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40712192"/>
        <c:axId val="140739712"/>
      </c:barChart>
      <c:catAx>
        <c:axId val="14071219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40739712"/>
        <c:crosses val="autoZero"/>
        <c:auto val="1"/>
        <c:lblAlgn val="ctr"/>
        <c:lblOffset val="100"/>
        <c:noMultiLvlLbl val="0"/>
      </c:catAx>
      <c:valAx>
        <c:axId val="14073971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0712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rgbClr val="FFB7E7"/>
                  </a:gs>
                  <a:gs pos="50000">
                    <a:srgbClr val="E57FDE"/>
                  </a:gs>
                  <a:gs pos="100000">
                    <a:srgbClr val="920061"/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gradFill>
                <a:gsLst>
                  <a:gs pos="0">
                    <a:srgbClr val="DDEBCF"/>
                  </a:gs>
                  <a:gs pos="50000">
                    <a:srgbClr val="FFFF00"/>
                  </a:gs>
                  <a:gs pos="100000">
                    <a:srgbClr val="156B13"/>
                  </a:gs>
                </a:gsLst>
                <a:lin ang="5400000" scaled="0"/>
              </a:gradFill>
            </c:spPr>
          </c:dPt>
          <c:dPt>
            <c:idx val="2"/>
            <c:bubble3D val="0"/>
            <c:spPr>
              <a:gradFill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5000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0"/>
              </a:gradFill>
            </c:spPr>
          </c:dPt>
          <c:dLbls>
            <c:dLbl>
              <c:idx val="0"/>
              <c:layout>
                <c:manualLayout>
                  <c:x val="-0.17305342141471461"/>
                  <c:y val="-0.15998794291338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0137465732677375"/>
                  <c:y val="3.9739911417322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Расходы по заработной плате и начисления на нее</c:v>
                </c:pt>
                <c:pt idx="1">
                  <c:v>Расходы по оплате коммунальных услуг</c:v>
                </c:pt>
                <c:pt idx="2">
                  <c:v>Прочие расходы</c:v>
                </c:pt>
              </c:strCache>
            </c:strRef>
          </c:cat>
          <c:val>
            <c:numRef>
              <c:f>Лист1!$B$2:$B$4</c:f>
              <c:numCache>
                <c:formatCode>_-* #,##0.00_р_._-;\-* #,##0.00_р_._-;_-* "-"??_р_._-;_-@_-</c:formatCode>
                <c:ptCount val="3"/>
                <c:pt idx="0">
                  <c:v>495144.6</c:v>
                </c:pt>
                <c:pt idx="1">
                  <c:v>77461.600000000006</c:v>
                </c:pt>
                <c:pt idx="2">
                  <c:v>504752.10000000009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0517777227031755"/>
          <c:y val="0.15969242125984251"/>
          <c:w val="0.29985414725999104"/>
          <c:h val="0.6681149114173228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200737874311712"/>
          <c:y val="3.5823494607750854E-2"/>
          <c:w val="0.62969851639181307"/>
          <c:h val="0.41450730172390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4"/>
            <c:bubble3D val="0"/>
            <c:explosion val="11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9.1009121716898525E-2"/>
                  <c:y val="-6.404136298846246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8495379039006551"/>
                  <c:y val="4.696366619153914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5229337438799427E-2"/>
                  <c:y val="3.629010569346206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1651340517898889E-2"/>
                  <c:y val="-3.415539359384665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0458674877598743E-2"/>
                  <c:y val="3.2020513406664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7321090907409717"/>
                  <c:y val="-5.123309039077001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9.3945131000429963E-2"/>
                  <c:y val="9.3927332383078294E-2"/>
                </c:manualLayout>
              </c:layout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0.17614668719399715"/>
                  <c:y val="5.336780249038539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0.13504579351539783"/>
                  <c:y val="1.707769679692331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7614668719399713E-2"/>
                  <c:y val="-2.134712099615415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0.12036690291589799"/>
                  <c:y val="-1.49429846973079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расходы 94 741 тыс.рублей</c:v>
                </c:pt>
                <c:pt idx="1">
                  <c:v>Национальная безопасность и правоохранительная деятельность 2 481 тыс.рублей</c:v>
                </c:pt>
                <c:pt idx="2">
                  <c:v>Национальная экономика 293 467 тыс.рублей</c:v>
                </c:pt>
                <c:pt idx="3">
                  <c:v>Жилищно-коммунальное хозяйство 10 784 тыс. рублей</c:v>
                </c:pt>
                <c:pt idx="4">
                  <c:v>Охрана окружающей среды 300 тыс.рублей</c:v>
                </c:pt>
                <c:pt idx="5">
                  <c:v>Образование 485 980 тыс.рублей</c:v>
                </c:pt>
                <c:pt idx="6">
                  <c:v>Культура и кинематография 68 775 тыс.рублей</c:v>
                </c:pt>
                <c:pt idx="7">
                  <c:v>Социальная политика 28 461 тыс.рублей</c:v>
                </c:pt>
                <c:pt idx="8">
                  <c:v>Физическая культура и спорт 15 357 тыс.рублей</c:v>
                </c:pt>
                <c:pt idx="9">
                  <c:v>Обслуживание муниципального долга 4 441 тыс.рублей</c:v>
                </c:pt>
                <c:pt idx="10">
                  <c:v>Межбюджетные трансферты 72 572 тыс.рублей</c:v>
                </c:pt>
              </c:strCache>
            </c:strRef>
          </c:cat>
          <c:val>
            <c:numRef>
              <c:f>Лист1!$B$2:$B$12</c:f>
              <c:numCache>
                <c:formatCode>_-* #,##0.00_р_._-;\-* #,##0.00_р_._-;_-* "-"??_р_._-;_-@_-</c:formatCode>
                <c:ptCount val="11"/>
                <c:pt idx="0">
                  <c:v>94740.83</c:v>
                </c:pt>
                <c:pt idx="1">
                  <c:v>2481.3000000000002</c:v>
                </c:pt>
                <c:pt idx="2">
                  <c:v>293466.8</c:v>
                </c:pt>
                <c:pt idx="3">
                  <c:v>10783.9</c:v>
                </c:pt>
                <c:pt idx="4">
                  <c:v>300</c:v>
                </c:pt>
                <c:pt idx="5">
                  <c:v>485980.24</c:v>
                </c:pt>
                <c:pt idx="6">
                  <c:v>68775.100000000006</c:v>
                </c:pt>
                <c:pt idx="7">
                  <c:v>28460.94</c:v>
                </c:pt>
                <c:pt idx="8">
                  <c:v>15356.6</c:v>
                </c:pt>
                <c:pt idx="9">
                  <c:v>4441</c:v>
                </c:pt>
                <c:pt idx="10">
                  <c:v>72571.600000000006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7.6575264566776241E-2"/>
          <c:y val="0.4363872603071296"/>
          <c:w val="0.86470917303522477"/>
          <c:h val="0.5434943388107468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22B9EF-8807-4456-A4E3-66590BAC932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37CE01-9DF4-4E9D-8C5B-D62415FB6EB2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Вятскополянского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района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A0E7A1C3-175A-4D8D-9780-E2BB6D18552C}" type="parTrans" cxnId="{30045970-64B1-4492-90BC-FE21E20101E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6FDEC2E-D030-4ED7-9145-7B2F4A565F83}" type="sibTrans" cxnId="{30045970-64B1-4492-90BC-FE21E20101E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61DB505-D361-4581-B641-740260BFFAC3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75000"/>
              </a:schemeClr>
            </a:gs>
            <a:gs pos="62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Управление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образования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523197D-D788-40E5-8193-266E74971F20}" type="parTrans" cxnId="{4B3ED09B-0F53-4AAE-ACC6-8E8FD017B0C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5CCD889-472E-4FA3-9401-243BE20E8B7B}" type="sibTrans" cxnId="{4B3ED09B-0F53-4AAE-ACC6-8E8FD017B0C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470FCD0-5F85-42C3-8CD3-DC20020BF412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75000"/>
              </a:schemeClr>
            </a:gs>
            <a:gs pos="42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</dgm:spPr>
      <dgm:t>
        <a:bodyPr/>
        <a:lstStyle/>
        <a:p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Администрация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района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227C045-618F-404E-AD99-398EFE051564}" type="parTrans" cxnId="{7B8E6B04-CBD6-42B7-9E28-D30A60EB2D1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5A740DB-5F8B-4076-A206-FFDD42D81E75}" type="sibTrans" cxnId="{7B8E6B04-CBD6-42B7-9E28-D30A60EB2D1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2ED8DD6-F991-4F59-9AEC-A6BE2E2B1047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43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64D08D-9B8F-4900-9797-757C329E7B04}" type="parTrans" cxnId="{838B9EEB-9716-49E5-A891-B32C2B5F49F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6865D6E-CB31-43ED-A83A-9A03473A29FE}" type="sibTrans" cxnId="{838B9EEB-9716-49E5-A891-B32C2B5F49F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0AD316F-C2C5-46CB-ADF9-A60E70D5D97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46700">
              <a:schemeClr val="accent5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2AE0595-E55A-4F06-82D9-272DB1F14D87}" type="parTrans" cxnId="{37C4234F-8F0A-4BBD-8D8D-9A69753B15F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D93804D-B499-49E2-9486-46B80D42FFF0}" type="sibTrans" cxnId="{37C4234F-8F0A-4BBD-8D8D-9A69753B15F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28E2B4D-2569-48DD-8C1B-E96615D762CC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 школ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E0CC9FA-BACF-46E6-8190-D7AA3DD3E60B}" type="parTrans" cxnId="{0D73A030-1965-4266-9E2F-69C86C1F4E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176B682-D8E5-430E-88CE-518115C09A54}" type="sibTrans" cxnId="{0D73A030-1965-4266-9E2F-69C86C1F4E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742230B-A202-4B79-B195-225821FEF9C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9ED324-B370-4B6D-8DCB-E53D830CE49B}" type="parTrans" cxnId="{3E18E108-CFFE-4066-884D-153D89503A4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3F5CF4D-203E-40BC-A677-86EC9697F3AA}" type="sibTrans" cxnId="{3E18E108-CFFE-4066-884D-153D89503A4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2D0CDA7-B22B-4045-B521-8B3BE49BF1B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47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учреждения дополнительного образования (ДЮСШ и ЦР «ПОКОЛЕНИЕ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»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3FC772-5BDD-4657-A46F-55163672D7B8}" type="parTrans" cxnId="{BDF65A27-C6B6-43EA-910A-3C09FD5A8A9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4A49A6E-3C87-441B-A1BA-37E38FDE6D9C}" type="sibTrans" cxnId="{BDF65A27-C6B6-43EA-910A-3C09FD5A8A9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E5CD65E-483D-4997-A8C5-3771CA35558C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flip="none" rotWithShape="1">
          <a:gsLst>
            <a:gs pos="42900">
              <a:schemeClr val="accent5">
                <a:lumMod val="20000"/>
                <a:lumOff val="80000"/>
              </a:schemeClr>
            </a:gs>
            <a:gs pos="0">
              <a:schemeClr val="accent2">
                <a:lumMod val="75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</dgm:spPr>
      <dgm:t>
        <a:bodyPr/>
        <a:lstStyle/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РОМЦ, </a:t>
          </a:r>
        </a:p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СШ «Витязь» 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(бюджетные учреждения)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AC82011-8F87-49A1-A744-6EBC200F340B}" type="parTrans" cxnId="{7A56BD7E-2A98-4614-B680-9EC7E363FBC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C09EB27-F224-4721-8A9F-31A0BB272DB6}" type="sibTrans" cxnId="{7A56BD7E-2A98-4614-B680-9EC7E363FBC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6AAAD57-1A52-45CD-9BC4-F3EC3B59A690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flip="none" rotWithShape="1">
          <a:gsLst>
            <a:gs pos="42900">
              <a:schemeClr val="accent5">
                <a:lumMod val="20000"/>
                <a:lumOff val="80000"/>
              </a:schemeClr>
            </a:gs>
            <a:gs pos="0">
              <a:schemeClr val="accent2">
                <a:lumMod val="75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учреждения дополнительного образования (КДШИ, СДШИ)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605AA73-833A-4E84-A47F-68615554849A}" type="parTrans" cxnId="{7C885495-B99E-429B-B830-39833DEEC6B1}">
      <dgm:prSet/>
      <dgm:spPr/>
      <dgm:t>
        <a:bodyPr/>
        <a:lstStyle/>
        <a:p>
          <a:endParaRPr lang="ru-RU"/>
        </a:p>
      </dgm:t>
    </dgm:pt>
    <dgm:pt modelId="{428BE7BF-9BCC-490C-91CC-BA05D5356C93}" type="sibTrans" cxnId="{7C885495-B99E-429B-B830-39833DEEC6B1}">
      <dgm:prSet/>
      <dgm:spPr/>
      <dgm:t>
        <a:bodyPr/>
        <a:lstStyle/>
        <a:p>
          <a:endParaRPr lang="ru-RU"/>
        </a:p>
      </dgm:t>
    </dgm:pt>
    <dgm:pt modelId="{CC134B6A-AF7F-4BFC-8B4A-2637C0141AFF}" type="pres">
      <dgm:prSet presAssocID="{FF22B9EF-8807-4456-A4E3-66590BAC932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9DB6C-6F42-4439-A8DD-73630705A8E3}" type="pres">
      <dgm:prSet presAssocID="{FF22B9EF-8807-4456-A4E3-66590BAC9325}" presName="hierFlow" presStyleCnt="0"/>
      <dgm:spPr/>
      <dgm:t>
        <a:bodyPr/>
        <a:lstStyle/>
        <a:p>
          <a:endParaRPr lang="ru-RU"/>
        </a:p>
      </dgm:t>
    </dgm:pt>
    <dgm:pt modelId="{E6AA06FB-BF2D-42F3-AC39-8B20E99C066A}" type="pres">
      <dgm:prSet presAssocID="{FF22B9EF-8807-4456-A4E3-66590BAC9325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D148D78-1318-4C7F-B66E-88495F416E8C}" type="pres">
      <dgm:prSet presAssocID="{6637CE01-9DF4-4E9D-8C5B-D62415FB6EB2}" presName="Name14" presStyleCnt="0"/>
      <dgm:spPr/>
      <dgm:t>
        <a:bodyPr/>
        <a:lstStyle/>
        <a:p>
          <a:endParaRPr lang="ru-RU"/>
        </a:p>
      </dgm:t>
    </dgm:pt>
    <dgm:pt modelId="{980AB055-2F7B-43DF-AF11-7CA4F90102B0}" type="pres">
      <dgm:prSet presAssocID="{6637CE01-9DF4-4E9D-8C5B-D62415FB6EB2}" presName="level1Shape" presStyleLbl="node0" presStyleIdx="0" presStyleCnt="1" custScaleX="523986" custScaleY="427700" custLinFactY="-200000" custLinFactNeighborX="-27559" custLinFactNeighborY="-2287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3AC8C3-2F63-4912-A739-869EC92D7250}" type="pres">
      <dgm:prSet presAssocID="{6637CE01-9DF4-4E9D-8C5B-D62415FB6EB2}" presName="hierChild2" presStyleCnt="0"/>
      <dgm:spPr/>
      <dgm:t>
        <a:bodyPr/>
        <a:lstStyle/>
        <a:p>
          <a:endParaRPr lang="ru-RU"/>
        </a:p>
      </dgm:t>
    </dgm:pt>
    <dgm:pt modelId="{0F4A9793-3E36-4E9E-A2AC-C42B9F0E5F03}" type="pres">
      <dgm:prSet presAssocID="{6227C045-618F-404E-AD99-398EFE051564}" presName="Name19" presStyleLbl="parChTrans1D2" presStyleIdx="0" presStyleCnt="2"/>
      <dgm:spPr/>
      <dgm:t>
        <a:bodyPr/>
        <a:lstStyle/>
        <a:p>
          <a:endParaRPr lang="ru-RU"/>
        </a:p>
      </dgm:t>
    </dgm:pt>
    <dgm:pt modelId="{51BFFF80-7C42-4F77-A9D1-9830D9E55FE1}" type="pres">
      <dgm:prSet presAssocID="{0470FCD0-5F85-42C3-8CD3-DC20020BF412}" presName="Name21" presStyleCnt="0"/>
      <dgm:spPr/>
      <dgm:t>
        <a:bodyPr/>
        <a:lstStyle/>
        <a:p>
          <a:endParaRPr lang="ru-RU"/>
        </a:p>
      </dgm:t>
    </dgm:pt>
    <dgm:pt modelId="{EF1DD9F7-78EC-449E-AB54-2A5BF3225B80}" type="pres">
      <dgm:prSet presAssocID="{0470FCD0-5F85-42C3-8CD3-DC20020BF412}" presName="level2Shape" presStyleLbl="node2" presStyleIdx="0" presStyleCnt="2" custScaleX="537279" custScaleY="216108" custLinFactX="-96867" custLinFactY="-77932" custLinFactNeighborX="-100000" custLinFactNeighborY="-100000"/>
      <dgm:spPr/>
      <dgm:t>
        <a:bodyPr/>
        <a:lstStyle/>
        <a:p>
          <a:endParaRPr lang="ru-RU"/>
        </a:p>
      </dgm:t>
    </dgm:pt>
    <dgm:pt modelId="{65BDA88E-84CC-4513-9CF9-D0D3700A09CD}" type="pres">
      <dgm:prSet presAssocID="{0470FCD0-5F85-42C3-8CD3-DC20020BF412}" presName="hierChild3" presStyleCnt="0"/>
      <dgm:spPr/>
      <dgm:t>
        <a:bodyPr/>
        <a:lstStyle/>
        <a:p>
          <a:endParaRPr lang="ru-RU"/>
        </a:p>
      </dgm:t>
    </dgm:pt>
    <dgm:pt modelId="{2BAA64D0-1702-434E-9ACF-FFA654C3204F}" type="pres">
      <dgm:prSet presAssocID="{9D64D08D-9B8F-4900-9797-757C329E7B04}" presName="Name19" presStyleLbl="parChTrans1D3" presStyleIdx="0" presStyleCnt="7"/>
      <dgm:spPr/>
      <dgm:t>
        <a:bodyPr/>
        <a:lstStyle/>
        <a:p>
          <a:endParaRPr lang="ru-RU"/>
        </a:p>
      </dgm:t>
    </dgm:pt>
    <dgm:pt modelId="{ECBF3B97-514C-4A9B-8553-7EB22E479FFC}" type="pres">
      <dgm:prSet presAssocID="{02ED8DD6-F991-4F59-9AEC-A6BE2E2B1047}" presName="Name21" presStyleCnt="0"/>
      <dgm:spPr/>
      <dgm:t>
        <a:bodyPr/>
        <a:lstStyle/>
        <a:p>
          <a:endParaRPr lang="ru-RU"/>
        </a:p>
      </dgm:t>
    </dgm:pt>
    <dgm:pt modelId="{F0D31085-D83B-4257-8332-5A6C7D318C40}" type="pres">
      <dgm:prSet presAssocID="{02ED8DD6-F991-4F59-9AEC-A6BE2E2B1047}" presName="level2Shape" presStyleLbl="node3" presStyleIdx="0" presStyleCnt="7" custScaleX="235040" custScaleY="203456" custLinFactNeighborX="-318" custLinFactNeighborY="26528"/>
      <dgm:spPr/>
      <dgm:t>
        <a:bodyPr/>
        <a:lstStyle/>
        <a:p>
          <a:endParaRPr lang="ru-RU"/>
        </a:p>
      </dgm:t>
    </dgm:pt>
    <dgm:pt modelId="{AF03AC83-D7EB-4A10-8D03-24F187AF174D}" type="pres">
      <dgm:prSet presAssocID="{02ED8DD6-F991-4F59-9AEC-A6BE2E2B1047}" presName="hierChild3" presStyleCnt="0"/>
      <dgm:spPr/>
      <dgm:t>
        <a:bodyPr/>
        <a:lstStyle/>
        <a:p>
          <a:endParaRPr lang="ru-RU"/>
        </a:p>
      </dgm:t>
    </dgm:pt>
    <dgm:pt modelId="{ECD9E7FB-83DB-4E0F-93FF-66030FADC1A1}" type="pres">
      <dgm:prSet presAssocID="{12AE0595-E55A-4F06-82D9-272DB1F14D87}" presName="Name19" presStyleLbl="parChTrans1D3" presStyleIdx="1" presStyleCnt="7"/>
      <dgm:spPr/>
      <dgm:t>
        <a:bodyPr/>
        <a:lstStyle/>
        <a:p>
          <a:endParaRPr lang="ru-RU"/>
        </a:p>
      </dgm:t>
    </dgm:pt>
    <dgm:pt modelId="{C52D7F91-FF88-4736-920D-17B0DF1CB2D0}" type="pres">
      <dgm:prSet presAssocID="{10AD316F-C2C5-46CB-ADF9-A60E70D5D97D}" presName="Name21" presStyleCnt="0"/>
      <dgm:spPr/>
      <dgm:t>
        <a:bodyPr/>
        <a:lstStyle/>
        <a:p>
          <a:endParaRPr lang="ru-RU"/>
        </a:p>
      </dgm:t>
    </dgm:pt>
    <dgm:pt modelId="{3E22D477-6317-42AC-8327-B098FFC883DE}" type="pres">
      <dgm:prSet presAssocID="{10AD316F-C2C5-46CB-ADF9-A60E70D5D97D}" presName="level2Shape" presStyleLbl="node3" presStyleIdx="1" presStyleCnt="7" custScaleX="374017" custScaleY="211003" custLinFactX="-14244" custLinFactY="100000" custLinFactNeighborX="-100000" custLinFactNeighborY="190250"/>
      <dgm:spPr/>
      <dgm:t>
        <a:bodyPr/>
        <a:lstStyle/>
        <a:p>
          <a:endParaRPr lang="ru-RU"/>
        </a:p>
      </dgm:t>
    </dgm:pt>
    <dgm:pt modelId="{6B0B420B-C67C-44BD-BC47-65591A042930}" type="pres">
      <dgm:prSet presAssocID="{10AD316F-C2C5-46CB-ADF9-A60E70D5D97D}" presName="hierChild3" presStyleCnt="0"/>
      <dgm:spPr/>
      <dgm:t>
        <a:bodyPr/>
        <a:lstStyle/>
        <a:p>
          <a:endParaRPr lang="ru-RU"/>
        </a:p>
      </dgm:t>
    </dgm:pt>
    <dgm:pt modelId="{396DC83C-0261-48B3-9E49-16DA47FB1973}" type="pres">
      <dgm:prSet presAssocID="{6AC82011-8F87-49A1-A744-6EBC200F340B}" presName="Name19" presStyleLbl="parChTrans1D3" presStyleIdx="2" presStyleCnt="7"/>
      <dgm:spPr/>
      <dgm:t>
        <a:bodyPr/>
        <a:lstStyle/>
        <a:p>
          <a:endParaRPr lang="ru-RU"/>
        </a:p>
      </dgm:t>
    </dgm:pt>
    <dgm:pt modelId="{7DE0849D-8668-42E2-AA3E-651036DA42E5}" type="pres">
      <dgm:prSet presAssocID="{1E5CD65E-483D-4997-A8C5-3771CA35558C}" presName="Name21" presStyleCnt="0"/>
      <dgm:spPr/>
      <dgm:t>
        <a:bodyPr/>
        <a:lstStyle/>
        <a:p>
          <a:endParaRPr lang="ru-RU"/>
        </a:p>
      </dgm:t>
    </dgm:pt>
    <dgm:pt modelId="{E0FB12F0-6FC0-4B63-9560-D333C1B0C3FF}" type="pres">
      <dgm:prSet presAssocID="{1E5CD65E-483D-4997-A8C5-3771CA35558C}" presName="level2Shape" presStyleLbl="node3" presStyleIdx="2" presStyleCnt="7" custScaleX="320089" custScaleY="398536" custLinFactX="-25274" custLinFactY="132620" custLinFactNeighborX="-100000" custLinFactNeighborY="200000"/>
      <dgm:spPr/>
      <dgm:t>
        <a:bodyPr/>
        <a:lstStyle/>
        <a:p>
          <a:endParaRPr lang="ru-RU"/>
        </a:p>
      </dgm:t>
    </dgm:pt>
    <dgm:pt modelId="{9E3AE41B-B4AD-4E36-838E-9D6260CE11D3}" type="pres">
      <dgm:prSet presAssocID="{1E5CD65E-483D-4997-A8C5-3771CA35558C}" presName="hierChild3" presStyleCnt="0"/>
      <dgm:spPr/>
      <dgm:t>
        <a:bodyPr/>
        <a:lstStyle/>
        <a:p>
          <a:endParaRPr lang="ru-RU"/>
        </a:p>
      </dgm:t>
    </dgm:pt>
    <dgm:pt modelId="{4BDBC395-C001-441A-8605-DC90CCB20552}" type="pres">
      <dgm:prSet presAssocID="{E605AA73-833A-4E84-A47F-68615554849A}" presName="Name19" presStyleLbl="parChTrans1D3" presStyleIdx="3" presStyleCnt="7"/>
      <dgm:spPr/>
      <dgm:t>
        <a:bodyPr/>
        <a:lstStyle/>
        <a:p>
          <a:endParaRPr lang="ru-RU"/>
        </a:p>
      </dgm:t>
    </dgm:pt>
    <dgm:pt modelId="{D428AF41-2FA7-4AA7-B36F-F0E0342832F7}" type="pres">
      <dgm:prSet presAssocID="{86AAAD57-1A52-45CD-9BC4-F3EC3B59A690}" presName="Name21" presStyleCnt="0"/>
      <dgm:spPr/>
    </dgm:pt>
    <dgm:pt modelId="{919AC0E6-5545-48A1-AB31-0974FF91D33C}" type="pres">
      <dgm:prSet presAssocID="{86AAAD57-1A52-45CD-9BC4-F3EC3B59A690}" presName="level2Shape" presStyleLbl="node3" presStyleIdx="3" presStyleCnt="7" custScaleX="301807" custScaleY="317197" custLinFactX="-99186" custLinFactNeighborX="-100000" custLinFactNeighborY="6106"/>
      <dgm:spPr/>
      <dgm:t>
        <a:bodyPr/>
        <a:lstStyle/>
        <a:p>
          <a:endParaRPr lang="ru-RU"/>
        </a:p>
      </dgm:t>
    </dgm:pt>
    <dgm:pt modelId="{0047ABF9-2A58-4253-ABF8-46E853D17055}" type="pres">
      <dgm:prSet presAssocID="{86AAAD57-1A52-45CD-9BC4-F3EC3B59A690}" presName="hierChild3" presStyleCnt="0"/>
      <dgm:spPr/>
    </dgm:pt>
    <dgm:pt modelId="{1CEB9DA5-6349-40C6-B103-83A135AC6477}" type="pres">
      <dgm:prSet presAssocID="{1523197D-D788-40E5-8193-266E74971F20}" presName="Name19" presStyleLbl="parChTrans1D2" presStyleIdx="1" presStyleCnt="2"/>
      <dgm:spPr/>
      <dgm:t>
        <a:bodyPr/>
        <a:lstStyle/>
        <a:p>
          <a:endParaRPr lang="ru-RU"/>
        </a:p>
      </dgm:t>
    </dgm:pt>
    <dgm:pt modelId="{D73191DC-6631-4712-A9AD-A8A359DF1EF1}" type="pres">
      <dgm:prSet presAssocID="{361DB505-D361-4581-B641-740260BFFAC3}" presName="Name21" presStyleCnt="0"/>
      <dgm:spPr/>
      <dgm:t>
        <a:bodyPr/>
        <a:lstStyle/>
        <a:p>
          <a:endParaRPr lang="ru-RU"/>
        </a:p>
      </dgm:t>
    </dgm:pt>
    <dgm:pt modelId="{DE2498C1-E085-4A18-A8BE-1B206A91FCF3}" type="pres">
      <dgm:prSet presAssocID="{361DB505-D361-4581-B641-740260BFFAC3}" presName="level2Shape" presStyleLbl="node2" presStyleIdx="1" presStyleCnt="2" custScaleX="391001" custScaleY="188906" custLinFactX="-120063" custLinFactNeighborX="-200000" custLinFactNeighborY="-41001"/>
      <dgm:spPr/>
      <dgm:t>
        <a:bodyPr/>
        <a:lstStyle/>
        <a:p>
          <a:endParaRPr lang="ru-RU"/>
        </a:p>
      </dgm:t>
    </dgm:pt>
    <dgm:pt modelId="{7A552A46-71B1-46AF-9678-E1D38B4BFA5C}" type="pres">
      <dgm:prSet presAssocID="{361DB505-D361-4581-B641-740260BFFAC3}" presName="hierChild3" presStyleCnt="0"/>
      <dgm:spPr/>
      <dgm:t>
        <a:bodyPr/>
        <a:lstStyle/>
        <a:p>
          <a:endParaRPr lang="ru-RU"/>
        </a:p>
      </dgm:t>
    </dgm:pt>
    <dgm:pt modelId="{EBA0ABEB-3FCE-4EC3-9DE1-F77713D0094A}" type="pres">
      <dgm:prSet presAssocID="{9E0CC9FA-BACF-46E6-8190-D7AA3DD3E60B}" presName="Name19" presStyleLbl="parChTrans1D3" presStyleIdx="4" presStyleCnt="7"/>
      <dgm:spPr/>
      <dgm:t>
        <a:bodyPr/>
        <a:lstStyle/>
        <a:p>
          <a:endParaRPr lang="ru-RU"/>
        </a:p>
      </dgm:t>
    </dgm:pt>
    <dgm:pt modelId="{1E1F2025-C57D-4358-AC57-D4FE6B72F4A9}" type="pres">
      <dgm:prSet presAssocID="{028E2B4D-2569-48DD-8C1B-E96615D762CC}" presName="Name21" presStyleCnt="0"/>
      <dgm:spPr/>
      <dgm:t>
        <a:bodyPr/>
        <a:lstStyle/>
        <a:p>
          <a:endParaRPr lang="ru-RU"/>
        </a:p>
      </dgm:t>
    </dgm:pt>
    <dgm:pt modelId="{35F20F28-CB78-461C-8E41-FA1666C6A553}" type="pres">
      <dgm:prSet presAssocID="{028E2B4D-2569-48DD-8C1B-E96615D762CC}" presName="level2Shape" presStyleLbl="node3" presStyleIdx="4" presStyleCnt="7" custScaleX="177168" custScaleY="179468" custLinFactX="-62079" custLinFactY="61818" custLinFactNeighborX="-100000" custLinFactNeighborY="100000"/>
      <dgm:spPr/>
      <dgm:t>
        <a:bodyPr/>
        <a:lstStyle/>
        <a:p>
          <a:endParaRPr lang="ru-RU"/>
        </a:p>
      </dgm:t>
    </dgm:pt>
    <dgm:pt modelId="{53ACE8AA-47E6-4B42-9070-3FFD9603A340}" type="pres">
      <dgm:prSet presAssocID="{028E2B4D-2569-48DD-8C1B-E96615D762CC}" presName="hierChild3" presStyleCnt="0"/>
      <dgm:spPr/>
      <dgm:t>
        <a:bodyPr/>
        <a:lstStyle/>
        <a:p>
          <a:endParaRPr lang="ru-RU"/>
        </a:p>
      </dgm:t>
    </dgm:pt>
    <dgm:pt modelId="{99D10BB7-AB23-492B-AA15-4959E22389AF}" type="pres">
      <dgm:prSet presAssocID="{0C9ED324-B370-4B6D-8DCB-E53D830CE49B}" presName="Name19" presStyleLbl="parChTrans1D3" presStyleIdx="5" presStyleCnt="7"/>
      <dgm:spPr/>
      <dgm:t>
        <a:bodyPr/>
        <a:lstStyle/>
        <a:p>
          <a:endParaRPr lang="ru-RU"/>
        </a:p>
      </dgm:t>
    </dgm:pt>
    <dgm:pt modelId="{79B75E26-EFE3-4231-830E-982256F83377}" type="pres">
      <dgm:prSet presAssocID="{2742230B-A202-4B79-B195-225821FEF9CD}" presName="Name21" presStyleCnt="0"/>
      <dgm:spPr/>
      <dgm:t>
        <a:bodyPr/>
        <a:lstStyle/>
        <a:p>
          <a:endParaRPr lang="ru-RU"/>
        </a:p>
      </dgm:t>
    </dgm:pt>
    <dgm:pt modelId="{721C4629-562E-446B-B7BD-1F32E2AC231E}" type="pres">
      <dgm:prSet presAssocID="{2742230B-A202-4B79-B195-225821FEF9CD}" presName="level2Shape" presStyleLbl="node3" presStyleIdx="5" presStyleCnt="7" custScaleX="219233" custScaleY="257663" custLinFactX="-38282" custLinFactY="200000" custLinFactNeighborX="-100000" custLinFactNeighborY="205141"/>
      <dgm:spPr/>
      <dgm:t>
        <a:bodyPr/>
        <a:lstStyle/>
        <a:p>
          <a:endParaRPr lang="ru-RU"/>
        </a:p>
      </dgm:t>
    </dgm:pt>
    <dgm:pt modelId="{D04D8ECA-4283-4EE5-B442-D5ADF064CCF7}" type="pres">
      <dgm:prSet presAssocID="{2742230B-A202-4B79-B195-225821FEF9CD}" presName="hierChild3" presStyleCnt="0"/>
      <dgm:spPr/>
      <dgm:t>
        <a:bodyPr/>
        <a:lstStyle/>
        <a:p>
          <a:endParaRPr lang="ru-RU"/>
        </a:p>
      </dgm:t>
    </dgm:pt>
    <dgm:pt modelId="{B9118843-693E-4AFF-9582-E86A58B1E579}" type="pres">
      <dgm:prSet presAssocID="{2B3FC772-5BDD-4657-A46F-55163672D7B8}" presName="Name19" presStyleLbl="parChTrans1D3" presStyleIdx="6" presStyleCnt="7"/>
      <dgm:spPr/>
      <dgm:t>
        <a:bodyPr/>
        <a:lstStyle/>
        <a:p>
          <a:endParaRPr lang="ru-RU"/>
        </a:p>
      </dgm:t>
    </dgm:pt>
    <dgm:pt modelId="{967F7B57-2256-480D-92EE-7315AE480007}" type="pres">
      <dgm:prSet presAssocID="{72D0CDA7-B22B-4045-B521-8B3BE49BF1BD}" presName="Name21" presStyleCnt="0"/>
      <dgm:spPr/>
      <dgm:t>
        <a:bodyPr/>
        <a:lstStyle/>
        <a:p>
          <a:endParaRPr lang="ru-RU"/>
        </a:p>
      </dgm:t>
    </dgm:pt>
    <dgm:pt modelId="{5FBC2994-7AD6-49EB-BF1A-800356458DB2}" type="pres">
      <dgm:prSet presAssocID="{72D0CDA7-B22B-4045-B521-8B3BE49BF1BD}" presName="level2Shape" presStyleLbl="node3" presStyleIdx="6" presStyleCnt="7" custScaleX="311914" custScaleY="350101" custLinFactX="-19622" custLinFactY="100000" custLinFactNeighborX="-100000" custLinFactNeighborY="168212"/>
      <dgm:spPr/>
      <dgm:t>
        <a:bodyPr/>
        <a:lstStyle/>
        <a:p>
          <a:endParaRPr lang="ru-RU"/>
        </a:p>
      </dgm:t>
    </dgm:pt>
    <dgm:pt modelId="{060A6ED7-337F-4959-867E-F0D28BA446C2}" type="pres">
      <dgm:prSet presAssocID="{72D0CDA7-B22B-4045-B521-8B3BE49BF1BD}" presName="hierChild3" presStyleCnt="0"/>
      <dgm:spPr/>
      <dgm:t>
        <a:bodyPr/>
        <a:lstStyle/>
        <a:p>
          <a:endParaRPr lang="ru-RU"/>
        </a:p>
      </dgm:t>
    </dgm:pt>
    <dgm:pt modelId="{4E4CEB18-8104-49A6-AD9D-EEC9A5C43428}" type="pres">
      <dgm:prSet presAssocID="{FF22B9EF-8807-4456-A4E3-66590BAC9325}" presName="bgShapesFlow" presStyleCnt="0"/>
      <dgm:spPr/>
      <dgm:t>
        <a:bodyPr/>
        <a:lstStyle/>
        <a:p>
          <a:endParaRPr lang="ru-RU"/>
        </a:p>
      </dgm:t>
    </dgm:pt>
  </dgm:ptLst>
  <dgm:cxnLst>
    <dgm:cxn modelId="{979A5B94-DF1A-44ED-9085-E735E1F5CBCA}" type="presOf" srcId="{E605AA73-833A-4E84-A47F-68615554849A}" destId="{4BDBC395-C001-441A-8605-DC90CCB20552}" srcOrd="0" destOrd="0" presId="urn:microsoft.com/office/officeart/2005/8/layout/hierarchy6"/>
    <dgm:cxn modelId="{09AFC0CE-3B2C-4BE1-BAC0-7BFC1A1618B7}" type="presOf" srcId="{86AAAD57-1A52-45CD-9BC4-F3EC3B59A690}" destId="{919AC0E6-5545-48A1-AB31-0974FF91D33C}" srcOrd="0" destOrd="0" presId="urn:microsoft.com/office/officeart/2005/8/layout/hierarchy6"/>
    <dgm:cxn modelId="{4B3ED09B-0F53-4AAE-ACC6-8E8FD017B0C7}" srcId="{6637CE01-9DF4-4E9D-8C5B-D62415FB6EB2}" destId="{361DB505-D361-4581-B641-740260BFFAC3}" srcOrd="1" destOrd="0" parTransId="{1523197D-D788-40E5-8193-266E74971F20}" sibTransId="{85CCD889-472E-4FA3-9401-243BE20E8B7B}"/>
    <dgm:cxn modelId="{5B3CF664-1455-41C1-9F35-15344F74405E}" type="presOf" srcId="{2742230B-A202-4B79-B195-225821FEF9CD}" destId="{721C4629-562E-446B-B7BD-1F32E2AC231E}" srcOrd="0" destOrd="0" presId="urn:microsoft.com/office/officeart/2005/8/layout/hierarchy6"/>
    <dgm:cxn modelId="{54541C50-5472-4B76-8C3D-23F1E972EA78}" type="presOf" srcId="{12AE0595-E55A-4F06-82D9-272DB1F14D87}" destId="{ECD9E7FB-83DB-4E0F-93FF-66030FADC1A1}" srcOrd="0" destOrd="0" presId="urn:microsoft.com/office/officeart/2005/8/layout/hierarchy6"/>
    <dgm:cxn modelId="{98E5C99A-445A-4453-BAA8-D6E013BFC9B1}" type="presOf" srcId="{9E0CC9FA-BACF-46E6-8190-D7AA3DD3E60B}" destId="{EBA0ABEB-3FCE-4EC3-9DE1-F77713D0094A}" srcOrd="0" destOrd="0" presId="urn:microsoft.com/office/officeart/2005/8/layout/hierarchy6"/>
    <dgm:cxn modelId="{38A3B4F3-7431-4F38-917B-F7FEE91F0B2A}" type="presOf" srcId="{6227C045-618F-404E-AD99-398EFE051564}" destId="{0F4A9793-3E36-4E9E-A2AC-C42B9F0E5F03}" srcOrd="0" destOrd="0" presId="urn:microsoft.com/office/officeart/2005/8/layout/hierarchy6"/>
    <dgm:cxn modelId="{10C07741-CE16-4A56-BBBA-F96252013663}" type="presOf" srcId="{1523197D-D788-40E5-8193-266E74971F20}" destId="{1CEB9DA5-6349-40C6-B103-83A135AC6477}" srcOrd="0" destOrd="0" presId="urn:microsoft.com/office/officeart/2005/8/layout/hierarchy6"/>
    <dgm:cxn modelId="{7A56BD7E-2A98-4614-B680-9EC7E363FBCD}" srcId="{0470FCD0-5F85-42C3-8CD3-DC20020BF412}" destId="{1E5CD65E-483D-4997-A8C5-3771CA35558C}" srcOrd="2" destOrd="0" parTransId="{6AC82011-8F87-49A1-A744-6EBC200F340B}" sibTransId="{CC09EB27-F224-4721-8A9F-31A0BB272DB6}"/>
    <dgm:cxn modelId="{37C4234F-8F0A-4BBD-8D8D-9A69753B15F8}" srcId="{0470FCD0-5F85-42C3-8CD3-DC20020BF412}" destId="{10AD316F-C2C5-46CB-ADF9-A60E70D5D97D}" srcOrd="1" destOrd="0" parTransId="{12AE0595-E55A-4F06-82D9-272DB1F14D87}" sibTransId="{DD93804D-B499-49E2-9486-46B80D42FFF0}"/>
    <dgm:cxn modelId="{7C885495-B99E-429B-B830-39833DEEC6B1}" srcId="{0470FCD0-5F85-42C3-8CD3-DC20020BF412}" destId="{86AAAD57-1A52-45CD-9BC4-F3EC3B59A690}" srcOrd="3" destOrd="0" parTransId="{E605AA73-833A-4E84-A47F-68615554849A}" sibTransId="{428BE7BF-9BCC-490C-91CC-BA05D5356C93}"/>
    <dgm:cxn modelId="{0D73A030-1965-4266-9E2F-69C86C1F4ED6}" srcId="{361DB505-D361-4581-B641-740260BFFAC3}" destId="{028E2B4D-2569-48DD-8C1B-E96615D762CC}" srcOrd="0" destOrd="0" parTransId="{9E0CC9FA-BACF-46E6-8190-D7AA3DD3E60B}" sibTransId="{D176B682-D8E5-430E-88CE-518115C09A54}"/>
    <dgm:cxn modelId="{3E18E108-CFFE-4066-884D-153D89503A44}" srcId="{361DB505-D361-4581-B641-740260BFFAC3}" destId="{2742230B-A202-4B79-B195-225821FEF9CD}" srcOrd="1" destOrd="0" parTransId="{0C9ED324-B370-4B6D-8DCB-E53D830CE49B}" sibTransId="{E3F5CF4D-203E-40BC-A677-86EC9697F3AA}"/>
    <dgm:cxn modelId="{458927F5-E294-46DF-B587-8D7427729671}" type="presOf" srcId="{2B3FC772-5BDD-4657-A46F-55163672D7B8}" destId="{B9118843-693E-4AFF-9582-E86A58B1E579}" srcOrd="0" destOrd="0" presId="urn:microsoft.com/office/officeart/2005/8/layout/hierarchy6"/>
    <dgm:cxn modelId="{E05F5B43-82EC-4A71-8F95-E5C65777F296}" type="presOf" srcId="{0470FCD0-5F85-42C3-8CD3-DC20020BF412}" destId="{EF1DD9F7-78EC-449E-AB54-2A5BF3225B80}" srcOrd="0" destOrd="0" presId="urn:microsoft.com/office/officeart/2005/8/layout/hierarchy6"/>
    <dgm:cxn modelId="{7B8E6B04-CBD6-42B7-9E28-D30A60EB2D11}" srcId="{6637CE01-9DF4-4E9D-8C5B-D62415FB6EB2}" destId="{0470FCD0-5F85-42C3-8CD3-DC20020BF412}" srcOrd="0" destOrd="0" parTransId="{6227C045-618F-404E-AD99-398EFE051564}" sibTransId="{35A740DB-5F8B-4076-A206-FFDD42D81E75}"/>
    <dgm:cxn modelId="{838B9EEB-9716-49E5-A891-B32C2B5F49F1}" srcId="{0470FCD0-5F85-42C3-8CD3-DC20020BF412}" destId="{02ED8DD6-F991-4F59-9AEC-A6BE2E2B1047}" srcOrd="0" destOrd="0" parTransId="{9D64D08D-9B8F-4900-9797-757C329E7B04}" sibTransId="{F6865D6E-CB31-43ED-A83A-9A03473A29FE}"/>
    <dgm:cxn modelId="{6D91B739-B4B5-4F58-8ED4-F4E95CDAE53D}" type="presOf" srcId="{9D64D08D-9B8F-4900-9797-757C329E7B04}" destId="{2BAA64D0-1702-434E-9ACF-FFA654C3204F}" srcOrd="0" destOrd="0" presId="urn:microsoft.com/office/officeart/2005/8/layout/hierarchy6"/>
    <dgm:cxn modelId="{30045970-64B1-4492-90BC-FE21E20101EC}" srcId="{FF22B9EF-8807-4456-A4E3-66590BAC9325}" destId="{6637CE01-9DF4-4E9D-8C5B-D62415FB6EB2}" srcOrd="0" destOrd="0" parTransId="{A0E7A1C3-175A-4D8D-9780-E2BB6D18552C}" sibTransId="{96FDEC2E-D030-4ED7-9145-7B2F4A565F83}"/>
    <dgm:cxn modelId="{CED3D26C-FECB-43FF-8861-B58F7B269DC3}" type="presOf" srcId="{1E5CD65E-483D-4997-A8C5-3771CA35558C}" destId="{E0FB12F0-6FC0-4B63-9560-D333C1B0C3FF}" srcOrd="0" destOrd="0" presId="urn:microsoft.com/office/officeart/2005/8/layout/hierarchy6"/>
    <dgm:cxn modelId="{A645F6FC-CFEB-454A-8758-95073545E2DE}" type="presOf" srcId="{6637CE01-9DF4-4E9D-8C5B-D62415FB6EB2}" destId="{980AB055-2F7B-43DF-AF11-7CA4F90102B0}" srcOrd="0" destOrd="0" presId="urn:microsoft.com/office/officeart/2005/8/layout/hierarchy6"/>
    <dgm:cxn modelId="{C5C08BC5-7205-4EEF-875D-44DDBC5D81A4}" type="presOf" srcId="{FF22B9EF-8807-4456-A4E3-66590BAC9325}" destId="{CC134B6A-AF7F-4BFC-8B4A-2637C0141AFF}" srcOrd="0" destOrd="0" presId="urn:microsoft.com/office/officeart/2005/8/layout/hierarchy6"/>
    <dgm:cxn modelId="{96A348A7-EF32-40A1-8F98-196D3D378B09}" type="presOf" srcId="{0C9ED324-B370-4B6D-8DCB-E53D830CE49B}" destId="{99D10BB7-AB23-492B-AA15-4959E22389AF}" srcOrd="0" destOrd="0" presId="urn:microsoft.com/office/officeart/2005/8/layout/hierarchy6"/>
    <dgm:cxn modelId="{DC0A0106-FF6F-420A-B397-937E518AFBD9}" type="presOf" srcId="{361DB505-D361-4581-B641-740260BFFAC3}" destId="{DE2498C1-E085-4A18-A8BE-1B206A91FCF3}" srcOrd="0" destOrd="0" presId="urn:microsoft.com/office/officeart/2005/8/layout/hierarchy6"/>
    <dgm:cxn modelId="{5681D4A5-343D-433A-8433-405A963CFF50}" type="presOf" srcId="{10AD316F-C2C5-46CB-ADF9-A60E70D5D97D}" destId="{3E22D477-6317-42AC-8327-B098FFC883DE}" srcOrd="0" destOrd="0" presId="urn:microsoft.com/office/officeart/2005/8/layout/hierarchy6"/>
    <dgm:cxn modelId="{07569187-7BF8-4BA2-80E2-92BFFC2AB33C}" type="presOf" srcId="{6AC82011-8F87-49A1-A744-6EBC200F340B}" destId="{396DC83C-0261-48B3-9E49-16DA47FB1973}" srcOrd="0" destOrd="0" presId="urn:microsoft.com/office/officeart/2005/8/layout/hierarchy6"/>
    <dgm:cxn modelId="{68C04A4F-DCE3-45D7-A0F5-D5071B57AD46}" type="presOf" srcId="{02ED8DD6-F991-4F59-9AEC-A6BE2E2B1047}" destId="{F0D31085-D83B-4257-8332-5A6C7D318C40}" srcOrd="0" destOrd="0" presId="urn:microsoft.com/office/officeart/2005/8/layout/hierarchy6"/>
    <dgm:cxn modelId="{C2B0A050-16A8-4B7C-B0AD-9917C918F482}" type="presOf" srcId="{028E2B4D-2569-48DD-8C1B-E96615D762CC}" destId="{35F20F28-CB78-461C-8E41-FA1666C6A553}" srcOrd="0" destOrd="0" presId="urn:microsoft.com/office/officeart/2005/8/layout/hierarchy6"/>
    <dgm:cxn modelId="{BDF65A27-C6B6-43EA-910A-3C09FD5A8A95}" srcId="{361DB505-D361-4581-B641-740260BFFAC3}" destId="{72D0CDA7-B22B-4045-B521-8B3BE49BF1BD}" srcOrd="2" destOrd="0" parTransId="{2B3FC772-5BDD-4657-A46F-55163672D7B8}" sibTransId="{D4A49A6E-3C87-441B-A1BA-37E38FDE6D9C}"/>
    <dgm:cxn modelId="{5ABB0867-913F-41DE-9FA6-5B8C2C208281}" type="presOf" srcId="{72D0CDA7-B22B-4045-B521-8B3BE49BF1BD}" destId="{5FBC2994-7AD6-49EB-BF1A-800356458DB2}" srcOrd="0" destOrd="0" presId="urn:microsoft.com/office/officeart/2005/8/layout/hierarchy6"/>
    <dgm:cxn modelId="{15CA73FF-612E-47D4-B577-E6129CBFEB7E}" type="presParOf" srcId="{CC134B6A-AF7F-4BFC-8B4A-2637C0141AFF}" destId="{8D49DB6C-6F42-4439-A8DD-73630705A8E3}" srcOrd="0" destOrd="0" presId="urn:microsoft.com/office/officeart/2005/8/layout/hierarchy6"/>
    <dgm:cxn modelId="{38BD769B-482E-49E5-8694-B0BA1D1C6AC4}" type="presParOf" srcId="{8D49DB6C-6F42-4439-A8DD-73630705A8E3}" destId="{E6AA06FB-BF2D-42F3-AC39-8B20E99C066A}" srcOrd="0" destOrd="0" presId="urn:microsoft.com/office/officeart/2005/8/layout/hierarchy6"/>
    <dgm:cxn modelId="{CA1455F2-89A3-4DFF-944F-B4845ACCB541}" type="presParOf" srcId="{E6AA06FB-BF2D-42F3-AC39-8B20E99C066A}" destId="{ED148D78-1318-4C7F-B66E-88495F416E8C}" srcOrd="0" destOrd="0" presId="urn:microsoft.com/office/officeart/2005/8/layout/hierarchy6"/>
    <dgm:cxn modelId="{B516F57B-127F-416E-86A0-77F0FE7C5C10}" type="presParOf" srcId="{ED148D78-1318-4C7F-B66E-88495F416E8C}" destId="{980AB055-2F7B-43DF-AF11-7CA4F90102B0}" srcOrd="0" destOrd="0" presId="urn:microsoft.com/office/officeart/2005/8/layout/hierarchy6"/>
    <dgm:cxn modelId="{B4D172A6-0BBC-4548-A8F7-44D67459EB3E}" type="presParOf" srcId="{ED148D78-1318-4C7F-B66E-88495F416E8C}" destId="{343AC8C3-2F63-4912-A739-869EC92D7250}" srcOrd="1" destOrd="0" presId="urn:microsoft.com/office/officeart/2005/8/layout/hierarchy6"/>
    <dgm:cxn modelId="{22AAE73A-9097-4710-B45A-2080ED5C5B88}" type="presParOf" srcId="{343AC8C3-2F63-4912-A739-869EC92D7250}" destId="{0F4A9793-3E36-4E9E-A2AC-C42B9F0E5F03}" srcOrd="0" destOrd="0" presId="urn:microsoft.com/office/officeart/2005/8/layout/hierarchy6"/>
    <dgm:cxn modelId="{4B8D7FD6-2179-4FE0-807C-7B377C2936F9}" type="presParOf" srcId="{343AC8C3-2F63-4912-A739-869EC92D7250}" destId="{51BFFF80-7C42-4F77-A9D1-9830D9E55FE1}" srcOrd="1" destOrd="0" presId="urn:microsoft.com/office/officeart/2005/8/layout/hierarchy6"/>
    <dgm:cxn modelId="{D1E9DFAA-818D-49DB-A1BE-B15866615624}" type="presParOf" srcId="{51BFFF80-7C42-4F77-A9D1-9830D9E55FE1}" destId="{EF1DD9F7-78EC-449E-AB54-2A5BF3225B80}" srcOrd="0" destOrd="0" presId="urn:microsoft.com/office/officeart/2005/8/layout/hierarchy6"/>
    <dgm:cxn modelId="{ED67761E-B4CA-4D63-9DE6-70E58458CC02}" type="presParOf" srcId="{51BFFF80-7C42-4F77-A9D1-9830D9E55FE1}" destId="{65BDA88E-84CC-4513-9CF9-D0D3700A09CD}" srcOrd="1" destOrd="0" presId="urn:microsoft.com/office/officeart/2005/8/layout/hierarchy6"/>
    <dgm:cxn modelId="{8BB1098B-96C4-4B2B-877C-849839F98D89}" type="presParOf" srcId="{65BDA88E-84CC-4513-9CF9-D0D3700A09CD}" destId="{2BAA64D0-1702-434E-9ACF-FFA654C3204F}" srcOrd="0" destOrd="0" presId="urn:microsoft.com/office/officeart/2005/8/layout/hierarchy6"/>
    <dgm:cxn modelId="{7A8271E2-ECCB-40F2-8513-4256B6A272D0}" type="presParOf" srcId="{65BDA88E-84CC-4513-9CF9-D0D3700A09CD}" destId="{ECBF3B97-514C-4A9B-8553-7EB22E479FFC}" srcOrd="1" destOrd="0" presId="urn:microsoft.com/office/officeart/2005/8/layout/hierarchy6"/>
    <dgm:cxn modelId="{35463B9E-B14B-4D8A-8FFA-C8263C247C0E}" type="presParOf" srcId="{ECBF3B97-514C-4A9B-8553-7EB22E479FFC}" destId="{F0D31085-D83B-4257-8332-5A6C7D318C40}" srcOrd="0" destOrd="0" presId="urn:microsoft.com/office/officeart/2005/8/layout/hierarchy6"/>
    <dgm:cxn modelId="{431D89E4-DE93-4B36-96A3-A6493FCCB4E2}" type="presParOf" srcId="{ECBF3B97-514C-4A9B-8553-7EB22E479FFC}" destId="{AF03AC83-D7EB-4A10-8D03-24F187AF174D}" srcOrd="1" destOrd="0" presId="urn:microsoft.com/office/officeart/2005/8/layout/hierarchy6"/>
    <dgm:cxn modelId="{996AB97E-2202-4C1B-AAFF-FBD896096119}" type="presParOf" srcId="{65BDA88E-84CC-4513-9CF9-D0D3700A09CD}" destId="{ECD9E7FB-83DB-4E0F-93FF-66030FADC1A1}" srcOrd="2" destOrd="0" presId="urn:microsoft.com/office/officeart/2005/8/layout/hierarchy6"/>
    <dgm:cxn modelId="{8471E554-DAF1-4977-AB8F-BCA19F9DAAAC}" type="presParOf" srcId="{65BDA88E-84CC-4513-9CF9-D0D3700A09CD}" destId="{C52D7F91-FF88-4736-920D-17B0DF1CB2D0}" srcOrd="3" destOrd="0" presId="urn:microsoft.com/office/officeart/2005/8/layout/hierarchy6"/>
    <dgm:cxn modelId="{6860E2B5-FBC2-4FFA-AA05-5B476550E5E5}" type="presParOf" srcId="{C52D7F91-FF88-4736-920D-17B0DF1CB2D0}" destId="{3E22D477-6317-42AC-8327-B098FFC883DE}" srcOrd="0" destOrd="0" presId="urn:microsoft.com/office/officeart/2005/8/layout/hierarchy6"/>
    <dgm:cxn modelId="{5ECDDAC1-834C-4C60-80EA-95A9156D4964}" type="presParOf" srcId="{C52D7F91-FF88-4736-920D-17B0DF1CB2D0}" destId="{6B0B420B-C67C-44BD-BC47-65591A042930}" srcOrd="1" destOrd="0" presId="urn:microsoft.com/office/officeart/2005/8/layout/hierarchy6"/>
    <dgm:cxn modelId="{51C7157A-3E53-4997-961B-4247E7E78BF3}" type="presParOf" srcId="{65BDA88E-84CC-4513-9CF9-D0D3700A09CD}" destId="{396DC83C-0261-48B3-9E49-16DA47FB1973}" srcOrd="4" destOrd="0" presId="urn:microsoft.com/office/officeart/2005/8/layout/hierarchy6"/>
    <dgm:cxn modelId="{1A7ABB66-C032-4199-9221-5CDC0408D2B0}" type="presParOf" srcId="{65BDA88E-84CC-4513-9CF9-D0D3700A09CD}" destId="{7DE0849D-8668-42E2-AA3E-651036DA42E5}" srcOrd="5" destOrd="0" presId="urn:microsoft.com/office/officeart/2005/8/layout/hierarchy6"/>
    <dgm:cxn modelId="{20E82D20-BF6F-4E86-B3A1-A883718EB658}" type="presParOf" srcId="{7DE0849D-8668-42E2-AA3E-651036DA42E5}" destId="{E0FB12F0-6FC0-4B63-9560-D333C1B0C3FF}" srcOrd="0" destOrd="0" presId="urn:microsoft.com/office/officeart/2005/8/layout/hierarchy6"/>
    <dgm:cxn modelId="{12865997-B285-4293-B698-05B61EC85397}" type="presParOf" srcId="{7DE0849D-8668-42E2-AA3E-651036DA42E5}" destId="{9E3AE41B-B4AD-4E36-838E-9D6260CE11D3}" srcOrd="1" destOrd="0" presId="urn:microsoft.com/office/officeart/2005/8/layout/hierarchy6"/>
    <dgm:cxn modelId="{5B6007F8-DDEE-4FD9-A944-96D2C1AA8CA1}" type="presParOf" srcId="{65BDA88E-84CC-4513-9CF9-D0D3700A09CD}" destId="{4BDBC395-C001-441A-8605-DC90CCB20552}" srcOrd="6" destOrd="0" presId="urn:microsoft.com/office/officeart/2005/8/layout/hierarchy6"/>
    <dgm:cxn modelId="{7527C67B-EA71-4F61-A316-3DC49DFEAF8F}" type="presParOf" srcId="{65BDA88E-84CC-4513-9CF9-D0D3700A09CD}" destId="{D428AF41-2FA7-4AA7-B36F-F0E0342832F7}" srcOrd="7" destOrd="0" presId="urn:microsoft.com/office/officeart/2005/8/layout/hierarchy6"/>
    <dgm:cxn modelId="{2AE17B6F-F080-4BFD-92AF-61F36EE2CF34}" type="presParOf" srcId="{D428AF41-2FA7-4AA7-B36F-F0E0342832F7}" destId="{919AC0E6-5545-48A1-AB31-0974FF91D33C}" srcOrd="0" destOrd="0" presId="urn:microsoft.com/office/officeart/2005/8/layout/hierarchy6"/>
    <dgm:cxn modelId="{790FA218-13CC-4DE1-BCA2-C1E7294A9F17}" type="presParOf" srcId="{D428AF41-2FA7-4AA7-B36F-F0E0342832F7}" destId="{0047ABF9-2A58-4253-ABF8-46E853D17055}" srcOrd="1" destOrd="0" presId="urn:microsoft.com/office/officeart/2005/8/layout/hierarchy6"/>
    <dgm:cxn modelId="{AA6CBB4A-0B3E-41C7-B265-81DE02A9AD3F}" type="presParOf" srcId="{343AC8C3-2F63-4912-A739-869EC92D7250}" destId="{1CEB9DA5-6349-40C6-B103-83A135AC6477}" srcOrd="2" destOrd="0" presId="urn:microsoft.com/office/officeart/2005/8/layout/hierarchy6"/>
    <dgm:cxn modelId="{51C868EB-505D-422C-A5EE-51941AAF2E6E}" type="presParOf" srcId="{343AC8C3-2F63-4912-A739-869EC92D7250}" destId="{D73191DC-6631-4712-A9AD-A8A359DF1EF1}" srcOrd="3" destOrd="0" presId="urn:microsoft.com/office/officeart/2005/8/layout/hierarchy6"/>
    <dgm:cxn modelId="{E72683CF-9492-467F-A5BC-0CEBB8021A57}" type="presParOf" srcId="{D73191DC-6631-4712-A9AD-A8A359DF1EF1}" destId="{DE2498C1-E085-4A18-A8BE-1B206A91FCF3}" srcOrd="0" destOrd="0" presId="urn:microsoft.com/office/officeart/2005/8/layout/hierarchy6"/>
    <dgm:cxn modelId="{9D7328E9-DACF-46DB-9B70-ADE6967A46F9}" type="presParOf" srcId="{D73191DC-6631-4712-A9AD-A8A359DF1EF1}" destId="{7A552A46-71B1-46AF-9678-E1D38B4BFA5C}" srcOrd="1" destOrd="0" presId="urn:microsoft.com/office/officeart/2005/8/layout/hierarchy6"/>
    <dgm:cxn modelId="{4154FC6F-2508-4688-BE8A-5B523CB76FB7}" type="presParOf" srcId="{7A552A46-71B1-46AF-9678-E1D38B4BFA5C}" destId="{EBA0ABEB-3FCE-4EC3-9DE1-F77713D0094A}" srcOrd="0" destOrd="0" presId="urn:microsoft.com/office/officeart/2005/8/layout/hierarchy6"/>
    <dgm:cxn modelId="{0AB9C2AC-4AD8-4C45-8EA4-3B106286EC87}" type="presParOf" srcId="{7A552A46-71B1-46AF-9678-E1D38B4BFA5C}" destId="{1E1F2025-C57D-4358-AC57-D4FE6B72F4A9}" srcOrd="1" destOrd="0" presId="urn:microsoft.com/office/officeart/2005/8/layout/hierarchy6"/>
    <dgm:cxn modelId="{5D0AB754-2230-48D3-9590-4D995C2E7536}" type="presParOf" srcId="{1E1F2025-C57D-4358-AC57-D4FE6B72F4A9}" destId="{35F20F28-CB78-461C-8E41-FA1666C6A553}" srcOrd="0" destOrd="0" presId="urn:microsoft.com/office/officeart/2005/8/layout/hierarchy6"/>
    <dgm:cxn modelId="{B6E06D5C-D896-4345-957F-75721B1B6DF4}" type="presParOf" srcId="{1E1F2025-C57D-4358-AC57-D4FE6B72F4A9}" destId="{53ACE8AA-47E6-4B42-9070-3FFD9603A340}" srcOrd="1" destOrd="0" presId="urn:microsoft.com/office/officeart/2005/8/layout/hierarchy6"/>
    <dgm:cxn modelId="{2B252EB8-880D-4027-AC4F-6D710695C007}" type="presParOf" srcId="{7A552A46-71B1-46AF-9678-E1D38B4BFA5C}" destId="{99D10BB7-AB23-492B-AA15-4959E22389AF}" srcOrd="2" destOrd="0" presId="urn:microsoft.com/office/officeart/2005/8/layout/hierarchy6"/>
    <dgm:cxn modelId="{D5F37C3A-94D5-4F1D-B789-125CEEB63866}" type="presParOf" srcId="{7A552A46-71B1-46AF-9678-E1D38B4BFA5C}" destId="{79B75E26-EFE3-4231-830E-982256F83377}" srcOrd="3" destOrd="0" presId="urn:microsoft.com/office/officeart/2005/8/layout/hierarchy6"/>
    <dgm:cxn modelId="{B114B7B5-5FB8-47EE-95CC-53F54E10480F}" type="presParOf" srcId="{79B75E26-EFE3-4231-830E-982256F83377}" destId="{721C4629-562E-446B-B7BD-1F32E2AC231E}" srcOrd="0" destOrd="0" presId="urn:microsoft.com/office/officeart/2005/8/layout/hierarchy6"/>
    <dgm:cxn modelId="{83A619DB-719B-4272-8DFD-81C64E14C3D5}" type="presParOf" srcId="{79B75E26-EFE3-4231-830E-982256F83377}" destId="{D04D8ECA-4283-4EE5-B442-D5ADF064CCF7}" srcOrd="1" destOrd="0" presId="urn:microsoft.com/office/officeart/2005/8/layout/hierarchy6"/>
    <dgm:cxn modelId="{4A39B63D-7336-4F06-A620-D01EF5F8AC3A}" type="presParOf" srcId="{7A552A46-71B1-46AF-9678-E1D38B4BFA5C}" destId="{B9118843-693E-4AFF-9582-E86A58B1E579}" srcOrd="4" destOrd="0" presId="urn:microsoft.com/office/officeart/2005/8/layout/hierarchy6"/>
    <dgm:cxn modelId="{9610FCF4-E793-40FB-BD68-5E7072AB347F}" type="presParOf" srcId="{7A552A46-71B1-46AF-9678-E1D38B4BFA5C}" destId="{967F7B57-2256-480D-92EE-7315AE480007}" srcOrd="5" destOrd="0" presId="urn:microsoft.com/office/officeart/2005/8/layout/hierarchy6"/>
    <dgm:cxn modelId="{F1CF4F71-4DC2-4276-8147-E48A1ABB5ECA}" type="presParOf" srcId="{967F7B57-2256-480D-92EE-7315AE480007}" destId="{5FBC2994-7AD6-49EB-BF1A-800356458DB2}" srcOrd="0" destOrd="0" presId="urn:microsoft.com/office/officeart/2005/8/layout/hierarchy6"/>
    <dgm:cxn modelId="{712B448F-D102-4016-BB7D-7DBE703B2191}" type="presParOf" srcId="{967F7B57-2256-480D-92EE-7315AE480007}" destId="{060A6ED7-337F-4959-867E-F0D28BA446C2}" srcOrd="1" destOrd="0" presId="urn:microsoft.com/office/officeart/2005/8/layout/hierarchy6"/>
    <dgm:cxn modelId="{05259375-F3CC-4320-B4B3-92234370E216}" type="presParOf" srcId="{CC134B6A-AF7F-4BFC-8B4A-2637C0141AFF}" destId="{4E4CEB18-8104-49A6-AD9D-EEC9A5C43428}" srcOrd="1" destOrd="0" presId="urn:microsoft.com/office/officeart/2005/8/layout/hierarchy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8711BB-BD9C-4CFC-96A9-1D8617A13268}" type="doc">
      <dgm:prSet loTypeId="urn:microsoft.com/office/officeart/2005/8/layout/venn1" loCatId="relationship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75ED2CA-76A7-4965-8F24-C6FB98D2B807}">
      <dgm:prSet phldrT="[Текст]"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842 378,9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04CFBF5-9F85-4923-9F49-3E0681361EE4}" type="parTrans" cxnId="{A192E245-66F1-42A9-B581-5E0A1ED1BB78}">
      <dgm:prSet/>
      <dgm:spPr/>
      <dgm:t>
        <a:bodyPr/>
        <a:lstStyle/>
        <a:p>
          <a:endParaRPr lang="ru-RU"/>
        </a:p>
      </dgm:t>
    </dgm:pt>
    <dgm:pt modelId="{2074C3AE-566F-49AB-BCB3-587BD1A90EFC}" type="sibTrans" cxnId="{A192E245-66F1-42A9-B581-5E0A1ED1BB78}">
      <dgm:prSet/>
      <dgm:spPr/>
      <dgm:t>
        <a:bodyPr/>
        <a:lstStyle/>
        <a:p>
          <a:endParaRPr lang="ru-RU"/>
        </a:p>
      </dgm:t>
    </dgm:pt>
    <dgm:pt modelId="{99B3A41C-9763-432A-A57D-3F0F48D7B6BD}">
      <dgm:prSet phldrT="[Текст]" custT="1"/>
      <dgm:spPr>
        <a:solidFill>
          <a:schemeClr val="accent3">
            <a:lumMod val="60000"/>
            <a:lumOff val="40000"/>
            <a:alpha val="50000"/>
          </a:schemeClr>
        </a:solidFill>
      </dgm:spPr>
      <dgm:t>
        <a:bodyPr anchor="ctr"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703 269,2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A670E02-7954-4526-A081-19C0DE86F192}" type="parTrans" cxnId="{C0F73398-E11A-4D6F-B2CF-6D9096CDE3D1}">
      <dgm:prSet/>
      <dgm:spPr/>
      <dgm:t>
        <a:bodyPr/>
        <a:lstStyle/>
        <a:p>
          <a:endParaRPr lang="ru-RU"/>
        </a:p>
      </dgm:t>
    </dgm:pt>
    <dgm:pt modelId="{6C5497E1-6412-472E-AF58-893612DF93AD}" type="sibTrans" cxnId="{C0F73398-E11A-4D6F-B2CF-6D9096CDE3D1}">
      <dgm:prSet/>
      <dgm:spPr/>
      <dgm:t>
        <a:bodyPr/>
        <a:lstStyle/>
        <a:p>
          <a:endParaRPr lang="ru-RU"/>
        </a:p>
      </dgm:t>
    </dgm:pt>
    <dgm:pt modelId="{D3CA5844-EF17-4759-9363-D1B6FB592B12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139 109,7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4BCAFA9-37F6-471C-9D4A-3B35ED8940F2}" type="parTrans" cxnId="{2DF74412-DD86-4354-BCE0-9E7CCC9B8605}">
      <dgm:prSet/>
      <dgm:spPr/>
      <dgm:t>
        <a:bodyPr/>
        <a:lstStyle/>
        <a:p>
          <a:endParaRPr lang="ru-RU"/>
        </a:p>
      </dgm:t>
    </dgm:pt>
    <dgm:pt modelId="{8F433EC5-5DB3-4B6C-9DB1-487C5F1484BF}" type="sibTrans" cxnId="{2DF74412-DD86-4354-BCE0-9E7CCC9B8605}">
      <dgm:prSet/>
      <dgm:spPr/>
      <dgm:t>
        <a:bodyPr/>
        <a:lstStyle/>
        <a:p>
          <a:endParaRPr lang="ru-RU"/>
        </a:p>
      </dgm:t>
    </dgm:pt>
    <dgm:pt modelId="{ABA160E7-D2B1-49E0-9798-3C46761EF6C2}" type="pres">
      <dgm:prSet presAssocID="{498711BB-BD9C-4CFC-96A9-1D8617A1326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838F7C-90D6-47AA-9BA8-589B10317517}" type="pres">
      <dgm:prSet presAssocID="{F75ED2CA-76A7-4965-8F24-C6FB98D2B807}" presName="circ1" presStyleLbl="vennNode1" presStyleIdx="0" presStyleCnt="3" custScaleX="157394" custScaleY="92068" custLinFactNeighborX="3025" custLinFactNeighborY="-9605"/>
      <dgm:spPr/>
      <dgm:t>
        <a:bodyPr/>
        <a:lstStyle/>
        <a:p>
          <a:endParaRPr lang="ru-RU"/>
        </a:p>
      </dgm:t>
    </dgm:pt>
    <dgm:pt modelId="{466DC992-ABBA-43BC-8E43-0E09FE6EA119}" type="pres">
      <dgm:prSet presAssocID="{F75ED2CA-76A7-4965-8F24-C6FB98D2B80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A0E92F-9FC9-422A-9F11-E769B1B61018}" type="pres">
      <dgm:prSet presAssocID="{99B3A41C-9763-432A-A57D-3F0F48D7B6BD}" presName="circ2" presStyleLbl="vennNode1" presStyleIdx="1" presStyleCnt="3" custScaleX="142447" custScaleY="87479" custLinFactNeighborX="25755" custLinFactNeighborY="17468"/>
      <dgm:spPr/>
      <dgm:t>
        <a:bodyPr/>
        <a:lstStyle/>
        <a:p>
          <a:endParaRPr lang="ru-RU"/>
        </a:p>
      </dgm:t>
    </dgm:pt>
    <dgm:pt modelId="{A0F0542D-302D-4862-BE0F-883F4A276A67}" type="pres">
      <dgm:prSet presAssocID="{99B3A41C-9763-432A-A57D-3F0F48D7B6B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17535-31EE-43DC-9A07-28FCD5A2C0A9}" type="pres">
      <dgm:prSet presAssocID="{D3CA5844-EF17-4759-9363-D1B6FB592B12}" presName="circ3" presStyleLbl="vennNode1" presStyleIdx="2" presStyleCnt="3" custScaleX="119662" custLinFactNeighborX="-25765" custLinFactNeighborY="12066"/>
      <dgm:spPr/>
      <dgm:t>
        <a:bodyPr/>
        <a:lstStyle/>
        <a:p>
          <a:endParaRPr lang="ru-RU"/>
        </a:p>
      </dgm:t>
    </dgm:pt>
    <dgm:pt modelId="{A72AF516-EC0E-493E-AC33-69C965033EED}" type="pres">
      <dgm:prSet presAssocID="{D3CA5844-EF17-4759-9363-D1B6FB592B1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8F75BC-1639-4916-B42E-6C5E53E9498C}" type="presOf" srcId="{498711BB-BD9C-4CFC-96A9-1D8617A13268}" destId="{ABA160E7-D2B1-49E0-9798-3C46761EF6C2}" srcOrd="0" destOrd="0" presId="urn:microsoft.com/office/officeart/2005/8/layout/venn1"/>
    <dgm:cxn modelId="{9371ED2B-23BF-4C12-9E11-4890D54FA51E}" type="presOf" srcId="{D3CA5844-EF17-4759-9363-D1B6FB592B12}" destId="{A72AF516-EC0E-493E-AC33-69C965033EED}" srcOrd="1" destOrd="0" presId="urn:microsoft.com/office/officeart/2005/8/layout/venn1"/>
    <dgm:cxn modelId="{C0F73398-E11A-4D6F-B2CF-6D9096CDE3D1}" srcId="{498711BB-BD9C-4CFC-96A9-1D8617A13268}" destId="{99B3A41C-9763-432A-A57D-3F0F48D7B6BD}" srcOrd="1" destOrd="0" parTransId="{2A670E02-7954-4526-A081-19C0DE86F192}" sibTransId="{6C5497E1-6412-472E-AF58-893612DF93AD}"/>
    <dgm:cxn modelId="{FD42A126-C03C-41C4-AC32-2441074DE63B}" type="presOf" srcId="{F75ED2CA-76A7-4965-8F24-C6FB98D2B807}" destId="{466DC992-ABBA-43BC-8E43-0E09FE6EA119}" srcOrd="1" destOrd="0" presId="urn:microsoft.com/office/officeart/2005/8/layout/venn1"/>
    <dgm:cxn modelId="{984DBC98-73E9-4A8E-B368-2AFC81E70402}" type="presOf" srcId="{99B3A41C-9763-432A-A57D-3F0F48D7B6BD}" destId="{D6A0E92F-9FC9-422A-9F11-E769B1B61018}" srcOrd="0" destOrd="0" presId="urn:microsoft.com/office/officeart/2005/8/layout/venn1"/>
    <dgm:cxn modelId="{A192E245-66F1-42A9-B581-5E0A1ED1BB78}" srcId="{498711BB-BD9C-4CFC-96A9-1D8617A13268}" destId="{F75ED2CA-76A7-4965-8F24-C6FB98D2B807}" srcOrd="0" destOrd="0" parTransId="{804CFBF5-9F85-4923-9F49-3E0681361EE4}" sibTransId="{2074C3AE-566F-49AB-BCB3-587BD1A90EFC}"/>
    <dgm:cxn modelId="{A557115C-2BA1-4CF8-BBC6-802348AD6331}" type="presOf" srcId="{D3CA5844-EF17-4759-9363-D1B6FB592B12}" destId="{B7D17535-31EE-43DC-9A07-28FCD5A2C0A9}" srcOrd="0" destOrd="0" presId="urn:microsoft.com/office/officeart/2005/8/layout/venn1"/>
    <dgm:cxn modelId="{14043319-F6EE-4151-8A61-A51E9D47B978}" type="presOf" srcId="{F75ED2CA-76A7-4965-8F24-C6FB98D2B807}" destId="{49838F7C-90D6-47AA-9BA8-589B10317517}" srcOrd="0" destOrd="0" presId="urn:microsoft.com/office/officeart/2005/8/layout/venn1"/>
    <dgm:cxn modelId="{2DF74412-DD86-4354-BCE0-9E7CCC9B8605}" srcId="{498711BB-BD9C-4CFC-96A9-1D8617A13268}" destId="{D3CA5844-EF17-4759-9363-D1B6FB592B12}" srcOrd="2" destOrd="0" parTransId="{C4BCAFA9-37F6-471C-9D4A-3B35ED8940F2}" sibTransId="{8F433EC5-5DB3-4B6C-9DB1-487C5F1484BF}"/>
    <dgm:cxn modelId="{A3223746-CD1A-4A09-B3A3-764BA40A9F77}" type="presOf" srcId="{99B3A41C-9763-432A-A57D-3F0F48D7B6BD}" destId="{A0F0542D-302D-4862-BE0F-883F4A276A67}" srcOrd="1" destOrd="0" presId="urn:microsoft.com/office/officeart/2005/8/layout/venn1"/>
    <dgm:cxn modelId="{5EA2043F-1D66-4413-9AB9-7BBC48A30C27}" type="presParOf" srcId="{ABA160E7-D2B1-49E0-9798-3C46761EF6C2}" destId="{49838F7C-90D6-47AA-9BA8-589B10317517}" srcOrd="0" destOrd="0" presId="urn:microsoft.com/office/officeart/2005/8/layout/venn1"/>
    <dgm:cxn modelId="{339617C5-1581-4849-851C-B122D64A8083}" type="presParOf" srcId="{ABA160E7-D2B1-49E0-9798-3C46761EF6C2}" destId="{466DC992-ABBA-43BC-8E43-0E09FE6EA119}" srcOrd="1" destOrd="0" presId="urn:microsoft.com/office/officeart/2005/8/layout/venn1"/>
    <dgm:cxn modelId="{7BCCA3FD-5BCA-41A0-9525-43F9BA4451BE}" type="presParOf" srcId="{ABA160E7-D2B1-49E0-9798-3C46761EF6C2}" destId="{D6A0E92F-9FC9-422A-9F11-E769B1B61018}" srcOrd="2" destOrd="0" presId="urn:microsoft.com/office/officeart/2005/8/layout/venn1"/>
    <dgm:cxn modelId="{7E6ADB1D-9462-41BB-BAA9-58F4EE175CEA}" type="presParOf" srcId="{ABA160E7-D2B1-49E0-9798-3C46761EF6C2}" destId="{A0F0542D-302D-4862-BE0F-883F4A276A67}" srcOrd="3" destOrd="0" presId="urn:microsoft.com/office/officeart/2005/8/layout/venn1"/>
    <dgm:cxn modelId="{79BFF066-89B0-40EA-BB98-38EDF08FA76C}" type="presParOf" srcId="{ABA160E7-D2B1-49E0-9798-3C46761EF6C2}" destId="{B7D17535-31EE-43DC-9A07-28FCD5A2C0A9}" srcOrd="4" destOrd="0" presId="urn:microsoft.com/office/officeart/2005/8/layout/venn1"/>
    <dgm:cxn modelId="{237EF677-5AC9-4D11-8A1F-F190B90A8C30}" type="presParOf" srcId="{ABA160E7-D2B1-49E0-9798-3C46761EF6C2}" destId="{A72AF516-EC0E-493E-AC33-69C965033EE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7B53E3-B0CA-4F08-B25E-A64712F87032}" type="doc">
      <dgm:prSet loTypeId="urn:microsoft.com/office/officeart/2005/8/layout/equation1" loCatId="relationship" qsTypeId="urn:microsoft.com/office/officeart/2005/8/quickstyle/3d7" qsCatId="3D" csTypeId="urn:microsoft.com/office/officeart/2005/8/colors/colorful5" csCatId="colorful" phldr="1"/>
      <dgm:spPr/>
    </dgm:pt>
    <dgm:pt modelId="{08ACABF0-2445-48B4-8E74-80FA95A61C0D}">
      <dgm:prSet phldrT="[Текст]" custT="1"/>
      <dgm:spPr>
        <a:solidFill>
          <a:srgbClr val="E1CDFF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778 643,3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E5051E5-0A22-4083-BA03-78DE0397F34B}" type="parTrans" cxnId="{1CA843B3-8C7D-4E73-BBB1-BBFB0A07384F}">
      <dgm:prSet/>
      <dgm:spPr/>
      <dgm:t>
        <a:bodyPr/>
        <a:lstStyle/>
        <a:p>
          <a:endParaRPr lang="ru-RU"/>
        </a:p>
      </dgm:t>
    </dgm:pt>
    <dgm:pt modelId="{70722FEF-AF70-4A47-87C8-6E3DC8D0E242}" type="sibTrans" cxnId="{1CA843B3-8C7D-4E73-BBB1-BBFB0A07384F}">
      <dgm:prSet/>
      <dgm:spPr/>
      <dgm:t>
        <a:bodyPr/>
        <a:lstStyle/>
        <a:p>
          <a:endParaRPr lang="ru-RU"/>
        </a:p>
      </dgm:t>
    </dgm:pt>
    <dgm:pt modelId="{ABF2B6C6-EBE6-4DE6-B49F-901CEA3FEA7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Дополнительно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направлено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314 207,2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927AAD1-25A9-411E-AF12-126C07FD4810}" type="sibTrans" cxnId="{F9FA95C4-4648-4DA0-895A-2EBFDE7F71E2}">
      <dgm:prSet/>
      <dgm:spPr/>
      <dgm:t>
        <a:bodyPr/>
        <a:lstStyle/>
        <a:p>
          <a:endParaRPr lang="ru-RU"/>
        </a:p>
      </dgm:t>
    </dgm:pt>
    <dgm:pt modelId="{11C65667-E10C-42A4-AE27-4A70F5E21CB5}" type="parTrans" cxnId="{F9FA95C4-4648-4DA0-895A-2EBFDE7F71E2}">
      <dgm:prSet/>
      <dgm:spPr/>
      <dgm:t>
        <a:bodyPr/>
        <a:lstStyle/>
        <a:p>
          <a:endParaRPr lang="ru-RU"/>
        </a:p>
      </dgm:t>
    </dgm:pt>
    <dgm:pt modelId="{97DC2AF0-7B5D-4C1A-9156-86712B83B49B}" type="pres">
      <dgm:prSet presAssocID="{F77B53E3-B0CA-4F08-B25E-A64712F87032}" presName="linearFlow" presStyleCnt="0">
        <dgm:presLayoutVars>
          <dgm:dir/>
          <dgm:resizeHandles val="exact"/>
        </dgm:presLayoutVars>
      </dgm:prSet>
      <dgm:spPr/>
    </dgm:pt>
    <dgm:pt modelId="{C341D406-AE10-49CC-9174-717A41BF4039}" type="pres">
      <dgm:prSet presAssocID="{08ACABF0-2445-48B4-8E74-80FA95A61C0D}" presName="node" presStyleLbl="node1" presStyleIdx="0" presStyleCnt="2" custScaleX="155105" custScaleY="128109" custLinFactX="2047" custLinFactNeighborX="100000" custLinFactNeighborY="-5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4C51B-CB42-4230-B8EA-729114EE1E79}" type="pres">
      <dgm:prSet presAssocID="{70722FEF-AF70-4A47-87C8-6E3DC8D0E242}" presName="spacerL" presStyleCnt="0"/>
      <dgm:spPr/>
    </dgm:pt>
    <dgm:pt modelId="{FEE43E25-38A8-4724-8F03-C31014A88870}" type="pres">
      <dgm:prSet presAssocID="{70722FEF-AF70-4A47-87C8-6E3DC8D0E242}" presName="sibTrans" presStyleLbl="sibTrans2D1" presStyleIdx="0" presStyleCnt="1" custScaleX="47429" custScaleY="53855" custLinFactNeighborX="67059" custLinFactNeighborY="9844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9B62D342-AE94-48A2-B570-36CBCD53C3ED}" type="pres">
      <dgm:prSet presAssocID="{70722FEF-AF70-4A47-87C8-6E3DC8D0E242}" presName="spacerR" presStyleCnt="0"/>
      <dgm:spPr/>
    </dgm:pt>
    <dgm:pt modelId="{D9068DCF-F6B9-40EA-9180-64DE17CA2C4B}" type="pres">
      <dgm:prSet presAssocID="{ABF2B6C6-EBE6-4DE6-B49F-901CEA3FEA7E}" presName="node" presStyleLbl="node1" presStyleIdx="1" presStyleCnt="2" custScaleX="124461" custScaleY="121788" custLinFactNeighborX="1379" custLinFactNeighborY="-73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FA95C4-4648-4DA0-895A-2EBFDE7F71E2}" srcId="{F77B53E3-B0CA-4F08-B25E-A64712F87032}" destId="{ABF2B6C6-EBE6-4DE6-B49F-901CEA3FEA7E}" srcOrd="1" destOrd="0" parTransId="{11C65667-E10C-42A4-AE27-4A70F5E21CB5}" sibTransId="{F927AAD1-25A9-411E-AF12-126C07FD4810}"/>
    <dgm:cxn modelId="{78BACD0C-A2AC-48AC-87A8-4C6E8874B5F3}" type="presOf" srcId="{70722FEF-AF70-4A47-87C8-6E3DC8D0E242}" destId="{FEE43E25-38A8-4724-8F03-C31014A88870}" srcOrd="0" destOrd="0" presId="urn:microsoft.com/office/officeart/2005/8/layout/equation1"/>
    <dgm:cxn modelId="{18AB183A-930C-4147-97F7-308AA3FCE58F}" type="presOf" srcId="{08ACABF0-2445-48B4-8E74-80FA95A61C0D}" destId="{C341D406-AE10-49CC-9174-717A41BF4039}" srcOrd="0" destOrd="0" presId="urn:microsoft.com/office/officeart/2005/8/layout/equation1"/>
    <dgm:cxn modelId="{9179E182-4790-4378-AF94-197E8CF0510B}" type="presOf" srcId="{ABF2B6C6-EBE6-4DE6-B49F-901CEA3FEA7E}" destId="{D9068DCF-F6B9-40EA-9180-64DE17CA2C4B}" srcOrd="0" destOrd="0" presId="urn:microsoft.com/office/officeart/2005/8/layout/equation1"/>
    <dgm:cxn modelId="{58966A74-8EDC-4943-B267-8794F1120E92}" type="presOf" srcId="{F77B53E3-B0CA-4F08-B25E-A64712F87032}" destId="{97DC2AF0-7B5D-4C1A-9156-86712B83B49B}" srcOrd="0" destOrd="0" presId="urn:microsoft.com/office/officeart/2005/8/layout/equation1"/>
    <dgm:cxn modelId="{1CA843B3-8C7D-4E73-BBB1-BBFB0A07384F}" srcId="{F77B53E3-B0CA-4F08-B25E-A64712F87032}" destId="{08ACABF0-2445-48B4-8E74-80FA95A61C0D}" srcOrd="0" destOrd="0" parTransId="{1E5051E5-0A22-4083-BA03-78DE0397F34B}" sibTransId="{70722FEF-AF70-4A47-87C8-6E3DC8D0E242}"/>
    <dgm:cxn modelId="{5B4B3649-C303-4624-A7C8-6A307C87C1D2}" type="presParOf" srcId="{97DC2AF0-7B5D-4C1A-9156-86712B83B49B}" destId="{C341D406-AE10-49CC-9174-717A41BF4039}" srcOrd="0" destOrd="0" presId="urn:microsoft.com/office/officeart/2005/8/layout/equation1"/>
    <dgm:cxn modelId="{C9EC3167-5974-4B2E-9FA9-FD6E6884244F}" type="presParOf" srcId="{97DC2AF0-7B5D-4C1A-9156-86712B83B49B}" destId="{8814C51B-CB42-4230-B8EA-729114EE1E79}" srcOrd="1" destOrd="0" presId="urn:microsoft.com/office/officeart/2005/8/layout/equation1"/>
    <dgm:cxn modelId="{456E5CAB-849D-4E46-9BED-BEA693C8DA11}" type="presParOf" srcId="{97DC2AF0-7B5D-4C1A-9156-86712B83B49B}" destId="{FEE43E25-38A8-4724-8F03-C31014A88870}" srcOrd="2" destOrd="0" presId="urn:microsoft.com/office/officeart/2005/8/layout/equation1"/>
    <dgm:cxn modelId="{42B91C1C-F3A7-49F8-9A6F-10F87511D918}" type="presParOf" srcId="{97DC2AF0-7B5D-4C1A-9156-86712B83B49B}" destId="{9B62D342-AE94-48A2-B570-36CBCD53C3ED}" srcOrd="3" destOrd="0" presId="urn:microsoft.com/office/officeart/2005/8/layout/equation1"/>
    <dgm:cxn modelId="{C3F58A6D-B282-4BF1-AB39-28B7763127EE}" type="presParOf" srcId="{97DC2AF0-7B5D-4C1A-9156-86712B83B49B}" destId="{D9068DCF-F6B9-40EA-9180-64DE17CA2C4B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8FEE77-96BC-428E-8226-9BA10342AC69}" type="doc">
      <dgm:prSet loTypeId="urn:microsoft.com/office/officeart/2005/8/layout/hierarchy1" loCatId="hierarchy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D9DEE4B-1B4D-4F50-84D4-8750A1A22240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Норматив расходов на содержание ОМС , предельная штатная численность утверждены постановлением Правительства КО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A81F91A-3827-410F-AB9E-F4682917A95A}" type="parTrans" cxnId="{66B4DB0B-37D4-4BA5-9D90-69642E20FD56}">
      <dgm:prSet/>
      <dgm:spPr/>
      <dgm:t>
        <a:bodyPr/>
        <a:lstStyle/>
        <a:p>
          <a:endParaRPr lang="ru-RU"/>
        </a:p>
      </dgm:t>
    </dgm:pt>
    <dgm:pt modelId="{E7ABA166-D958-49A4-89B7-842C69AA4D08}" type="sibTrans" cxnId="{66B4DB0B-37D4-4BA5-9D90-69642E20FD56}">
      <dgm:prSet/>
      <dgm:spPr/>
      <dgm:t>
        <a:bodyPr/>
        <a:lstStyle/>
        <a:p>
          <a:endParaRPr lang="ru-RU"/>
        </a:p>
      </dgm:t>
    </dgm:pt>
    <dgm:pt modelId="{05D0D2BA-81FD-4D19-887B-779880D9BE10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Численность работников ОМС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92,5 штатных единицы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8E8674D2-EFE7-488F-9BEB-4BD6D250DDB9}" type="parTrans" cxnId="{94EB4264-6F79-4E4B-89A8-79A69CF548A4}">
      <dgm:prSet/>
      <dgm:spPr/>
      <dgm:t>
        <a:bodyPr/>
        <a:lstStyle/>
        <a:p>
          <a:endParaRPr lang="ru-RU"/>
        </a:p>
      </dgm:t>
    </dgm:pt>
    <dgm:pt modelId="{D6E952B0-7BEA-4848-9768-2FF4E8240F87}" type="sibTrans" cxnId="{94EB4264-6F79-4E4B-89A8-79A69CF548A4}">
      <dgm:prSet/>
      <dgm:spPr/>
      <dgm:t>
        <a:bodyPr/>
        <a:lstStyle/>
        <a:p>
          <a:endParaRPr lang="ru-RU"/>
        </a:p>
      </dgm:t>
    </dgm:pt>
    <dgm:pt modelId="{7C3E8EB2-520F-4225-9D18-7580F8C8DE75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Расходы на содержание ОМС 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55 760,6 тыс. рублей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520C2C1B-6D26-468C-9E7D-89625A259C8B}" type="parTrans" cxnId="{C8388B00-C367-4841-BBE2-0148C01097BB}">
      <dgm:prSet/>
      <dgm:spPr/>
      <dgm:t>
        <a:bodyPr/>
        <a:lstStyle/>
        <a:p>
          <a:endParaRPr lang="ru-RU"/>
        </a:p>
      </dgm:t>
    </dgm:pt>
    <dgm:pt modelId="{E616B1FD-81C4-41EB-8303-03896F92F754}" type="sibTrans" cxnId="{C8388B00-C367-4841-BBE2-0148C01097BB}">
      <dgm:prSet/>
      <dgm:spPr/>
      <dgm:t>
        <a:bodyPr/>
        <a:lstStyle/>
        <a:p>
          <a:endParaRPr lang="ru-RU"/>
        </a:p>
      </dgm:t>
    </dgm:pt>
    <dgm:pt modelId="{40FADB2C-ABBC-4B64-B16A-F4B14609DB1A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Расходы на исполнение полномочий Вятскополянского района</a:t>
          </a:r>
        </a:p>
        <a:p>
          <a:r>
            <a:rPr lang="ru-RU" sz="1100" b="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49 780,3 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D2D3A3B0-48EA-4AC7-8014-88D3B47E67BC}" type="parTrans" cxnId="{9D00C98A-4AF4-42D7-9DCC-8434E9BCD0A5}">
      <dgm:prSet/>
      <dgm:spPr/>
      <dgm:t>
        <a:bodyPr/>
        <a:lstStyle/>
        <a:p>
          <a:endParaRPr lang="ru-RU"/>
        </a:p>
      </dgm:t>
    </dgm:pt>
    <dgm:pt modelId="{FC3AEDEC-25E4-46B5-B774-887DD11000FD}" type="sibTrans" cxnId="{9D00C98A-4AF4-42D7-9DCC-8434E9BCD0A5}">
      <dgm:prSet/>
      <dgm:spPr/>
      <dgm:t>
        <a:bodyPr/>
        <a:lstStyle/>
        <a:p>
          <a:endParaRPr lang="ru-RU"/>
        </a:p>
      </dgm:t>
    </dgm:pt>
    <dgm:pt modelId="{6CEA672B-F56E-4E8B-8F63-712B99795E1C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Расходы на осуществление переданных полномочий поселений</a:t>
          </a:r>
        </a:p>
        <a:p>
          <a:r>
            <a:rPr lang="ru-RU" sz="1100" b="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763,7 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86555880-501F-40E3-AC22-0497DFBB61CD}" type="parTrans" cxnId="{EC948358-4FDB-474D-9687-9AC234CC26ED}">
      <dgm:prSet/>
      <dgm:spPr/>
      <dgm:t>
        <a:bodyPr/>
        <a:lstStyle/>
        <a:p>
          <a:endParaRPr lang="ru-RU"/>
        </a:p>
      </dgm:t>
    </dgm:pt>
    <dgm:pt modelId="{8521D661-77D0-4427-9532-8D0E5A17E93D}" type="sibTrans" cxnId="{EC948358-4FDB-474D-9687-9AC234CC26ED}">
      <dgm:prSet/>
      <dgm:spPr/>
      <dgm:t>
        <a:bodyPr/>
        <a:lstStyle/>
        <a:p>
          <a:endParaRPr lang="ru-RU"/>
        </a:p>
      </dgm:t>
    </dgm:pt>
    <dgm:pt modelId="{87718EB6-60E5-4C6D-846C-2C88C58DD8AE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Расходы на осуществление переданных государственных полномочий </a:t>
          </a:r>
        </a:p>
        <a:p>
          <a:r>
            <a:rPr lang="ru-RU" sz="1100" b="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5 097,6 </a:t>
          </a:r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E7377D5F-5129-4A9D-AF4E-FB290DD4E9D2}" type="parTrans" cxnId="{B4FAF028-2C48-4449-8D94-B59EAA3753E8}">
      <dgm:prSet/>
      <dgm:spPr/>
      <dgm:t>
        <a:bodyPr/>
        <a:lstStyle/>
        <a:p>
          <a:endParaRPr lang="ru-RU"/>
        </a:p>
      </dgm:t>
    </dgm:pt>
    <dgm:pt modelId="{E8E6A1C6-B89B-4E61-A911-4A1A20891339}" type="sibTrans" cxnId="{B4FAF028-2C48-4449-8D94-B59EAA3753E8}">
      <dgm:prSet/>
      <dgm:spPr/>
      <dgm:t>
        <a:bodyPr/>
        <a:lstStyle/>
        <a:p>
          <a:endParaRPr lang="ru-RU"/>
        </a:p>
      </dgm:t>
    </dgm:pt>
    <dgm:pt modelId="{C7D88DB9-D271-42F6-A5DC-68D2DBD280B6}" type="pres">
      <dgm:prSet presAssocID="{A28FEE77-96BC-428E-8226-9BA10342AC6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86069E-DD67-4925-8842-1C46C6F5BDEA}" type="pres">
      <dgm:prSet presAssocID="{9D9DEE4B-1B4D-4F50-84D4-8750A1A22240}" presName="hierRoot1" presStyleCnt="0"/>
      <dgm:spPr/>
      <dgm:t>
        <a:bodyPr/>
        <a:lstStyle/>
        <a:p>
          <a:endParaRPr lang="ru-RU"/>
        </a:p>
      </dgm:t>
    </dgm:pt>
    <dgm:pt modelId="{D1879854-2435-4893-8EA9-C234E3F10FA1}" type="pres">
      <dgm:prSet presAssocID="{9D9DEE4B-1B4D-4F50-84D4-8750A1A22240}" presName="composite" presStyleCnt="0"/>
      <dgm:spPr/>
      <dgm:t>
        <a:bodyPr/>
        <a:lstStyle/>
        <a:p>
          <a:endParaRPr lang="ru-RU"/>
        </a:p>
      </dgm:t>
    </dgm:pt>
    <dgm:pt modelId="{F8A9B509-EB6C-487F-9DA1-DE590AD8490B}" type="pres">
      <dgm:prSet presAssocID="{9D9DEE4B-1B4D-4F50-84D4-8750A1A22240}" presName="background" presStyleLbl="node0" presStyleIdx="0" presStyleCnt="1"/>
      <dgm:spPr/>
      <dgm:t>
        <a:bodyPr/>
        <a:lstStyle/>
        <a:p>
          <a:endParaRPr lang="ru-RU"/>
        </a:p>
      </dgm:t>
    </dgm:pt>
    <dgm:pt modelId="{D83384A3-2A8E-4721-930F-A2A3E83C9E0E}" type="pres">
      <dgm:prSet presAssocID="{9D9DEE4B-1B4D-4F50-84D4-8750A1A22240}" presName="text" presStyleLbl="fgAcc0" presStyleIdx="0" presStyleCnt="1" custScaleX="286463" custScaleY="133246" custLinFactY="-1937" custLinFactNeighborX="74437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963F04-0E35-4609-A98C-ECE7BF6309C5}" type="pres">
      <dgm:prSet presAssocID="{9D9DEE4B-1B4D-4F50-84D4-8750A1A22240}" presName="hierChild2" presStyleCnt="0"/>
      <dgm:spPr/>
      <dgm:t>
        <a:bodyPr/>
        <a:lstStyle/>
        <a:p>
          <a:endParaRPr lang="ru-RU"/>
        </a:p>
      </dgm:t>
    </dgm:pt>
    <dgm:pt modelId="{CF1BE29A-A5E5-4719-9CBC-80B71011EA2F}" type="pres">
      <dgm:prSet presAssocID="{8E8674D2-EFE7-488F-9BEB-4BD6D250DDB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2AAA954-F71E-4143-A93D-F5CE12B12363}" type="pres">
      <dgm:prSet presAssocID="{05D0D2BA-81FD-4D19-887B-779880D9BE10}" presName="hierRoot2" presStyleCnt="0"/>
      <dgm:spPr/>
      <dgm:t>
        <a:bodyPr/>
        <a:lstStyle/>
        <a:p>
          <a:endParaRPr lang="ru-RU"/>
        </a:p>
      </dgm:t>
    </dgm:pt>
    <dgm:pt modelId="{F0750AEB-5B1B-4D91-BCAC-85FC13D8F4E2}" type="pres">
      <dgm:prSet presAssocID="{05D0D2BA-81FD-4D19-887B-779880D9BE10}" presName="composite2" presStyleCnt="0"/>
      <dgm:spPr/>
      <dgm:t>
        <a:bodyPr/>
        <a:lstStyle/>
        <a:p>
          <a:endParaRPr lang="ru-RU"/>
        </a:p>
      </dgm:t>
    </dgm:pt>
    <dgm:pt modelId="{C5CDA4D5-7AD8-4228-8008-B66FE511F646}" type="pres">
      <dgm:prSet presAssocID="{05D0D2BA-81FD-4D19-887B-779880D9BE10}" presName="background2" presStyleLbl="node2" presStyleIdx="0" presStyleCnt="2"/>
      <dgm:spPr/>
      <dgm:t>
        <a:bodyPr/>
        <a:lstStyle/>
        <a:p>
          <a:endParaRPr lang="ru-RU"/>
        </a:p>
      </dgm:t>
    </dgm:pt>
    <dgm:pt modelId="{399EF13C-9CF6-470B-B8A7-E3A35794CD24}" type="pres">
      <dgm:prSet presAssocID="{05D0D2BA-81FD-4D19-887B-779880D9BE10}" presName="text2" presStyleLbl="fgAcc2" presStyleIdx="0" presStyleCnt="2" custScaleX="231678" custScaleY="136434" custLinFactNeighborX="21249" custLinFactNeighborY="-331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0E2E29-D6AB-4A8E-B8F6-0764712A3FA8}" type="pres">
      <dgm:prSet presAssocID="{05D0D2BA-81FD-4D19-887B-779880D9BE10}" presName="hierChild3" presStyleCnt="0"/>
      <dgm:spPr/>
      <dgm:t>
        <a:bodyPr/>
        <a:lstStyle/>
        <a:p>
          <a:endParaRPr lang="ru-RU"/>
        </a:p>
      </dgm:t>
    </dgm:pt>
    <dgm:pt modelId="{5E595A34-E05E-4AF6-B4E6-4DEDB46F9124}" type="pres">
      <dgm:prSet presAssocID="{520C2C1B-6D26-468C-9E7D-89625A259C8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99EBAEF-3F27-42EE-9971-4237ACED95A4}" type="pres">
      <dgm:prSet presAssocID="{7C3E8EB2-520F-4225-9D18-7580F8C8DE75}" presName="hierRoot2" presStyleCnt="0"/>
      <dgm:spPr/>
      <dgm:t>
        <a:bodyPr/>
        <a:lstStyle/>
        <a:p>
          <a:endParaRPr lang="ru-RU"/>
        </a:p>
      </dgm:t>
    </dgm:pt>
    <dgm:pt modelId="{C497D924-3E5A-4388-BEF7-3B88D75C7087}" type="pres">
      <dgm:prSet presAssocID="{7C3E8EB2-520F-4225-9D18-7580F8C8DE75}" presName="composite2" presStyleCnt="0"/>
      <dgm:spPr/>
      <dgm:t>
        <a:bodyPr/>
        <a:lstStyle/>
        <a:p>
          <a:endParaRPr lang="ru-RU"/>
        </a:p>
      </dgm:t>
    </dgm:pt>
    <dgm:pt modelId="{FE255C3B-3666-485C-97C7-074BFC04105A}" type="pres">
      <dgm:prSet presAssocID="{7C3E8EB2-520F-4225-9D18-7580F8C8DE75}" presName="background2" presStyleLbl="node2" presStyleIdx="1" presStyleCnt="2"/>
      <dgm:spPr/>
      <dgm:t>
        <a:bodyPr/>
        <a:lstStyle/>
        <a:p>
          <a:endParaRPr lang="ru-RU"/>
        </a:p>
      </dgm:t>
    </dgm:pt>
    <dgm:pt modelId="{33F9307A-A883-49A8-B871-A461DFDD62B7}" type="pres">
      <dgm:prSet presAssocID="{7C3E8EB2-520F-4225-9D18-7580F8C8DE75}" presName="text2" presStyleLbl="fgAcc2" presStyleIdx="1" presStyleCnt="2" custScaleX="257478" custScaleY="141347" custLinFactNeighborX="59834" custLinFactNeighborY="-331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BE126F-DE05-4463-934C-6BD1B68D7096}" type="pres">
      <dgm:prSet presAssocID="{7C3E8EB2-520F-4225-9D18-7580F8C8DE75}" presName="hierChild3" presStyleCnt="0"/>
      <dgm:spPr/>
      <dgm:t>
        <a:bodyPr/>
        <a:lstStyle/>
        <a:p>
          <a:endParaRPr lang="ru-RU"/>
        </a:p>
      </dgm:t>
    </dgm:pt>
    <dgm:pt modelId="{B9E60791-0611-401A-A805-7A88909CD4E1}" type="pres">
      <dgm:prSet presAssocID="{D2D3A3B0-48EA-4AC7-8014-88D3B47E67BC}" presName="Name17" presStyleLbl="parChTrans1D3" presStyleIdx="0" presStyleCnt="3"/>
      <dgm:spPr/>
      <dgm:t>
        <a:bodyPr/>
        <a:lstStyle/>
        <a:p>
          <a:endParaRPr lang="ru-RU"/>
        </a:p>
      </dgm:t>
    </dgm:pt>
    <dgm:pt modelId="{10E5B1C8-F299-4B6F-BECE-D370BADE550D}" type="pres">
      <dgm:prSet presAssocID="{40FADB2C-ABBC-4B64-B16A-F4B14609DB1A}" presName="hierRoot3" presStyleCnt="0"/>
      <dgm:spPr/>
      <dgm:t>
        <a:bodyPr/>
        <a:lstStyle/>
        <a:p>
          <a:endParaRPr lang="ru-RU"/>
        </a:p>
      </dgm:t>
    </dgm:pt>
    <dgm:pt modelId="{9729F629-B7A5-484B-BC58-3EA61F044A7E}" type="pres">
      <dgm:prSet presAssocID="{40FADB2C-ABBC-4B64-B16A-F4B14609DB1A}" presName="composite3" presStyleCnt="0"/>
      <dgm:spPr/>
      <dgm:t>
        <a:bodyPr/>
        <a:lstStyle/>
        <a:p>
          <a:endParaRPr lang="ru-RU"/>
        </a:p>
      </dgm:t>
    </dgm:pt>
    <dgm:pt modelId="{0540D201-C250-4F4A-A106-41DB99D048D0}" type="pres">
      <dgm:prSet presAssocID="{40FADB2C-ABBC-4B64-B16A-F4B14609DB1A}" presName="background3" presStyleLbl="node3" presStyleIdx="0" presStyleCnt="3"/>
      <dgm:spPr/>
      <dgm:t>
        <a:bodyPr/>
        <a:lstStyle/>
        <a:p>
          <a:endParaRPr lang="ru-RU"/>
        </a:p>
      </dgm:t>
    </dgm:pt>
    <dgm:pt modelId="{25D03A7E-6EA0-44E6-A2F8-59643F92259D}" type="pres">
      <dgm:prSet presAssocID="{40FADB2C-ABBC-4B64-B16A-F4B14609DB1A}" presName="text3" presStyleLbl="fgAcc3" presStyleIdx="0" presStyleCnt="3" custScaleX="194316" custLinFactNeighborX="-9057" custLinFactNeighborY="107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2F1EC1-D137-4BB1-A831-8B7CF977DDEA}" type="pres">
      <dgm:prSet presAssocID="{40FADB2C-ABBC-4B64-B16A-F4B14609DB1A}" presName="hierChild4" presStyleCnt="0"/>
      <dgm:spPr/>
      <dgm:t>
        <a:bodyPr/>
        <a:lstStyle/>
        <a:p>
          <a:endParaRPr lang="ru-RU"/>
        </a:p>
      </dgm:t>
    </dgm:pt>
    <dgm:pt modelId="{FD1A1CDD-3D68-47A6-85F2-20D71A85C24C}" type="pres">
      <dgm:prSet presAssocID="{E7377D5F-5129-4A9D-AF4E-FB290DD4E9D2}" presName="Name17" presStyleLbl="parChTrans1D3" presStyleIdx="1" presStyleCnt="3"/>
      <dgm:spPr/>
      <dgm:t>
        <a:bodyPr/>
        <a:lstStyle/>
        <a:p>
          <a:endParaRPr lang="ru-RU"/>
        </a:p>
      </dgm:t>
    </dgm:pt>
    <dgm:pt modelId="{88886EA7-EFD7-4868-AD7B-57E9DCCDBE76}" type="pres">
      <dgm:prSet presAssocID="{87718EB6-60E5-4C6D-846C-2C88C58DD8AE}" presName="hierRoot3" presStyleCnt="0"/>
      <dgm:spPr/>
    </dgm:pt>
    <dgm:pt modelId="{2AD0093E-136F-4B68-8149-E4674CEE9CEC}" type="pres">
      <dgm:prSet presAssocID="{87718EB6-60E5-4C6D-846C-2C88C58DD8AE}" presName="composite3" presStyleCnt="0"/>
      <dgm:spPr/>
    </dgm:pt>
    <dgm:pt modelId="{530D6B48-F321-4FC4-B52B-7472F00B3313}" type="pres">
      <dgm:prSet presAssocID="{87718EB6-60E5-4C6D-846C-2C88C58DD8AE}" presName="background3" presStyleLbl="node3" presStyleIdx="1" presStyleCnt="3"/>
      <dgm:spPr/>
    </dgm:pt>
    <dgm:pt modelId="{28AED189-033D-483B-8C25-918EB4CFDDB8}" type="pres">
      <dgm:prSet presAssocID="{87718EB6-60E5-4C6D-846C-2C88C58DD8AE}" presName="text3" presStyleLbl="fgAcc3" presStyleIdx="1" presStyleCnt="3" custScaleX="194316" custLinFactNeighborX="-9057" custLinFactNeighborY="107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C276FA-93A5-45E5-ADAD-385D8FEE9A62}" type="pres">
      <dgm:prSet presAssocID="{87718EB6-60E5-4C6D-846C-2C88C58DD8AE}" presName="hierChild4" presStyleCnt="0"/>
      <dgm:spPr/>
    </dgm:pt>
    <dgm:pt modelId="{AF7E9E79-278A-4F04-BC19-DF5ACAFE9055}" type="pres">
      <dgm:prSet presAssocID="{86555880-501F-40E3-AC22-0497DFBB61CD}" presName="Name17" presStyleLbl="parChTrans1D3" presStyleIdx="2" presStyleCnt="3"/>
      <dgm:spPr/>
      <dgm:t>
        <a:bodyPr/>
        <a:lstStyle/>
        <a:p>
          <a:endParaRPr lang="ru-RU"/>
        </a:p>
      </dgm:t>
    </dgm:pt>
    <dgm:pt modelId="{2D653430-DB64-42DF-AE98-5CC3B9D9963B}" type="pres">
      <dgm:prSet presAssocID="{6CEA672B-F56E-4E8B-8F63-712B99795E1C}" presName="hierRoot3" presStyleCnt="0"/>
      <dgm:spPr/>
    </dgm:pt>
    <dgm:pt modelId="{4AF5E9A9-C8E1-4F70-83B3-4E370193FD76}" type="pres">
      <dgm:prSet presAssocID="{6CEA672B-F56E-4E8B-8F63-712B99795E1C}" presName="composite3" presStyleCnt="0"/>
      <dgm:spPr/>
    </dgm:pt>
    <dgm:pt modelId="{F0A09CE9-A806-49F8-94D7-F21156B631BA}" type="pres">
      <dgm:prSet presAssocID="{6CEA672B-F56E-4E8B-8F63-712B99795E1C}" presName="background3" presStyleLbl="node3" presStyleIdx="2" presStyleCnt="3"/>
      <dgm:spPr/>
    </dgm:pt>
    <dgm:pt modelId="{D773FD76-1B6D-4C7A-8A86-9E33CE773BD2}" type="pres">
      <dgm:prSet presAssocID="{6CEA672B-F56E-4E8B-8F63-712B99795E1C}" presName="text3" presStyleLbl="fgAcc3" presStyleIdx="2" presStyleCnt="3" custScaleX="194316" custLinFactNeighborX="10927" custLinFactNeighborY="107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56C569-3507-4AA7-A42C-02EE39516E72}" type="pres">
      <dgm:prSet presAssocID="{6CEA672B-F56E-4E8B-8F63-712B99795E1C}" presName="hierChild4" presStyleCnt="0"/>
      <dgm:spPr/>
    </dgm:pt>
  </dgm:ptLst>
  <dgm:cxnLst>
    <dgm:cxn modelId="{97696858-50A4-4D6A-81FE-3A0191FF50ED}" type="presOf" srcId="{05D0D2BA-81FD-4D19-887B-779880D9BE10}" destId="{399EF13C-9CF6-470B-B8A7-E3A35794CD24}" srcOrd="0" destOrd="0" presId="urn:microsoft.com/office/officeart/2005/8/layout/hierarchy1"/>
    <dgm:cxn modelId="{82E5DDEC-2D5E-46A9-822B-2A6D1B6F74C0}" type="presOf" srcId="{40FADB2C-ABBC-4B64-B16A-F4B14609DB1A}" destId="{25D03A7E-6EA0-44E6-A2F8-59643F92259D}" srcOrd="0" destOrd="0" presId="urn:microsoft.com/office/officeart/2005/8/layout/hierarchy1"/>
    <dgm:cxn modelId="{7E92E0A2-46E8-4DC3-BCBB-201EDC291716}" type="presOf" srcId="{E7377D5F-5129-4A9D-AF4E-FB290DD4E9D2}" destId="{FD1A1CDD-3D68-47A6-85F2-20D71A85C24C}" srcOrd="0" destOrd="0" presId="urn:microsoft.com/office/officeart/2005/8/layout/hierarchy1"/>
    <dgm:cxn modelId="{A2E9DB14-1DA9-4257-BD21-7B04CED12B30}" type="presOf" srcId="{8E8674D2-EFE7-488F-9BEB-4BD6D250DDB9}" destId="{CF1BE29A-A5E5-4719-9CBC-80B71011EA2F}" srcOrd="0" destOrd="0" presId="urn:microsoft.com/office/officeart/2005/8/layout/hierarchy1"/>
    <dgm:cxn modelId="{85320A1C-2C93-4346-B61D-5441A203DFD2}" type="presOf" srcId="{A28FEE77-96BC-428E-8226-9BA10342AC69}" destId="{C7D88DB9-D271-42F6-A5DC-68D2DBD280B6}" srcOrd="0" destOrd="0" presId="urn:microsoft.com/office/officeart/2005/8/layout/hierarchy1"/>
    <dgm:cxn modelId="{94EB4264-6F79-4E4B-89A8-79A69CF548A4}" srcId="{9D9DEE4B-1B4D-4F50-84D4-8750A1A22240}" destId="{05D0D2BA-81FD-4D19-887B-779880D9BE10}" srcOrd="0" destOrd="0" parTransId="{8E8674D2-EFE7-488F-9BEB-4BD6D250DDB9}" sibTransId="{D6E952B0-7BEA-4848-9768-2FF4E8240F87}"/>
    <dgm:cxn modelId="{20E68423-3283-4408-8FC7-0134E91024A1}" type="presOf" srcId="{9D9DEE4B-1B4D-4F50-84D4-8750A1A22240}" destId="{D83384A3-2A8E-4721-930F-A2A3E83C9E0E}" srcOrd="0" destOrd="0" presId="urn:microsoft.com/office/officeart/2005/8/layout/hierarchy1"/>
    <dgm:cxn modelId="{EE6DBEEF-36A9-4444-8CA1-0CF5F86C81A6}" type="presOf" srcId="{D2D3A3B0-48EA-4AC7-8014-88D3B47E67BC}" destId="{B9E60791-0611-401A-A805-7A88909CD4E1}" srcOrd="0" destOrd="0" presId="urn:microsoft.com/office/officeart/2005/8/layout/hierarchy1"/>
    <dgm:cxn modelId="{098560AA-2ECE-4E5D-81C2-01F1AD1B02F0}" type="presOf" srcId="{87718EB6-60E5-4C6D-846C-2C88C58DD8AE}" destId="{28AED189-033D-483B-8C25-918EB4CFDDB8}" srcOrd="0" destOrd="0" presId="urn:microsoft.com/office/officeart/2005/8/layout/hierarchy1"/>
    <dgm:cxn modelId="{B4FAF028-2C48-4449-8D94-B59EAA3753E8}" srcId="{7C3E8EB2-520F-4225-9D18-7580F8C8DE75}" destId="{87718EB6-60E5-4C6D-846C-2C88C58DD8AE}" srcOrd="1" destOrd="0" parTransId="{E7377D5F-5129-4A9D-AF4E-FB290DD4E9D2}" sibTransId="{E8E6A1C6-B89B-4E61-A911-4A1A20891339}"/>
    <dgm:cxn modelId="{EC948358-4FDB-474D-9687-9AC234CC26ED}" srcId="{7C3E8EB2-520F-4225-9D18-7580F8C8DE75}" destId="{6CEA672B-F56E-4E8B-8F63-712B99795E1C}" srcOrd="2" destOrd="0" parTransId="{86555880-501F-40E3-AC22-0497DFBB61CD}" sibTransId="{8521D661-77D0-4427-9532-8D0E5A17E93D}"/>
    <dgm:cxn modelId="{C2E3D0BC-9AE1-48E3-A151-79B103CDFFB7}" type="presOf" srcId="{6CEA672B-F56E-4E8B-8F63-712B99795E1C}" destId="{D773FD76-1B6D-4C7A-8A86-9E33CE773BD2}" srcOrd="0" destOrd="0" presId="urn:microsoft.com/office/officeart/2005/8/layout/hierarchy1"/>
    <dgm:cxn modelId="{66B4DB0B-37D4-4BA5-9D90-69642E20FD56}" srcId="{A28FEE77-96BC-428E-8226-9BA10342AC69}" destId="{9D9DEE4B-1B4D-4F50-84D4-8750A1A22240}" srcOrd="0" destOrd="0" parTransId="{9A81F91A-3827-410F-AB9E-F4682917A95A}" sibTransId="{E7ABA166-D958-49A4-89B7-842C69AA4D08}"/>
    <dgm:cxn modelId="{909AAA36-DB1F-4471-9459-B59FC280AB15}" type="presOf" srcId="{7C3E8EB2-520F-4225-9D18-7580F8C8DE75}" destId="{33F9307A-A883-49A8-B871-A461DFDD62B7}" srcOrd="0" destOrd="0" presId="urn:microsoft.com/office/officeart/2005/8/layout/hierarchy1"/>
    <dgm:cxn modelId="{51E7F56E-C83D-4774-B3BE-960C34C1B899}" type="presOf" srcId="{520C2C1B-6D26-468C-9E7D-89625A259C8B}" destId="{5E595A34-E05E-4AF6-B4E6-4DEDB46F9124}" srcOrd="0" destOrd="0" presId="urn:microsoft.com/office/officeart/2005/8/layout/hierarchy1"/>
    <dgm:cxn modelId="{8A9EDD2F-B197-4AC3-8462-998AF091C183}" type="presOf" srcId="{86555880-501F-40E3-AC22-0497DFBB61CD}" destId="{AF7E9E79-278A-4F04-BC19-DF5ACAFE9055}" srcOrd="0" destOrd="0" presId="urn:microsoft.com/office/officeart/2005/8/layout/hierarchy1"/>
    <dgm:cxn modelId="{9D00C98A-4AF4-42D7-9DCC-8434E9BCD0A5}" srcId="{7C3E8EB2-520F-4225-9D18-7580F8C8DE75}" destId="{40FADB2C-ABBC-4B64-B16A-F4B14609DB1A}" srcOrd="0" destOrd="0" parTransId="{D2D3A3B0-48EA-4AC7-8014-88D3B47E67BC}" sibTransId="{FC3AEDEC-25E4-46B5-B774-887DD11000FD}"/>
    <dgm:cxn modelId="{C8388B00-C367-4841-BBE2-0148C01097BB}" srcId="{9D9DEE4B-1B4D-4F50-84D4-8750A1A22240}" destId="{7C3E8EB2-520F-4225-9D18-7580F8C8DE75}" srcOrd="1" destOrd="0" parTransId="{520C2C1B-6D26-468C-9E7D-89625A259C8B}" sibTransId="{E616B1FD-81C4-41EB-8303-03896F92F754}"/>
    <dgm:cxn modelId="{3F7C284E-E75F-4D59-BA43-DF5B83B332DC}" type="presParOf" srcId="{C7D88DB9-D271-42F6-A5DC-68D2DBD280B6}" destId="{F886069E-DD67-4925-8842-1C46C6F5BDEA}" srcOrd="0" destOrd="0" presId="urn:microsoft.com/office/officeart/2005/8/layout/hierarchy1"/>
    <dgm:cxn modelId="{EAF2AD38-38BC-4BEA-A7BA-DAC1839DDD46}" type="presParOf" srcId="{F886069E-DD67-4925-8842-1C46C6F5BDEA}" destId="{D1879854-2435-4893-8EA9-C234E3F10FA1}" srcOrd="0" destOrd="0" presId="urn:microsoft.com/office/officeart/2005/8/layout/hierarchy1"/>
    <dgm:cxn modelId="{500C264B-0220-4A42-9388-CF270B4A7888}" type="presParOf" srcId="{D1879854-2435-4893-8EA9-C234E3F10FA1}" destId="{F8A9B509-EB6C-487F-9DA1-DE590AD8490B}" srcOrd="0" destOrd="0" presId="urn:microsoft.com/office/officeart/2005/8/layout/hierarchy1"/>
    <dgm:cxn modelId="{14B1F64B-5BF3-4BDE-9906-4CD33CF7E6A1}" type="presParOf" srcId="{D1879854-2435-4893-8EA9-C234E3F10FA1}" destId="{D83384A3-2A8E-4721-930F-A2A3E83C9E0E}" srcOrd="1" destOrd="0" presId="urn:microsoft.com/office/officeart/2005/8/layout/hierarchy1"/>
    <dgm:cxn modelId="{D8565FF4-8439-45B2-8D72-D94696DBDAB5}" type="presParOf" srcId="{F886069E-DD67-4925-8842-1C46C6F5BDEA}" destId="{E1963F04-0E35-4609-A98C-ECE7BF6309C5}" srcOrd="1" destOrd="0" presId="urn:microsoft.com/office/officeart/2005/8/layout/hierarchy1"/>
    <dgm:cxn modelId="{0873E2D8-DC3A-4C47-977B-0FA53AB120C9}" type="presParOf" srcId="{E1963F04-0E35-4609-A98C-ECE7BF6309C5}" destId="{CF1BE29A-A5E5-4719-9CBC-80B71011EA2F}" srcOrd="0" destOrd="0" presId="urn:microsoft.com/office/officeart/2005/8/layout/hierarchy1"/>
    <dgm:cxn modelId="{46430957-9780-4711-9370-842346F3C5FC}" type="presParOf" srcId="{E1963F04-0E35-4609-A98C-ECE7BF6309C5}" destId="{32AAA954-F71E-4143-A93D-F5CE12B12363}" srcOrd="1" destOrd="0" presId="urn:microsoft.com/office/officeart/2005/8/layout/hierarchy1"/>
    <dgm:cxn modelId="{7EF1B251-74F1-44AB-B21A-F437755AD8A0}" type="presParOf" srcId="{32AAA954-F71E-4143-A93D-F5CE12B12363}" destId="{F0750AEB-5B1B-4D91-BCAC-85FC13D8F4E2}" srcOrd="0" destOrd="0" presId="urn:microsoft.com/office/officeart/2005/8/layout/hierarchy1"/>
    <dgm:cxn modelId="{FBBDFFBD-32DB-43E4-8133-D98A04D71D41}" type="presParOf" srcId="{F0750AEB-5B1B-4D91-BCAC-85FC13D8F4E2}" destId="{C5CDA4D5-7AD8-4228-8008-B66FE511F646}" srcOrd="0" destOrd="0" presId="urn:microsoft.com/office/officeart/2005/8/layout/hierarchy1"/>
    <dgm:cxn modelId="{1B33A0D3-9F32-4D73-A3E9-4BA13C87EE90}" type="presParOf" srcId="{F0750AEB-5B1B-4D91-BCAC-85FC13D8F4E2}" destId="{399EF13C-9CF6-470B-B8A7-E3A35794CD24}" srcOrd="1" destOrd="0" presId="urn:microsoft.com/office/officeart/2005/8/layout/hierarchy1"/>
    <dgm:cxn modelId="{907091BC-869F-49A7-9616-C572DB5367A4}" type="presParOf" srcId="{32AAA954-F71E-4143-A93D-F5CE12B12363}" destId="{C70E2E29-D6AB-4A8E-B8F6-0764712A3FA8}" srcOrd="1" destOrd="0" presId="urn:microsoft.com/office/officeart/2005/8/layout/hierarchy1"/>
    <dgm:cxn modelId="{5B991D36-AE95-4937-87B8-44CC6ABAF38E}" type="presParOf" srcId="{E1963F04-0E35-4609-A98C-ECE7BF6309C5}" destId="{5E595A34-E05E-4AF6-B4E6-4DEDB46F9124}" srcOrd="2" destOrd="0" presId="urn:microsoft.com/office/officeart/2005/8/layout/hierarchy1"/>
    <dgm:cxn modelId="{9A6EDBC3-74C3-49F2-BBCD-59FF29A1143A}" type="presParOf" srcId="{E1963F04-0E35-4609-A98C-ECE7BF6309C5}" destId="{A99EBAEF-3F27-42EE-9971-4237ACED95A4}" srcOrd="3" destOrd="0" presId="urn:microsoft.com/office/officeart/2005/8/layout/hierarchy1"/>
    <dgm:cxn modelId="{EFBA6150-8BAA-4A30-9B1D-EFDAC65E2BFB}" type="presParOf" srcId="{A99EBAEF-3F27-42EE-9971-4237ACED95A4}" destId="{C497D924-3E5A-4388-BEF7-3B88D75C7087}" srcOrd="0" destOrd="0" presId="urn:microsoft.com/office/officeart/2005/8/layout/hierarchy1"/>
    <dgm:cxn modelId="{42C0D184-7649-4CB0-BD18-266CECC43616}" type="presParOf" srcId="{C497D924-3E5A-4388-BEF7-3B88D75C7087}" destId="{FE255C3B-3666-485C-97C7-074BFC04105A}" srcOrd="0" destOrd="0" presId="urn:microsoft.com/office/officeart/2005/8/layout/hierarchy1"/>
    <dgm:cxn modelId="{3F716973-F441-472E-8D6F-BD2955A75E92}" type="presParOf" srcId="{C497D924-3E5A-4388-BEF7-3B88D75C7087}" destId="{33F9307A-A883-49A8-B871-A461DFDD62B7}" srcOrd="1" destOrd="0" presId="urn:microsoft.com/office/officeart/2005/8/layout/hierarchy1"/>
    <dgm:cxn modelId="{D5E4ED7D-6917-4E2F-BFC3-90299719CB77}" type="presParOf" srcId="{A99EBAEF-3F27-42EE-9971-4237ACED95A4}" destId="{7ABE126F-DE05-4463-934C-6BD1B68D7096}" srcOrd="1" destOrd="0" presId="urn:microsoft.com/office/officeart/2005/8/layout/hierarchy1"/>
    <dgm:cxn modelId="{AE7EAE1E-1E90-444F-A31A-71022F505FFA}" type="presParOf" srcId="{7ABE126F-DE05-4463-934C-6BD1B68D7096}" destId="{B9E60791-0611-401A-A805-7A88909CD4E1}" srcOrd="0" destOrd="0" presId="urn:microsoft.com/office/officeart/2005/8/layout/hierarchy1"/>
    <dgm:cxn modelId="{CB987092-C3DF-48BA-ACCC-2346F51FED8F}" type="presParOf" srcId="{7ABE126F-DE05-4463-934C-6BD1B68D7096}" destId="{10E5B1C8-F299-4B6F-BECE-D370BADE550D}" srcOrd="1" destOrd="0" presId="urn:microsoft.com/office/officeart/2005/8/layout/hierarchy1"/>
    <dgm:cxn modelId="{848BAE45-EA7D-4602-8E01-AABA668268F2}" type="presParOf" srcId="{10E5B1C8-F299-4B6F-BECE-D370BADE550D}" destId="{9729F629-B7A5-484B-BC58-3EA61F044A7E}" srcOrd="0" destOrd="0" presId="urn:microsoft.com/office/officeart/2005/8/layout/hierarchy1"/>
    <dgm:cxn modelId="{75599B8B-25C6-42BC-BE9F-3A8C1B69E943}" type="presParOf" srcId="{9729F629-B7A5-484B-BC58-3EA61F044A7E}" destId="{0540D201-C250-4F4A-A106-41DB99D048D0}" srcOrd="0" destOrd="0" presId="urn:microsoft.com/office/officeart/2005/8/layout/hierarchy1"/>
    <dgm:cxn modelId="{E34D4DC2-5949-45CE-BBBE-E9B0479B82FB}" type="presParOf" srcId="{9729F629-B7A5-484B-BC58-3EA61F044A7E}" destId="{25D03A7E-6EA0-44E6-A2F8-59643F92259D}" srcOrd="1" destOrd="0" presId="urn:microsoft.com/office/officeart/2005/8/layout/hierarchy1"/>
    <dgm:cxn modelId="{F332ED5D-FE0A-42B7-8E53-08C98B3304CF}" type="presParOf" srcId="{10E5B1C8-F299-4B6F-BECE-D370BADE550D}" destId="{CB2F1EC1-D137-4BB1-A831-8B7CF977DDEA}" srcOrd="1" destOrd="0" presId="urn:microsoft.com/office/officeart/2005/8/layout/hierarchy1"/>
    <dgm:cxn modelId="{01BC19D7-C4F3-4A31-8459-35E597654959}" type="presParOf" srcId="{7ABE126F-DE05-4463-934C-6BD1B68D7096}" destId="{FD1A1CDD-3D68-47A6-85F2-20D71A85C24C}" srcOrd="2" destOrd="0" presId="urn:microsoft.com/office/officeart/2005/8/layout/hierarchy1"/>
    <dgm:cxn modelId="{68A1B1CA-9F6D-4BCE-9E85-DE5A7F2F2390}" type="presParOf" srcId="{7ABE126F-DE05-4463-934C-6BD1B68D7096}" destId="{88886EA7-EFD7-4868-AD7B-57E9DCCDBE76}" srcOrd="3" destOrd="0" presId="urn:microsoft.com/office/officeart/2005/8/layout/hierarchy1"/>
    <dgm:cxn modelId="{863B6FD9-F581-4FED-AAF7-072ADA7BD154}" type="presParOf" srcId="{88886EA7-EFD7-4868-AD7B-57E9DCCDBE76}" destId="{2AD0093E-136F-4B68-8149-E4674CEE9CEC}" srcOrd="0" destOrd="0" presId="urn:microsoft.com/office/officeart/2005/8/layout/hierarchy1"/>
    <dgm:cxn modelId="{4FC5F914-AE06-4FBD-B0A6-AF57EF87C33A}" type="presParOf" srcId="{2AD0093E-136F-4B68-8149-E4674CEE9CEC}" destId="{530D6B48-F321-4FC4-B52B-7472F00B3313}" srcOrd="0" destOrd="0" presId="urn:microsoft.com/office/officeart/2005/8/layout/hierarchy1"/>
    <dgm:cxn modelId="{6E0DFF1E-6086-4245-9D96-2468C8FA9BA5}" type="presParOf" srcId="{2AD0093E-136F-4B68-8149-E4674CEE9CEC}" destId="{28AED189-033D-483B-8C25-918EB4CFDDB8}" srcOrd="1" destOrd="0" presId="urn:microsoft.com/office/officeart/2005/8/layout/hierarchy1"/>
    <dgm:cxn modelId="{8D9344E3-FA67-4E7C-9CA4-60302F43DCA5}" type="presParOf" srcId="{88886EA7-EFD7-4868-AD7B-57E9DCCDBE76}" destId="{8AC276FA-93A5-45E5-ADAD-385D8FEE9A62}" srcOrd="1" destOrd="0" presId="urn:microsoft.com/office/officeart/2005/8/layout/hierarchy1"/>
    <dgm:cxn modelId="{37C187EE-8814-4563-9379-03E691EE992A}" type="presParOf" srcId="{7ABE126F-DE05-4463-934C-6BD1B68D7096}" destId="{AF7E9E79-278A-4F04-BC19-DF5ACAFE9055}" srcOrd="4" destOrd="0" presId="urn:microsoft.com/office/officeart/2005/8/layout/hierarchy1"/>
    <dgm:cxn modelId="{552B31FD-5F19-42B4-89A5-D9584C4916E0}" type="presParOf" srcId="{7ABE126F-DE05-4463-934C-6BD1B68D7096}" destId="{2D653430-DB64-42DF-AE98-5CC3B9D9963B}" srcOrd="5" destOrd="0" presId="urn:microsoft.com/office/officeart/2005/8/layout/hierarchy1"/>
    <dgm:cxn modelId="{F08766D3-DF39-4150-BEE5-176A911EF156}" type="presParOf" srcId="{2D653430-DB64-42DF-AE98-5CC3B9D9963B}" destId="{4AF5E9A9-C8E1-4F70-83B3-4E370193FD76}" srcOrd="0" destOrd="0" presId="urn:microsoft.com/office/officeart/2005/8/layout/hierarchy1"/>
    <dgm:cxn modelId="{A7249BB1-C4EC-47F2-B12C-90AC2239ED05}" type="presParOf" srcId="{4AF5E9A9-C8E1-4F70-83B3-4E370193FD76}" destId="{F0A09CE9-A806-49F8-94D7-F21156B631BA}" srcOrd="0" destOrd="0" presId="urn:microsoft.com/office/officeart/2005/8/layout/hierarchy1"/>
    <dgm:cxn modelId="{9413B17C-3FB2-491E-BBDE-30FDE6FC9E64}" type="presParOf" srcId="{4AF5E9A9-C8E1-4F70-83B3-4E370193FD76}" destId="{D773FD76-1B6D-4C7A-8A86-9E33CE773BD2}" srcOrd="1" destOrd="0" presId="urn:microsoft.com/office/officeart/2005/8/layout/hierarchy1"/>
    <dgm:cxn modelId="{A2F24303-3CF1-4266-A654-406253119D61}" type="presParOf" srcId="{2D653430-DB64-42DF-AE98-5CC3B9D9963B}" destId="{5156C569-3507-4AA7-A42C-02EE39516E7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6DC2601-760C-4FFB-8F80-5F1BC0314987}" type="doc">
      <dgm:prSet loTypeId="urn:microsoft.com/office/officeart/2008/layout/RadialCluster" loCatId="cycle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516412A-15F5-42EE-BE47-4861CA3274FE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Израсходовано 274 345,2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3AED8C7-BC80-4064-B4B9-7A5E7EEB697C}" type="parTrans" cxnId="{8A879C08-A57E-4291-B5DC-698665179DF9}">
      <dgm:prSet/>
      <dgm:spPr/>
      <dgm:t>
        <a:bodyPr/>
        <a:lstStyle/>
        <a:p>
          <a:endParaRPr lang="ru-RU"/>
        </a:p>
      </dgm:t>
    </dgm:pt>
    <dgm:pt modelId="{1494D9A8-1C1B-49F2-85AF-D1F3DE41D635}" type="sibTrans" cxnId="{8A879C08-A57E-4291-B5DC-698665179DF9}">
      <dgm:prSet/>
      <dgm:spPr/>
      <dgm:t>
        <a:bodyPr/>
        <a:lstStyle/>
        <a:p>
          <a:endParaRPr lang="ru-RU"/>
        </a:p>
      </dgm:t>
    </dgm:pt>
    <dgm:pt modelId="{66917FBC-EB09-484C-AF18-EF5F404E1E35}">
      <dgm:prSet phldrT="[Текст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Предоставление межбюджетных трансфертов городским и сельским поселениям 1 128,9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5206B39-462A-4BBE-B649-1EFC50288992}" type="parTrans" cxnId="{6082CEE2-2E55-43A1-8E6C-3AA4EC35D99E}">
      <dgm:prSet/>
      <dgm:spPr/>
      <dgm:t>
        <a:bodyPr/>
        <a:lstStyle/>
        <a:p>
          <a:endParaRPr lang="ru-RU"/>
        </a:p>
      </dgm:t>
    </dgm:pt>
    <dgm:pt modelId="{35B72DC8-C923-4B06-B6A8-C175DD217B04}" type="sibTrans" cxnId="{6082CEE2-2E55-43A1-8E6C-3AA4EC35D99E}">
      <dgm:prSet/>
      <dgm:spPr/>
      <dgm:t>
        <a:bodyPr/>
        <a:lstStyle/>
        <a:p>
          <a:endParaRPr lang="ru-RU"/>
        </a:p>
      </dgm:t>
    </dgm:pt>
    <dgm:pt modelId="{4D50A91E-2465-4F06-93CB-BCE5FA136B3D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Расходы на содержание в течение года автомобильных дорог общего пользования местного значения Вятскополянского района </a:t>
          </a: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23 082,5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68F0FBE-AE9A-4406-92CD-3615D74AEC5B}" type="parTrans" cxnId="{526BACEC-C433-4E53-834B-2A2098CFDE5C}">
      <dgm:prSet/>
      <dgm:spPr/>
      <dgm:t>
        <a:bodyPr/>
        <a:lstStyle/>
        <a:p>
          <a:endParaRPr lang="ru-RU"/>
        </a:p>
      </dgm:t>
    </dgm:pt>
    <dgm:pt modelId="{460239E0-A8FC-43A6-A222-62CF3447F269}" type="sibTrans" cxnId="{526BACEC-C433-4E53-834B-2A2098CFDE5C}">
      <dgm:prSet/>
      <dgm:spPr/>
      <dgm:t>
        <a:bodyPr/>
        <a:lstStyle/>
        <a:p>
          <a:endParaRPr lang="ru-RU"/>
        </a:p>
      </dgm:t>
    </dgm:pt>
    <dgm:pt modelId="{A576F949-0FF7-45A1-A638-B6C252E28CB0}">
      <dgm:prSet phldrT="[Текст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Капитальный ремонт участка автомобильной дороги Вятские Поляны – Новый Бурец 145 781,7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90C319-2289-4F46-9824-898B38C81E1A}" type="parTrans" cxnId="{356C0D5A-AFF2-4E8C-AFCB-1F3EB19972B3}">
      <dgm:prSet/>
      <dgm:spPr/>
      <dgm:t>
        <a:bodyPr/>
        <a:lstStyle/>
        <a:p>
          <a:endParaRPr lang="ru-RU"/>
        </a:p>
      </dgm:t>
    </dgm:pt>
    <dgm:pt modelId="{9DF25D63-5D37-4A5B-B502-2E32DDFA2E83}" type="sibTrans" cxnId="{356C0D5A-AFF2-4E8C-AFCB-1F3EB19972B3}">
      <dgm:prSet/>
      <dgm:spPr/>
      <dgm:t>
        <a:bodyPr/>
        <a:lstStyle/>
        <a:p>
          <a:endParaRPr lang="ru-RU"/>
        </a:p>
      </dgm:t>
    </dgm:pt>
    <dgm:pt modelId="{97EA1B74-AB09-427A-87C0-8F725C731C95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ремонт участка автомобильной дороги Вятские Поляны-Нижние Шуни 19 267,0</a:t>
          </a:r>
          <a:endParaRPr lang="ru-RU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324D4A-C3F5-406F-90CB-0CC2E62C0663}" type="parTrans" cxnId="{CEF2BEF8-8933-4703-86A2-E1556D9CBC74}">
      <dgm:prSet/>
      <dgm:spPr/>
      <dgm:t>
        <a:bodyPr/>
        <a:lstStyle/>
        <a:p>
          <a:endParaRPr lang="ru-RU"/>
        </a:p>
      </dgm:t>
    </dgm:pt>
    <dgm:pt modelId="{170D92B6-2431-4C02-AB32-668C66355CFE}" type="sibTrans" cxnId="{CEF2BEF8-8933-4703-86A2-E1556D9CBC74}">
      <dgm:prSet/>
      <dgm:spPr/>
      <dgm:t>
        <a:bodyPr/>
        <a:lstStyle/>
        <a:p>
          <a:endParaRPr lang="ru-RU"/>
        </a:p>
      </dgm:t>
    </dgm:pt>
    <dgm:pt modelId="{62F0965F-2987-472D-9C8F-E4A4F8271C55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ремонт участка автомобильной дороги Вятские Поляны-Слудка-Каракули 85 085,1</a:t>
          </a:r>
          <a:endParaRPr lang="ru-RU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FA9C4AA-AD31-4465-9D6E-B993DF8CF158}" type="parTrans" cxnId="{7274316B-8B74-4075-80AA-43F1A88B2497}">
      <dgm:prSet/>
      <dgm:spPr/>
      <dgm:t>
        <a:bodyPr/>
        <a:lstStyle/>
        <a:p>
          <a:endParaRPr lang="ru-RU"/>
        </a:p>
      </dgm:t>
    </dgm:pt>
    <dgm:pt modelId="{A3B9B5BB-625A-4E4C-997D-1138F74FC9D0}" type="sibTrans" cxnId="{7274316B-8B74-4075-80AA-43F1A88B2497}">
      <dgm:prSet/>
      <dgm:spPr/>
      <dgm:t>
        <a:bodyPr/>
        <a:lstStyle/>
        <a:p>
          <a:endParaRPr lang="ru-RU"/>
        </a:p>
      </dgm:t>
    </dgm:pt>
    <dgm:pt modelId="{931A069C-5A2C-4772-A57D-F60889322AE7}" type="pres">
      <dgm:prSet presAssocID="{56DC2601-760C-4FFB-8F80-5F1BC031498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9533950-5AFA-4FFA-92E4-7A853B59BA81}" type="pres">
      <dgm:prSet presAssocID="{7516412A-15F5-42EE-BE47-4861CA3274FE}" presName="singleCycle" presStyleCnt="0"/>
      <dgm:spPr/>
    </dgm:pt>
    <dgm:pt modelId="{E4BCBF9D-1C77-4174-932C-B4F66A255AE8}" type="pres">
      <dgm:prSet presAssocID="{7516412A-15F5-42EE-BE47-4861CA3274FE}" presName="singleCenter" presStyleLbl="node1" presStyleIdx="0" presStyleCnt="6" custScaleX="185314" custScaleY="152540" custLinFactNeighborX="-1614" custLinFactNeighborY="11370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67FECE1F-BEA5-43DD-97A7-4FA743F717D0}" type="pres">
      <dgm:prSet presAssocID="{05206B39-462A-4BBE-B649-1EFC50288992}" presName="Name56" presStyleLbl="parChTrans1D2" presStyleIdx="0" presStyleCnt="5"/>
      <dgm:spPr/>
      <dgm:t>
        <a:bodyPr/>
        <a:lstStyle/>
        <a:p>
          <a:endParaRPr lang="ru-RU"/>
        </a:p>
      </dgm:t>
    </dgm:pt>
    <dgm:pt modelId="{702765C3-9AF5-483E-BC08-381FB0E40CD6}" type="pres">
      <dgm:prSet presAssocID="{66917FBC-EB09-484C-AF18-EF5F404E1E35}" presName="text0" presStyleLbl="node1" presStyleIdx="1" presStyleCnt="6" custScaleX="229222" custScaleY="173416" custRadScaleRad="87505" custRadScaleInc="36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F6BEAB-972D-4698-82F2-8EDF6FA12BC5}" type="pres">
      <dgm:prSet presAssocID="{2B90C319-2289-4F46-9824-898B38C81E1A}" presName="Name56" presStyleLbl="parChTrans1D2" presStyleIdx="1" presStyleCnt="5"/>
      <dgm:spPr/>
      <dgm:t>
        <a:bodyPr/>
        <a:lstStyle/>
        <a:p>
          <a:endParaRPr lang="ru-RU"/>
        </a:p>
      </dgm:t>
    </dgm:pt>
    <dgm:pt modelId="{DC9FA619-BB2A-43BC-A075-A29BBF4005BB}" type="pres">
      <dgm:prSet presAssocID="{A576F949-0FF7-45A1-A638-B6C252E28CB0}" presName="text0" presStyleLbl="node1" presStyleIdx="2" presStyleCnt="6" custScaleX="229222" custScaleY="173416" custRadScaleRad="145172" custRadScaleInc="6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A30D92-7AD3-4278-9E98-31CBD348BB09}" type="pres">
      <dgm:prSet presAssocID="{94324D4A-C3F5-406F-90CB-0CC2E62C0663}" presName="Name56" presStyleLbl="parChTrans1D2" presStyleIdx="2" presStyleCnt="5"/>
      <dgm:spPr/>
      <dgm:t>
        <a:bodyPr/>
        <a:lstStyle/>
        <a:p>
          <a:endParaRPr lang="ru-RU"/>
        </a:p>
      </dgm:t>
    </dgm:pt>
    <dgm:pt modelId="{7E5F0C85-39DD-4E36-990C-458BDCBEC2E3}" type="pres">
      <dgm:prSet presAssocID="{97EA1B74-AB09-427A-87C0-8F725C731C95}" presName="text0" presStyleLbl="node1" presStyleIdx="3" presStyleCnt="6" custScaleX="229222" custScaleY="173416" custRadScaleRad="148320" custRadScaleInc="-74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244257-9A72-4D79-B87D-5A841B371844}" type="pres">
      <dgm:prSet presAssocID="{5FA9C4AA-AD31-4465-9D6E-B993DF8CF158}" presName="Name56" presStyleLbl="parChTrans1D2" presStyleIdx="3" presStyleCnt="5"/>
      <dgm:spPr/>
      <dgm:t>
        <a:bodyPr/>
        <a:lstStyle/>
        <a:p>
          <a:endParaRPr lang="ru-RU"/>
        </a:p>
      </dgm:t>
    </dgm:pt>
    <dgm:pt modelId="{7953AD7C-34AC-4832-966F-992C742C7A65}" type="pres">
      <dgm:prSet presAssocID="{62F0965F-2987-472D-9C8F-E4A4F8271C55}" presName="text0" presStyleLbl="node1" presStyleIdx="4" presStyleCnt="6" custScaleX="229222" custScaleY="173416" custRadScaleRad="150244" custRadScaleInc="75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8657FD-448D-4248-8CB3-E61A0A7A79CF}" type="pres">
      <dgm:prSet presAssocID="{668F0FBE-AE9A-4406-92CD-3615D74AEC5B}" presName="Name56" presStyleLbl="parChTrans1D2" presStyleIdx="4" presStyleCnt="5"/>
      <dgm:spPr/>
      <dgm:t>
        <a:bodyPr/>
        <a:lstStyle/>
        <a:p>
          <a:endParaRPr lang="ru-RU"/>
        </a:p>
      </dgm:t>
    </dgm:pt>
    <dgm:pt modelId="{B634BE41-9024-4D6C-9790-E9CE2747EC69}" type="pres">
      <dgm:prSet presAssocID="{4D50A91E-2465-4F06-93CB-BCE5FA136B3D}" presName="text0" presStyleLbl="node1" presStyleIdx="5" presStyleCnt="6" custScaleX="229222" custScaleY="173416" custRadScaleRad="144497" custRadScaleInc="5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A8221A-CFA0-41C6-8985-AF3F16DB61B7}" type="presOf" srcId="{4D50A91E-2465-4F06-93CB-BCE5FA136B3D}" destId="{B634BE41-9024-4D6C-9790-E9CE2747EC69}" srcOrd="0" destOrd="0" presId="urn:microsoft.com/office/officeart/2008/layout/RadialCluster"/>
    <dgm:cxn modelId="{AD4FDD33-B859-4DA9-9804-D852A485F675}" type="presOf" srcId="{97EA1B74-AB09-427A-87C0-8F725C731C95}" destId="{7E5F0C85-39DD-4E36-990C-458BDCBEC2E3}" srcOrd="0" destOrd="0" presId="urn:microsoft.com/office/officeart/2008/layout/RadialCluster"/>
    <dgm:cxn modelId="{3200A3D6-F80D-443A-84FA-3CF2BF4A7C7D}" type="presOf" srcId="{94324D4A-C3F5-406F-90CB-0CC2E62C0663}" destId="{0CA30D92-7AD3-4278-9E98-31CBD348BB09}" srcOrd="0" destOrd="0" presId="urn:microsoft.com/office/officeart/2008/layout/RadialCluster"/>
    <dgm:cxn modelId="{CEF2BEF8-8933-4703-86A2-E1556D9CBC74}" srcId="{7516412A-15F5-42EE-BE47-4861CA3274FE}" destId="{97EA1B74-AB09-427A-87C0-8F725C731C95}" srcOrd="2" destOrd="0" parTransId="{94324D4A-C3F5-406F-90CB-0CC2E62C0663}" sibTransId="{170D92B6-2431-4C02-AB32-668C66355CFE}"/>
    <dgm:cxn modelId="{526BACEC-C433-4E53-834B-2A2098CFDE5C}" srcId="{7516412A-15F5-42EE-BE47-4861CA3274FE}" destId="{4D50A91E-2465-4F06-93CB-BCE5FA136B3D}" srcOrd="4" destOrd="0" parTransId="{668F0FBE-AE9A-4406-92CD-3615D74AEC5B}" sibTransId="{460239E0-A8FC-43A6-A222-62CF3447F269}"/>
    <dgm:cxn modelId="{0C172B37-B3A9-4A6A-AEC2-322263DAA654}" type="presOf" srcId="{A576F949-0FF7-45A1-A638-B6C252E28CB0}" destId="{DC9FA619-BB2A-43BC-A075-A29BBF4005BB}" srcOrd="0" destOrd="0" presId="urn:microsoft.com/office/officeart/2008/layout/RadialCluster"/>
    <dgm:cxn modelId="{ADB85667-44AD-43B9-93A9-6BEBE35A0FC5}" type="presOf" srcId="{7516412A-15F5-42EE-BE47-4861CA3274FE}" destId="{E4BCBF9D-1C77-4174-932C-B4F66A255AE8}" srcOrd="0" destOrd="0" presId="urn:microsoft.com/office/officeart/2008/layout/RadialCluster"/>
    <dgm:cxn modelId="{A5A5FE6D-AE4F-46AF-BD0C-760F59124D1B}" type="presOf" srcId="{668F0FBE-AE9A-4406-92CD-3615D74AEC5B}" destId="{788657FD-448D-4248-8CB3-E61A0A7A79CF}" srcOrd="0" destOrd="0" presId="urn:microsoft.com/office/officeart/2008/layout/RadialCluster"/>
    <dgm:cxn modelId="{FBE08466-1500-4BD7-806F-0B866A78EBFE}" type="presOf" srcId="{66917FBC-EB09-484C-AF18-EF5F404E1E35}" destId="{702765C3-9AF5-483E-BC08-381FB0E40CD6}" srcOrd="0" destOrd="0" presId="urn:microsoft.com/office/officeart/2008/layout/RadialCluster"/>
    <dgm:cxn modelId="{8F7919D5-A1D6-401D-88C3-027CC252740A}" type="presOf" srcId="{5FA9C4AA-AD31-4465-9D6E-B993DF8CF158}" destId="{40244257-9A72-4D79-B87D-5A841B371844}" srcOrd="0" destOrd="0" presId="urn:microsoft.com/office/officeart/2008/layout/RadialCluster"/>
    <dgm:cxn modelId="{AACFF0D7-05B8-4394-ACC8-2AEAC8F4A2D2}" type="presOf" srcId="{2B90C319-2289-4F46-9824-898B38C81E1A}" destId="{49F6BEAB-972D-4698-82F2-8EDF6FA12BC5}" srcOrd="0" destOrd="0" presId="urn:microsoft.com/office/officeart/2008/layout/RadialCluster"/>
    <dgm:cxn modelId="{356C0D5A-AFF2-4E8C-AFCB-1F3EB19972B3}" srcId="{7516412A-15F5-42EE-BE47-4861CA3274FE}" destId="{A576F949-0FF7-45A1-A638-B6C252E28CB0}" srcOrd="1" destOrd="0" parTransId="{2B90C319-2289-4F46-9824-898B38C81E1A}" sibTransId="{9DF25D63-5D37-4A5B-B502-2E32DDFA2E83}"/>
    <dgm:cxn modelId="{78F7D2CF-8146-4C14-B5BF-CA924CD65884}" type="presOf" srcId="{62F0965F-2987-472D-9C8F-E4A4F8271C55}" destId="{7953AD7C-34AC-4832-966F-992C742C7A65}" srcOrd="0" destOrd="0" presId="urn:microsoft.com/office/officeart/2008/layout/RadialCluster"/>
    <dgm:cxn modelId="{7274316B-8B74-4075-80AA-43F1A88B2497}" srcId="{7516412A-15F5-42EE-BE47-4861CA3274FE}" destId="{62F0965F-2987-472D-9C8F-E4A4F8271C55}" srcOrd="3" destOrd="0" parTransId="{5FA9C4AA-AD31-4465-9D6E-B993DF8CF158}" sibTransId="{A3B9B5BB-625A-4E4C-997D-1138F74FC9D0}"/>
    <dgm:cxn modelId="{8A879C08-A57E-4291-B5DC-698665179DF9}" srcId="{56DC2601-760C-4FFB-8F80-5F1BC0314987}" destId="{7516412A-15F5-42EE-BE47-4861CA3274FE}" srcOrd="0" destOrd="0" parTransId="{F3AED8C7-BC80-4064-B4B9-7A5E7EEB697C}" sibTransId="{1494D9A8-1C1B-49F2-85AF-D1F3DE41D635}"/>
    <dgm:cxn modelId="{6082CEE2-2E55-43A1-8E6C-3AA4EC35D99E}" srcId="{7516412A-15F5-42EE-BE47-4861CA3274FE}" destId="{66917FBC-EB09-484C-AF18-EF5F404E1E35}" srcOrd="0" destOrd="0" parTransId="{05206B39-462A-4BBE-B649-1EFC50288992}" sibTransId="{35B72DC8-C923-4B06-B6A8-C175DD217B04}"/>
    <dgm:cxn modelId="{F3C1CDCB-A4D9-4C73-99D4-4EE2FA90B7E3}" type="presOf" srcId="{56DC2601-760C-4FFB-8F80-5F1BC0314987}" destId="{931A069C-5A2C-4772-A57D-F60889322AE7}" srcOrd="0" destOrd="0" presId="urn:microsoft.com/office/officeart/2008/layout/RadialCluster"/>
    <dgm:cxn modelId="{92C9382D-FC6F-4FAD-A5BA-E2F3FD028360}" type="presOf" srcId="{05206B39-462A-4BBE-B649-1EFC50288992}" destId="{67FECE1F-BEA5-43DD-97A7-4FA743F717D0}" srcOrd="0" destOrd="0" presId="urn:microsoft.com/office/officeart/2008/layout/RadialCluster"/>
    <dgm:cxn modelId="{BB6201C9-1CCB-49B1-871C-435F835CE5D4}" type="presParOf" srcId="{931A069C-5A2C-4772-A57D-F60889322AE7}" destId="{C9533950-5AFA-4FFA-92E4-7A853B59BA81}" srcOrd="0" destOrd="0" presId="urn:microsoft.com/office/officeart/2008/layout/RadialCluster"/>
    <dgm:cxn modelId="{D3F579E9-5E7E-49F9-B142-F61E03C18507}" type="presParOf" srcId="{C9533950-5AFA-4FFA-92E4-7A853B59BA81}" destId="{E4BCBF9D-1C77-4174-932C-B4F66A255AE8}" srcOrd="0" destOrd="0" presId="urn:microsoft.com/office/officeart/2008/layout/RadialCluster"/>
    <dgm:cxn modelId="{B0DE76A5-DC8A-4527-BB43-8F82905F07EC}" type="presParOf" srcId="{C9533950-5AFA-4FFA-92E4-7A853B59BA81}" destId="{67FECE1F-BEA5-43DD-97A7-4FA743F717D0}" srcOrd="1" destOrd="0" presId="urn:microsoft.com/office/officeart/2008/layout/RadialCluster"/>
    <dgm:cxn modelId="{51968033-3FE6-41F4-811B-9E097511518F}" type="presParOf" srcId="{C9533950-5AFA-4FFA-92E4-7A853B59BA81}" destId="{702765C3-9AF5-483E-BC08-381FB0E40CD6}" srcOrd="2" destOrd="0" presId="urn:microsoft.com/office/officeart/2008/layout/RadialCluster"/>
    <dgm:cxn modelId="{B225E047-C4C1-4D22-AD10-28A51BA58270}" type="presParOf" srcId="{C9533950-5AFA-4FFA-92E4-7A853B59BA81}" destId="{49F6BEAB-972D-4698-82F2-8EDF6FA12BC5}" srcOrd="3" destOrd="0" presId="urn:microsoft.com/office/officeart/2008/layout/RadialCluster"/>
    <dgm:cxn modelId="{E9E95376-60F8-4F57-97E6-BAEE5E9408C5}" type="presParOf" srcId="{C9533950-5AFA-4FFA-92E4-7A853B59BA81}" destId="{DC9FA619-BB2A-43BC-A075-A29BBF4005BB}" srcOrd="4" destOrd="0" presId="urn:microsoft.com/office/officeart/2008/layout/RadialCluster"/>
    <dgm:cxn modelId="{0E16FBFF-C952-4F15-B211-93AA0FF3A175}" type="presParOf" srcId="{C9533950-5AFA-4FFA-92E4-7A853B59BA81}" destId="{0CA30D92-7AD3-4278-9E98-31CBD348BB09}" srcOrd="5" destOrd="0" presId="urn:microsoft.com/office/officeart/2008/layout/RadialCluster"/>
    <dgm:cxn modelId="{6CF5A3B4-914A-4255-A140-378F2681EB42}" type="presParOf" srcId="{C9533950-5AFA-4FFA-92E4-7A853B59BA81}" destId="{7E5F0C85-39DD-4E36-990C-458BDCBEC2E3}" srcOrd="6" destOrd="0" presId="urn:microsoft.com/office/officeart/2008/layout/RadialCluster"/>
    <dgm:cxn modelId="{F24EA40C-F60A-4E8D-809C-9EC66BAE4803}" type="presParOf" srcId="{C9533950-5AFA-4FFA-92E4-7A853B59BA81}" destId="{40244257-9A72-4D79-B87D-5A841B371844}" srcOrd="7" destOrd="0" presId="urn:microsoft.com/office/officeart/2008/layout/RadialCluster"/>
    <dgm:cxn modelId="{6BD07D6D-C229-4BD2-B0E3-9AA7A54517BF}" type="presParOf" srcId="{C9533950-5AFA-4FFA-92E4-7A853B59BA81}" destId="{7953AD7C-34AC-4832-966F-992C742C7A65}" srcOrd="8" destOrd="0" presId="urn:microsoft.com/office/officeart/2008/layout/RadialCluster"/>
    <dgm:cxn modelId="{EAAE5B3F-7019-47CF-9DB1-A8D2AFDE7CD2}" type="presParOf" srcId="{C9533950-5AFA-4FFA-92E4-7A853B59BA81}" destId="{788657FD-448D-4248-8CB3-E61A0A7A79CF}" srcOrd="9" destOrd="0" presId="urn:microsoft.com/office/officeart/2008/layout/RadialCluster"/>
    <dgm:cxn modelId="{4E5FAB7A-9FF0-4A0B-B7F7-466A320F5BFE}" type="presParOf" srcId="{C9533950-5AFA-4FFA-92E4-7A853B59BA81}" destId="{B634BE41-9024-4D6C-9790-E9CE2747EC69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631DE1-F1CE-42E5-AFE5-88FC7A228300}" type="doc">
      <dgm:prSet loTypeId="urn:microsoft.com/office/officeart/2008/layout/RadialCluster" loCatId="relationship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C7ECBB3-718B-48D0-BA8D-5C041E4E963F}">
      <dgm:prSet phldrT="[Текст]"/>
      <dgm:spPr>
        <a:solidFill>
          <a:srgbClr val="FDDD1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Муниципальный долг по состоянию на 01.01.2025  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46 780,0 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B5BC6D7-BAC8-4011-AF36-94BD2E9E09A2}" type="parTrans" cxnId="{F115DA57-3994-4CDE-BD92-C887B79DF23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EFFA0C-BBD4-4CE4-88D1-9847D4F6C56D}" type="sibTrans" cxnId="{F115DA57-3994-4CDE-BD92-C887B79DF23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8FF6853-3A0D-4B24-9EDA-DCF352DF56B2}">
      <dgm:prSet phldrT="[Текст]"/>
      <dgm:spPr>
        <a:solidFill>
          <a:srgbClr val="7CE4FC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Привлечено в 2024 году дополнительно кредитов  кредитных организаций 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18 000,0 тыс. рублей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3A5CCE-F52F-4F71-88CF-31D9E2A61BC3}" type="parTrans" cxnId="{9B4E47E5-9272-448C-B110-726E95F1467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6583AA-7467-4D30-A1D9-FD6031FA216B}" type="sibTrans" cxnId="{9B4E47E5-9272-448C-B110-726E95F1467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68653B-74FD-4FA2-A8F9-93CFF5717B6B}">
      <dgm:prSet phldrT="[Текст]"/>
      <dgm:spPr>
        <a:solidFill>
          <a:srgbClr val="92D050"/>
        </a:solidFill>
      </dgm:spPr>
      <dgm:t>
        <a:bodyPr/>
        <a:lstStyle/>
        <a:p>
          <a:pPr>
            <a:spcAft>
              <a:spcPct val="3500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кредит</a:t>
          </a:r>
        </a:p>
        <a:p>
          <a:pPr>
            <a:spcAft>
              <a:spcPts val="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14 300,0 тыс. рублей </a:t>
          </a:r>
        </a:p>
        <a:p>
          <a:pPr>
            <a:spcAft>
              <a:spcPts val="0"/>
            </a:spcAft>
          </a:pPr>
          <a:endParaRPr lang="ru-RU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05A801-BD1F-400F-90FF-3A7D141A3089}" type="parTrans" cxnId="{E6836B2A-3477-4BEA-8811-412F278E83C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E833D93-385F-4667-9544-02EC3FBBCDC9}" type="sibTrans" cxnId="{E6836B2A-3477-4BEA-8811-412F278E83C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A2EF1D-70C5-4DB5-B202-30BFDB1726CC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Кредиты коммерческих банков</a:t>
          </a:r>
        </a:p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32 480,0 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6B6E8E-B70E-4EB7-B913-F56ED3CBF577}" type="parTrans" cxnId="{9AEE2D15-9407-49A6-8756-2676AA5AEAAB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851D99-57F9-48D4-8252-9D5A6B7F17A0}" type="sibTrans" cxnId="{9AEE2D15-9407-49A6-8756-2676AA5AEAAB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5382829-21B4-4B50-BECF-76B19FB66C44}" type="pres">
      <dgm:prSet presAssocID="{FD631DE1-F1CE-42E5-AFE5-88FC7A22830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B2A5DEB-9321-404F-AC56-CD3CFC7A236A}" type="pres">
      <dgm:prSet presAssocID="{7C7ECBB3-718B-48D0-BA8D-5C041E4E963F}" presName="singleCycle" presStyleCnt="0"/>
      <dgm:spPr/>
      <dgm:t>
        <a:bodyPr/>
        <a:lstStyle/>
        <a:p>
          <a:endParaRPr lang="ru-RU"/>
        </a:p>
      </dgm:t>
    </dgm:pt>
    <dgm:pt modelId="{58471E71-24D0-4E93-A1B4-DA51B41FF5EE}" type="pres">
      <dgm:prSet presAssocID="{7C7ECBB3-718B-48D0-BA8D-5C041E4E963F}" presName="singleCenter" presStyleLbl="node1" presStyleIdx="0" presStyleCnt="4" custScaleX="176747" custScaleY="137193" custLinFactNeighborX="-352" custLinFactNeighborY="-7893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C1714E6-BE57-4CC0-A48F-F7C178BFDF2C}" type="pres">
      <dgm:prSet presAssocID="{1A3A5CCE-F52F-4F71-88CF-31D9E2A61BC3}" presName="Name56" presStyleLbl="parChTrans1D2" presStyleIdx="0" presStyleCnt="3"/>
      <dgm:spPr/>
      <dgm:t>
        <a:bodyPr/>
        <a:lstStyle/>
        <a:p>
          <a:endParaRPr lang="ru-RU"/>
        </a:p>
      </dgm:t>
    </dgm:pt>
    <dgm:pt modelId="{D9113B83-E66C-461D-BB3B-3796310BB309}" type="pres">
      <dgm:prSet presAssocID="{88FF6853-3A0D-4B24-9EDA-DCF352DF56B2}" presName="text0" presStyleLbl="node1" presStyleIdx="1" presStyleCnt="4" custScaleX="384861" custScaleY="143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62284-8C09-4EB1-92CE-DD4149F8A7AC}" type="pres">
      <dgm:prSet presAssocID="{3905A801-BD1F-400F-90FF-3A7D141A3089}" presName="Name56" presStyleLbl="parChTrans1D2" presStyleIdx="1" presStyleCnt="3"/>
      <dgm:spPr/>
      <dgm:t>
        <a:bodyPr/>
        <a:lstStyle/>
        <a:p>
          <a:endParaRPr lang="ru-RU"/>
        </a:p>
      </dgm:t>
    </dgm:pt>
    <dgm:pt modelId="{41A5577D-D315-495D-A81A-EE68B222C004}" type="pres">
      <dgm:prSet presAssocID="{FF68653B-74FD-4FA2-A8F9-93CFF5717B6B}" presName="text0" presStyleLbl="node1" presStyleIdx="2" presStyleCnt="4" custScaleX="256562" custScaleY="183690" custRadScaleRad="121093" custRadScaleInc="-9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F7594-5813-45F0-9684-608D7C3274A9}" type="pres">
      <dgm:prSet presAssocID="{906B6E8E-B70E-4EB7-B913-F56ED3CBF577}" presName="Name56" presStyleLbl="parChTrans1D2" presStyleIdx="2" presStyleCnt="3"/>
      <dgm:spPr/>
      <dgm:t>
        <a:bodyPr/>
        <a:lstStyle/>
        <a:p>
          <a:endParaRPr lang="ru-RU"/>
        </a:p>
      </dgm:t>
    </dgm:pt>
    <dgm:pt modelId="{5BCEB2EA-A04B-4EF6-AAB5-A8C6B586EEC9}" type="pres">
      <dgm:prSet presAssocID="{F7A2EF1D-70C5-4DB5-B202-30BFDB1726CC}" presName="text0" presStyleLbl="node1" presStyleIdx="3" presStyleCnt="4" custScaleX="281466" custScaleY="175285" custRadScaleRad="138638" custRadScaleInc="11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15DA57-3994-4CDE-BD92-C887B79DF232}" srcId="{FD631DE1-F1CE-42E5-AFE5-88FC7A228300}" destId="{7C7ECBB3-718B-48D0-BA8D-5C041E4E963F}" srcOrd="0" destOrd="0" parTransId="{5B5BC6D7-BAC8-4011-AF36-94BD2E9E09A2}" sibTransId="{A4EFFA0C-BBD4-4CE4-88D1-9847D4F6C56D}"/>
    <dgm:cxn modelId="{841D40D1-285F-4C2C-BFBA-3396DB878552}" type="presOf" srcId="{7C7ECBB3-718B-48D0-BA8D-5C041E4E963F}" destId="{58471E71-24D0-4E93-A1B4-DA51B41FF5EE}" srcOrd="0" destOrd="0" presId="urn:microsoft.com/office/officeart/2008/layout/RadialCluster"/>
    <dgm:cxn modelId="{3087A897-2C06-4977-B4A3-515DD3ABF285}" type="presOf" srcId="{3905A801-BD1F-400F-90FF-3A7D141A3089}" destId="{7BF62284-8C09-4EB1-92CE-DD4149F8A7AC}" srcOrd="0" destOrd="0" presId="urn:microsoft.com/office/officeart/2008/layout/RadialCluster"/>
    <dgm:cxn modelId="{E6836B2A-3477-4BEA-8811-412F278E83C1}" srcId="{7C7ECBB3-718B-48D0-BA8D-5C041E4E963F}" destId="{FF68653B-74FD-4FA2-A8F9-93CFF5717B6B}" srcOrd="1" destOrd="0" parTransId="{3905A801-BD1F-400F-90FF-3A7D141A3089}" sibTransId="{0E833D93-385F-4667-9544-02EC3FBBCDC9}"/>
    <dgm:cxn modelId="{9B4E47E5-9272-448C-B110-726E95F14671}" srcId="{7C7ECBB3-718B-48D0-BA8D-5C041E4E963F}" destId="{88FF6853-3A0D-4B24-9EDA-DCF352DF56B2}" srcOrd="0" destOrd="0" parTransId="{1A3A5CCE-F52F-4F71-88CF-31D9E2A61BC3}" sibTransId="{8D6583AA-7467-4D30-A1D9-FD6031FA216B}"/>
    <dgm:cxn modelId="{6BB29F8C-BB0F-4ED2-BC31-C4E089CD63D9}" type="presOf" srcId="{F7A2EF1D-70C5-4DB5-B202-30BFDB1726CC}" destId="{5BCEB2EA-A04B-4EF6-AAB5-A8C6B586EEC9}" srcOrd="0" destOrd="0" presId="urn:microsoft.com/office/officeart/2008/layout/RadialCluster"/>
    <dgm:cxn modelId="{E4D24E2D-9885-4DE7-993D-C34E1C7051B9}" type="presOf" srcId="{FF68653B-74FD-4FA2-A8F9-93CFF5717B6B}" destId="{41A5577D-D315-495D-A81A-EE68B222C004}" srcOrd="0" destOrd="0" presId="urn:microsoft.com/office/officeart/2008/layout/RadialCluster"/>
    <dgm:cxn modelId="{D49311B3-AC97-4712-8BEE-48A17A6BAFD0}" type="presOf" srcId="{1A3A5CCE-F52F-4F71-88CF-31D9E2A61BC3}" destId="{0C1714E6-BE57-4CC0-A48F-F7C178BFDF2C}" srcOrd="0" destOrd="0" presId="urn:microsoft.com/office/officeart/2008/layout/RadialCluster"/>
    <dgm:cxn modelId="{0857822D-FE2B-4AA6-9DBB-FDD90BAC9407}" type="presOf" srcId="{906B6E8E-B70E-4EB7-B913-F56ED3CBF577}" destId="{0A3F7594-5813-45F0-9684-608D7C3274A9}" srcOrd="0" destOrd="0" presId="urn:microsoft.com/office/officeart/2008/layout/RadialCluster"/>
    <dgm:cxn modelId="{C8472A92-6682-4C4F-98A3-13EF552254B5}" type="presOf" srcId="{88FF6853-3A0D-4B24-9EDA-DCF352DF56B2}" destId="{D9113B83-E66C-461D-BB3B-3796310BB309}" srcOrd="0" destOrd="0" presId="urn:microsoft.com/office/officeart/2008/layout/RadialCluster"/>
    <dgm:cxn modelId="{9AEE2D15-9407-49A6-8756-2676AA5AEAAB}" srcId="{7C7ECBB3-718B-48D0-BA8D-5C041E4E963F}" destId="{F7A2EF1D-70C5-4DB5-B202-30BFDB1726CC}" srcOrd="2" destOrd="0" parTransId="{906B6E8E-B70E-4EB7-B913-F56ED3CBF577}" sibTransId="{96851D99-57F9-48D4-8252-9D5A6B7F17A0}"/>
    <dgm:cxn modelId="{D315BD59-047D-48B4-9506-2C9E375C7809}" type="presOf" srcId="{FD631DE1-F1CE-42E5-AFE5-88FC7A228300}" destId="{05382829-21B4-4B50-BECF-76B19FB66C44}" srcOrd="0" destOrd="0" presId="urn:microsoft.com/office/officeart/2008/layout/RadialCluster"/>
    <dgm:cxn modelId="{1D3339B2-B9EC-4272-BA32-8B5A90EB04FE}" type="presParOf" srcId="{05382829-21B4-4B50-BECF-76B19FB66C44}" destId="{EB2A5DEB-9321-404F-AC56-CD3CFC7A236A}" srcOrd="0" destOrd="0" presId="urn:microsoft.com/office/officeart/2008/layout/RadialCluster"/>
    <dgm:cxn modelId="{CC2FE7F4-4655-4568-A37A-4300717B9156}" type="presParOf" srcId="{EB2A5DEB-9321-404F-AC56-CD3CFC7A236A}" destId="{58471E71-24D0-4E93-A1B4-DA51B41FF5EE}" srcOrd="0" destOrd="0" presId="urn:microsoft.com/office/officeart/2008/layout/RadialCluster"/>
    <dgm:cxn modelId="{FF42F85C-F4D7-45C5-90A5-45DA64DFF84D}" type="presParOf" srcId="{EB2A5DEB-9321-404F-AC56-CD3CFC7A236A}" destId="{0C1714E6-BE57-4CC0-A48F-F7C178BFDF2C}" srcOrd="1" destOrd="0" presId="urn:microsoft.com/office/officeart/2008/layout/RadialCluster"/>
    <dgm:cxn modelId="{BC885C20-208F-4490-89A8-55B8F4ECE857}" type="presParOf" srcId="{EB2A5DEB-9321-404F-AC56-CD3CFC7A236A}" destId="{D9113B83-E66C-461D-BB3B-3796310BB309}" srcOrd="2" destOrd="0" presId="urn:microsoft.com/office/officeart/2008/layout/RadialCluster"/>
    <dgm:cxn modelId="{70E2667B-5A04-4EA0-A424-B8495DA482EA}" type="presParOf" srcId="{EB2A5DEB-9321-404F-AC56-CD3CFC7A236A}" destId="{7BF62284-8C09-4EB1-92CE-DD4149F8A7AC}" srcOrd="3" destOrd="0" presId="urn:microsoft.com/office/officeart/2008/layout/RadialCluster"/>
    <dgm:cxn modelId="{76771BC3-7ABA-4E18-8D9B-24FA25D7F3B7}" type="presParOf" srcId="{EB2A5DEB-9321-404F-AC56-CD3CFC7A236A}" destId="{41A5577D-D315-495D-A81A-EE68B222C004}" srcOrd="4" destOrd="0" presId="urn:microsoft.com/office/officeart/2008/layout/RadialCluster"/>
    <dgm:cxn modelId="{819183F4-BBC9-4021-A656-31CEA7B9348D}" type="presParOf" srcId="{EB2A5DEB-9321-404F-AC56-CD3CFC7A236A}" destId="{0A3F7594-5813-45F0-9684-608D7C3274A9}" srcOrd="5" destOrd="0" presId="urn:microsoft.com/office/officeart/2008/layout/RadialCluster"/>
    <dgm:cxn modelId="{27424B4C-52C1-4BB2-B54B-5745C3E3263E}" type="presParOf" srcId="{EB2A5DEB-9321-404F-AC56-CD3CFC7A236A}" destId="{5BCEB2EA-A04B-4EF6-AAB5-A8C6B586EEC9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AB055-2F7B-43DF-AF11-7CA4F90102B0}">
      <dsp:nvSpPr>
        <dsp:cNvPr id="0" name=""/>
        <dsp:cNvSpPr/>
      </dsp:nvSpPr>
      <dsp:spPr>
        <a:xfrm>
          <a:off x="3643047" y="14450"/>
          <a:ext cx="2189601" cy="119149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Вятскополянского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района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77945" y="49348"/>
        <a:ext cx="2119805" cy="1121702"/>
      </dsp:txXfrm>
    </dsp:sp>
    <dsp:sp modelId="{0F4A9793-3E36-4E9E-A2AC-C42B9F0E5F03}">
      <dsp:nvSpPr>
        <dsp:cNvPr id="0" name=""/>
        <dsp:cNvSpPr/>
      </dsp:nvSpPr>
      <dsp:spPr>
        <a:xfrm>
          <a:off x="1937860" y="1205948"/>
          <a:ext cx="2799988" cy="810274"/>
        </a:xfrm>
        <a:custGeom>
          <a:avLst/>
          <a:gdLst/>
          <a:ahLst/>
          <a:cxnLst/>
          <a:rect l="0" t="0" r="0" b="0"/>
          <a:pathLst>
            <a:path>
              <a:moveTo>
                <a:pt x="2799988" y="0"/>
              </a:moveTo>
              <a:lnTo>
                <a:pt x="2799988" y="405137"/>
              </a:lnTo>
              <a:lnTo>
                <a:pt x="0" y="405137"/>
              </a:lnTo>
              <a:lnTo>
                <a:pt x="0" y="8102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DD9F7-78EC-449E-AB54-2A5BF3225B80}">
      <dsp:nvSpPr>
        <dsp:cNvPr id="0" name=""/>
        <dsp:cNvSpPr/>
      </dsp:nvSpPr>
      <dsp:spPr>
        <a:xfrm>
          <a:off x="815285" y="2016223"/>
          <a:ext cx="2245149" cy="60203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75000"/>
              </a:schemeClr>
            </a:gs>
            <a:gs pos="42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Администрация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района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2918" y="2033856"/>
        <a:ext cx="2209883" cy="566773"/>
      </dsp:txXfrm>
    </dsp:sp>
    <dsp:sp modelId="{2BAA64D0-1702-434E-9ACF-FFA654C3204F}">
      <dsp:nvSpPr>
        <dsp:cNvPr id="0" name=""/>
        <dsp:cNvSpPr/>
      </dsp:nvSpPr>
      <dsp:spPr>
        <a:xfrm>
          <a:off x="491085" y="2618262"/>
          <a:ext cx="1446774" cy="681023"/>
        </a:xfrm>
        <a:custGeom>
          <a:avLst/>
          <a:gdLst/>
          <a:ahLst/>
          <a:cxnLst/>
          <a:rect l="0" t="0" r="0" b="0"/>
          <a:pathLst>
            <a:path>
              <a:moveTo>
                <a:pt x="1446774" y="0"/>
              </a:moveTo>
              <a:lnTo>
                <a:pt x="1446774" y="340511"/>
              </a:lnTo>
              <a:lnTo>
                <a:pt x="0" y="340511"/>
              </a:lnTo>
              <a:lnTo>
                <a:pt x="0" y="6810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31085-D83B-4257-8332-5A6C7D318C40}">
      <dsp:nvSpPr>
        <dsp:cNvPr id="0" name=""/>
        <dsp:cNvSpPr/>
      </dsp:nvSpPr>
      <dsp:spPr>
        <a:xfrm>
          <a:off x="0" y="3299286"/>
          <a:ext cx="982171" cy="5667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43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601" y="3315887"/>
        <a:ext cx="948969" cy="533591"/>
      </dsp:txXfrm>
    </dsp:sp>
    <dsp:sp modelId="{ECD9E7FB-83DB-4E0F-93FF-66030FADC1A1}">
      <dsp:nvSpPr>
        <dsp:cNvPr id="0" name=""/>
        <dsp:cNvSpPr/>
      </dsp:nvSpPr>
      <dsp:spPr>
        <a:xfrm>
          <a:off x="1412153" y="2618262"/>
          <a:ext cx="525706" cy="1415707"/>
        </a:xfrm>
        <a:custGeom>
          <a:avLst/>
          <a:gdLst/>
          <a:ahLst/>
          <a:cxnLst/>
          <a:rect l="0" t="0" r="0" b="0"/>
          <a:pathLst>
            <a:path>
              <a:moveTo>
                <a:pt x="525706" y="0"/>
              </a:moveTo>
              <a:lnTo>
                <a:pt x="525706" y="707853"/>
              </a:lnTo>
              <a:lnTo>
                <a:pt x="0" y="707853"/>
              </a:lnTo>
              <a:lnTo>
                <a:pt x="0" y="14157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2D477-6317-42AC-8327-B098FFC883DE}">
      <dsp:nvSpPr>
        <dsp:cNvPr id="0" name=""/>
        <dsp:cNvSpPr/>
      </dsp:nvSpPr>
      <dsp:spPr>
        <a:xfrm>
          <a:off x="630693" y="4033970"/>
          <a:ext cx="1562920" cy="5878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46700">
              <a:schemeClr val="accent5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7910" y="4051187"/>
        <a:ext cx="1528486" cy="553383"/>
      </dsp:txXfrm>
    </dsp:sp>
    <dsp:sp modelId="{396DC83C-0261-48B3-9E49-16DA47FB1973}">
      <dsp:nvSpPr>
        <dsp:cNvPr id="0" name=""/>
        <dsp:cNvSpPr/>
      </dsp:nvSpPr>
      <dsp:spPr>
        <a:xfrm>
          <a:off x="1937860" y="2618262"/>
          <a:ext cx="1003808" cy="1533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6871"/>
              </a:lnTo>
              <a:lnTo>
                <a:pt x="1003808" y="766871"/>
              </a:lnTo>
              <a:lnTo>
                <a:pt x="1003808" y="15337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FB12F0-6FC0-4B63-9560-D333C1B0C3FF}">
      <dsp:nvSpPr>
        <dsp:cNvPr id="0" name=""/>
        <dsp:cNvSpPr/>
      </dsp:nvSpPr>
      <dsp:spPr>
        <a:xfrm>
          <a:off x="2272884" y="4152005"/>
          <a:ext cx="1337568" cy="1110252"/>
        </a:xfrm>
        <a:prstGeom prst="roundRect">
          <a:avLst>
            <a:gd name="adj" fmla="val 10000"/>
          </a:avLst>
        </a:prstGeom>
        <a:gradFill flip="none" rotWithShape="1">
          <a:gsLst>
            <a:gs pos="42900">
              <a:schemeClr val="accent5">
                <a:lumMod val="20000"/>
                <a:lumOff val="80000"/>
              </a:schemeClr>
            </a:gs>
            <a:gs pos="0">
              <a:schemeClr val="accent2">
                <a:lumMod val="75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РОМЦ,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СШ «Витязь» 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(бюджетные учреждения)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05402" y="4184523"/>
        <a:ext cx="1272532" cy="1045216"/>
      </dsp:txXfrm>
    </dsp:sp>
    <dsp:sp modelId="{4BDBC395-C001-441A-8605-DC90CCB20552}">
      <dsp:nvSpPr>
        <dsp:cNvPr id="0" name=""/>
        <dsp:cNvSpPr/>
      </dsp:nvSpPr>
      <dsp:spPr>
        <a:xfrm>
          <a:off x="1937860" y="2618262"/>
          <a:ext cx="2119682" cy="624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065"/>
              </a:lnTo>
              <a:lnTo>
                <a:pt x="2119682" y="312065"/>
              </a:lnTo>
              <a:lnTo>
                <a:pt x="2119682" y="6241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9AC0E6-5545-48A1-AB31-0974FF91D33C}">
      <dsp:nvSpPr>
        <dsp:cNvPr id="0" name=""/>
        <dsp:cNvSpPr/>
      </dsp:nvSpPr>
      <dsp:spPr>
        <a:xfrm>
          <a:off x="3426956" y="3242394"/>
          <a:ext cx="1261173" cy="883655"/>
        </a:xfrm>
        <a:prstGeom prst="roundRect">
          <a:avLst>
            <a:gd name="adj" fmla="val 10000"/>
          </a:avLst>
        </a:prstGeom>
        <a:gradFill flip="none" rotWithShape="1">
          <a:gsLst>
            <a:gs pos="42900">
              <a:schemeClr val="accent5">
                <a:lumMod val="20000"/>
                <a:lumOff val="80000"/>
              </a:schemeClr>
            </a:gs>
            <a:gs pos="0">
              <a:schemeClr val="accent2">
                <a:lumMod val="75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учреждения дополнительного образования (КДШИ, СДШИ)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52837" y="3268275"/>
        <a:ext cx="1209411" cy="831893"/>
      </dsp:txXfrm>
    </dsp:sp>
    <dsp:sp modelId="{1CEB9DA5-6349-40C6-B103-83A135AC6477}">
      <dsp:nvSpPr>
        <dsp:cNvPr id="0" name=""/>
        <dsp:cNvSpPr/>
      </dsp:nvSpPr>
      <dsp:spPr>
        <a:xfrm>
          <a:off x="4737848" y="1205948"/>
          <a:ext cx="1175824" cy="1191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5870"/>
              </a:lnTo>
              <a:lnTo>
                <a:pt x="1175824" y="595870"/>
              </a:lnTo>
              <a:lnTo>
                <a:pt x="1175824" y="11917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498C1-E085-4A18-A8BE-1B206A91FCF3}">
      <dsp:nvSpPr>
        <dsp:cNvPr id="0" name=""/>
        <dsp:cNvSpPr/>
      </dsp:nvSpPr>
      <dsp:spPr>
        <a:xfrm>
          <a:off x="5096726" y="2397689"/>
          <a:ext cx="1633891" cy="52625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75000"/>
              </a:schemeClr>
            </a:gs>
            <a:gs pos="62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Управление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образования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5112140" y="2413103"/>
        <a:ext cx="1603063" cy="495431"/>
      </dsp:txXfrm>
    </dsp:sp>
    <dsp:sp modelId="{EBA0ABEB-3FCE-4EC3-9DE1-F77713D0094A}">
      <dsp:nvSpPr>
        <dsp:cNvPr id="0" name=""/>
        <dsp:cNvSpPr/>
      </dsp:nvSpPr>
      <dsp:spPr>
        <a:xfrm>
          <a:off x="5338721" y="2923948"/>
          <a:ext cx="574950" cy="676451"/>
        </a:xfrm>
        <a:custGeom>
          <a:avLst/>
          <a:gdLst/>
          <a:ahLst/>
          <a:cxnLst/>
          <a:rect l="0" t="0" r="0" b="0"/>
          <a:pathLst>
            <a:path>
              <a:moveTo>
                <a:pt x="574950" y="0"/>
              </a:moveTo>
              <a:lnTo>
                <a:pt x="574950" y="338225"/>
              </a:lnTo>
              <a:lnTo>
                <a:pt x="0" y="338225"/>
              </a:lnTo>
              <a:lnTo>
                <a:pt x="0" y="6764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20F28-CB78-461C-8E41-FA1666C6A553}">
      <dsp:nvSpPr>
        <dsp:cNvPr id="0" name=""/>
        <dsp:cNvSpPr/>
      </dsp:nvSpPr>
      <dsp:spPr>
        <a:xfrm>
          <a:off x="4968552" y="3600400"/>
          <a:ext cx="740339" cy="4999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 школ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83196" y="3615044"/>
        <a:ext cx="711051" cy="470678"/>
      </dsp:txXfrm>
    </dsp:sp>
    <dsp:sp modelId="{99D10BB7-AB23-492B-AA15-4959E22389AF}">
      <dsp:nvSpPr>
        <dsp:cNvPr id="0" name=""/>
        <dsp:cNvSpPr/>
      </dsp:nvSpPr>
      <dsp:spPr>
        <a:xfrm>
          <a:off x="5913672" y="2923948"/>
          <a:ext cx="478081" cy="1354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153"/>
              </a:lnTo>
              <a:lnTo>
                <a:pt x="478081" y="677153"/>
              </a:lnTo>
              <a:lnTo>
                <a:pt x="478081" y="13543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1C4629-562E-446B-B7BD-1F32E2AC231E}">
      <dsp:nvSpPr>
        <dsp:cNvPr id="0" name=""/>
        <dsp:cNvSpPr/>
      </dsp:nvSpPr>
      <dsp:spPr>
        <a:xfrm>
          <a:off x="5933695" y="4278256"/>
          <a:ext cx="916117" cy="7178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54719" y="4299280"/>
        <a:ext cx="874069" cy="675756"/>
      </dsp:txXfrm>
    </dsp:sp>
    <dsp:sp modelId="{B9118843-693E-4AFF-9582-E86A58B1E579}">
      <dsp:nvSpPr>
        <dsp:cNvPr id="0" name=""/>
        <dsp:cNvSpPr/>
      </dsp:nvSpPr>
      <dsp:spPr>
        <a:xfrm>
          <a:off x="5913672" y="2923948"/>
          <a:ext cx="1791181" cy="9728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6423"/>
              </a:lnTo>
              <a:lnTo>
                <a:pt x="1791181" y="486423"/>
              </a:lnTo>
              <a:lnTo>
                <a:pt x="1791181" y="9728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C2994-7AD6-49EB-BF1A-800356458DB2}">
      <dsp:nvSpPr>
        <dsp:cNvPr id="0" name=""/>
        <dsp:cNvSpPr/>
      </dsp:nvSpPr>
      <dsp:spPr>
        <a:xfrm>
          <a:off x="7053150" y="3896795"/>
          <a:ext cx="1303407" cy="9753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47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учреждения дополнительного образования (ДЮСШ и ЦР «ПОКОЛЕНИЕ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»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081716" y="3925361"/>
        <a:ext cx="1246275" cy="9181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38F7C-90D6-47AA-9BA8-589B10317517}">
      <dsp:nvSpPr>
        <dsp:cNvPr id="0" name=""/>
        <dsp:cNvSpPr/>
      </dsp:nvSpPr>
      <dsp:spPr>
        <a:xfrm>
          <a:off x="755333" y="0"/>
          <a:ext cx="3143542" cy="183882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842 378,9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74472" y="321794"/>
        <a:ext cx="2305264" cy="827470"/>
      </dsp:txXfrm>
    </dsp:sp>
    <dsp:sp modelId="{D6A0E92F-9FC9-422A-9F11-E769B1B61018}">
      <dsp:nvSpPr>
        <dsp:cNvPr id="0" name=""/>
        <dsp:cNvSpPr/>
      </dsp:nvSpPr>
      <dsp:spPr>
        <a:xfrm>
          <a:off x="1915897" y="1691419"/>
          <a:ext cx="2845014" cy="1747169"/>
        </a:xfrm>
        <a:prstGeom prst="ellipse">
          <a:avLst/>
        </a:prstGeom>
        <a:solidFill>
          <a:schemeClr val="accent3">
            <a:lumMod val="60000"/>
            <a:lumOff val="40000"/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703 269,2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5997" y="2142771"/>
        <a:ext cx="1707008" cy="960943"/>
      </dsp:txXfrm>
    </dsp:sp>
    <dsp:sp modelId="{B7D17535-31EE-43DC-9A07-28FCD5A2C0A9}">
      <dsp:nvSpPr>
        <dsp:cNvPr id="0" name=""/>
        <dsp:cNvSpPr/>
      </dsp:nvSpPr>
      <dsp:spPr>
        <a:xfrm>
          <a:off x="0" y="1441344"/>
          <a:ext cx="2389942" cy="1997244"/>
        </a:xfrm>
        <a:prstGeom prst="ellipse">
          <a:avLst/>
        </a:prstGeom>
        <a:solidFill>
          <a:schemeClr val="accent4">
            <a:alpha val="50000"/>
            <a:hueOff val="9644967"/>
            <a:satOff val="-8667"/>
            <a:lumOff val="-1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139 109,7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5052" y="1957299"/>
        <a:ext cx="1433965" cy="10984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1D406-AE10-49CC-9174-717A41BF4039}">
      <dsp:nvSpPr>
        <dsp:cNvPr id="0" name=""/>
        <dsp:cNvSpPr/>
      </dsp:nvSpPr>
      <dsp:spPr>
        <a:xfrm>
          <a:off x="174994" y="420731"/>
          <a:ext cx="2640594" cy="2180999"/>
        </a:xfrm>
        <a:prstGeom prst="ellipse">
          <a:avLst/>
        </a:prstGeom>
        <a:solidFill>
          <a:srgbClr val="E1CD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778 643,3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1700" y="740131"/>
        <a:ext cx="1867182" cy="1542199"/>
      </dsp:txXfrm>
    </dsp:sp>
    <dsp:sp modelId="{FEE43E25-38A8-4724-8F03-C31014A88870}">
      <dsp:nvSpPr>
        <dsp:cNvPr id="0" name=""/>
        <dsp:cNvSpPr/>
      </dsp:nvSpPr>
      <dsp:spPr>
        <a:xfrm>
          <a:off x="2873441" y="1440162"/>
          <a:ext cx="468325" cy="531777"/>
        </a:xfrm>
        <a:prstGeom prst="mathPlus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935517" y="1650975"/>
        <a:ext cx="344173" cy="110151"/>
      </dsp:txXfrm>
    </dsp:sp>
    <dsp:sp modelId="{D9068DCF-F6B9-40EA-9180-64DE17CA2C4B}">
      <dsp:nvSpPr>
        <dsp:cNvPr id="0" name=""/>
        <dsp:cNvSpPr/>
      </dsp:nvSpPr>
      <dsp:spPr>
        <a:xfrm>
          <a:off x="3389210" y="446889"/>
          <a:ext cx="2118893" cy="207338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Дополнительно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направлено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314 207,2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99515" y="750529"/>
        <a:ext cx="1498283" cy="14661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E9E79-278A-4F04-BC19-DF5ACAFE9055}">
      <dsp:nvSpPr>
        <dsp:cNvPr id="0" name=""/>
        <dsp:cNvSpPr/>
      </dsp:nvSpPr>
      <dsp:spPr>
        <a:xfrm>
          <a:off x="5146706" y="3038976"/>
          <a:ext cx="1824035" cy="6617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998"/>
              </a:lnTo>
              <a:lnTo>
                <a:pt x="1824035" y="553998"/>
              </a:lnTo>
              <a:lnTo>
                <a:pt x="1824035" y="66171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1A1CDD-3D68-47A6-85F2-20D71A85C24C}">
      <dsp:nvSpPr>
        <dsp:cNvPr id="0" name=""/>
        <dsp:cNvSpPr/>
      </dsp:nvSpPr>
      <dsp:spPr>
        <a:xfrm>
          <a:off x="4345702" y="3038976"/>
          <a:ext cx="801004" cy="661710"/>
        </a:xfrm>
        <a:custGeom>
          <a:avLst/>
          <a:gdLst/>
          <a:ahLst/>
          <a:cxnLst/>
          <a:rect l="0" t="0" r="0" b="0"/>
          <a:pathLst>
            <a:path>
              <a:moveTo>
                <a:pt x="801004" y="0"/>
              </a:moveTo>
              <a:lnTo>
                <a:pt x="801004" y="553998"/>
              </a:lnTo>
              <a:lnTo>
                <a:pt x="0" y="553998"/>
              </a:lnTo>
              <a:lnTo>
                <a:pt x="0" y="66171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60791-0611-401A-A805-7A88909CD4E1}">
      <dsp:nvSpPr>
        <dsp:cNvPr id="0" name=""/>
        <dsp:cNvSpPr/>
      </dsp:nvSpPr>
      <dsp:spPr>
        <a:xfrm>
          <a:off x="1827985" y="3038976"/>
          <a:ext cx="3318720" cy="661710"/>
        </a:xfrm>
        <a:custGeom>
          <a:avLst/>
          <a:gdLst/>
          <a:ahLst/>
          <a:cxnLst/>
          <a:rect l="0" t="0" r="0" b="0"/>
          <a:pathLst>
            <a:path>
              <a:moveTo>
                <a:pt x="3318720" y="0"/>
              </a:moveTo>
              <a:lnTo>
                <a:pt x="3318720" y="553998"/>
              </a:lnTo>
              <a:lnTo>
                <a:pt x="0" y="553998"/>
              </a:lnTo>
              <a:lnTo>
                <a:pt x="0" y="66171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595A34-E05E-4AF6-B4E6-4DEDB46F9124}">
      <dsp:nvSpPr>
        <dsp:cNvPr id="0" name=""/>
        <dsp:cNvSpPr/>
      </dsp:nvSpPr>
      <dsp:spPr>
        <a:xfrm>
          <a:off x="3840432" y="1149088"/>
          <a:ext cx="1306273" cy="8462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8578"/>
              </a:lnTo>
              <a:lnTo>
                <a:pt x="1306273" y="738578"/>
              </a:lnTo>
              <a:lnTo>
                <a:pt x="1306273" y="84629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1BE29A-A5E5-4719-9CBC-80B71011EA2F}">
      <dsp:nvSpPr>
        <dsp:cNvPr id="0" name=""/>
        <dsp:cNvSpPr/>
      </dsp:nvSpPr>
      <dsp:spPr>
        <a:xfrm>
          <a:off x="1595955" y="1149088"/>
          <a:ext cx="2244477" cy="846291"/>
        </a:xfrm>
        <a:custGeom>
          <a:avLst/>
          <a:gdLst/>
          <a:ahLst/>
          <a:cxnLst/>
          <a:rect l="0" t="0" r="0" b="0"/>
          <a:pathLst>
            <a:path>
              <a:moveTo>
                <a:pt x="2244477" y="0"/>
              </a:moveTo>
              <a:lnTo>
                <a:pt x="2244477" y="738578"/>
              </a:lnTo>
              <a:lnTo>
                <a:pt x="0" y="738578"/>
              </a:lnTo>
              <a:lnTo>
                <a:pt x="0" y="84629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9B509-EB6C-487F-9DA1-DE590AD8490B}">
      <dsp:nvSpPr>
        <dsp:cNvPr id="0" name=""/>
        <dsp:cNvSpPr/>
      </dsp:nvSpPr>
      <dsp:spPr>
        <a:xfrm>
          <a:off x="2175062" y="165303"/>
          <a:ext cx="3330740" cy="9837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3384A3-2A8E-4721-930F-A2A3E83C9E0E}">
      <dsp:nvSpPr>
        <dsp:cNvPr id="0" name=""/>
        <dsp:cNvSpPr/>
      </dsp:nvSpPr>
      <dsp:spPr>
        <a:xfrm>
          <a:off x="2304252" y="288034"/>
          <a:ext cx="3330740" cy="9837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Норматив расходов на содержание ОМС , предельная штатная численность утверждены постановлением Правительства КО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33066" y="316848"/>
        <a:ext cx="3273112" cy="926156"/>
      </dsp:txXfrm>
    </dsp:sp>
    <dsp:sp modelId="{C5CDA4D5-7AD8-4228-8008-B66FE511F646}">
      <dsp:nvSpPr>
        <dsp:cNvPr id="0" name=""/>
        <dsp:cNvSpPr/>
      </dsp:nvSpPr>
      <dsp:spPr>
        <a:xfrm>
          <a:off x="249080" y="1995379"/>
          <a:ext cx="2693748" cy="10073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9EF13C-9CF6-470B-B8A7-E3A35794CD24}">
      <dsp:nvSpPr>
        <dsp:cNvPr id="0" name=""/>
        <dsp:cNvSpPr/>
      </dsp:nvSpPr>
      <dsp:spPr>
        <a:xfrm>
          <a:off x="378270" y="2118110"/>
          <a:ext cx="2693748" cy="10073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Численность работников ОМС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92,5 штатных единицы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7773" y="2147613"/>
        <a:ext cx="2634742" cy="948316"/>
      </dsp:txXfrm>
    </dsp:sp>
    <dsp:sp modelId="{FE255C3B-3666-485C-97C7-074BFC04105A}">
      <dsp:nvSpPr>
        <dsp:cNvPr id="0" name=""/>
        <dsp:cNvSpPr/>
      </dsp:nvSpPr>
      <dsp:spPr>
        <a:xfrm>
          <a:off x="3649842" y="1995379"/>
          <a:ext cx="2993728" cy="10435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F9307A-A883-49A8-B871-A461DFDD62B7}">
      <dsp:nvSpPr>
        <dsp:cNvPr id="0" name=""/>
        <dsp:cNvSpPr/>
      </dsp:nvSpPr>
      <dsp:spPr>
        <a:xfrm>
          <a:off x="3779032" y="2118110"/>
          <a:ext cx="2993728" cy="10435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Расходы на содержание ОМС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55 760,6 тыс. рублей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09598" y="2148676"/>
        <a:ext cx="2932596" cy="982464"/>
      </dsp:txXfrm>
    </dsp:sp>
    <dsp:sp modelId="{0540D201-C250-4F4A-A106-41DB99D048D0}">
      <dsp:nvSpPr>
        <dsp:cNvPr id="0" name=""/>
        <dsp:cNvSpPr/>
      </dsp:nvSpPr>
      <dsp:spPr>
        <a:xfrm>
          <a:off x="698317" y="3700686"/>
          <a:ext cx="2259336" cy="7383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D03A7E-6EA0-44E6-A2F8-59643F92259D}">
      <dsp:nvSpPr>
        <dsp:cNvPr id="0" name=""/>
        <dsp:cNvSpPr/>
      </dsp:nvSpPr>
      <dsp:spPr>
        <a:xfrm>
          <a:off x="827508" y="3823417"/>
          <a:ext cx="2259336" cy="7383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Расходы на исполнение полномочий Вятскополянского района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49 780,3 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49133" y="3845042"/>
        <a:ext cx="2216086" cy="695072"/>
      </dsp:txXfrm>
    </dsp:sp>
    <dsp:sp modelId="{530D6B48-F321-4FC4-B52B-7472F00B3313}">
      <dsp:nvSpPr>
        <dsp:cNvPr id="0" name=""/>
        <dsp:cNvSpPr/>
      </dsp:nvSpPr>
      <dsp:spPr>
        <a:xfrm>
          <a:off x="3216034" y="3700686"/>
          <a:ext cx="2259336" cy="7383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AED189-033D-483B-8C25-918EB4CFDDB8}">
      <dsp:nvSpPr>
        <dsp:cNvPr id="0" name=""/>
        <dsp:cNvSpPr/>
      </dsp:nvSpPr>
      <dsp:spPr>
        <a:xfrm>
          <a:off x="3345224" y="3823417"/>
          <a:ext cx="2259336" cy="7383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Расходы на осуществление переданных государственных полномочий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5 097,6 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66849" y="3845042"/>
        <a:ext cx="2216086" cy="695072"/>
      </dsp:txXfrm>
    </dsp:sp>
    <dsp:sp modelId="{F0A09CE9-A806-49F8-94D7-F21156B631BA}">
      <dsp:nvSpPr>
        <dsp:cNvPr id="0" name=""/>
        <dsp:cNvSpPr/>
      </dsp:nvSpPr>
      <dsp:spPr>
        <a:xfrm>
          <a:off x="5841073" y="3700686"/>
          <a:ext cx="2259336" cy="7383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73FD76-1B6D-4C7A-8A86-9E33CE773BD2}">
      <dsp:nvSpPr>
        <dsp:cNvPr id="0" name=""/>
        <dsp:cNvSpPr/>
      </dsp:nvSpPr>
      <dsp:spPr>
        <a:xfrm>
          <a:off x="5970263" y="3823417"/>
          <a:ext cx="2259336" cy="7383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Расходы на осуществление переданных полномочий поселений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763,7 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91888" y="3845042"/>
        <a:ext cx="2216086" cy="6950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BCBF9D-1C77-4174-932C-B4F66A255AE8}">
      <dsp:nvSpPr>
        <dsp:cNvPr id="0" name=""/>
        <dsp:cNvSpPr/>
      </dsp:nvSpPr>
      <dsp:spPr>
        <a:xfrm>
          <a:off x="2736300" y="2160237"/>
          <a:ext cx="2952379" cy="2430231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Израсходовано 274 345,2</a:t>
          </a:r>
          <a:endParaRPr lang="ru-RU" sz="30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54934" y="2278871"/>
        <a:ext cx="2715111" cy="2192963"/>
      </dsp:txXfrm>
    </dsp:sp>
    <dsp:sp modelId="{67FECE1F-BEA5-43DD-97A7-4FA743F717D0}">
      <dsp:nvSpPr>
        <dsp:cNvPr id="0" name=""/>
        <dsp:cNvSpPr/>
      </dsp:nvSpPr>
      <dsp:spPr>
        <a:xfrm rot="16362765">
          <a:off x="4118739" y="2001571"/>
          <a:ext cx="31768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7686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765C3-9AF5-483E-BC08-381FB0E40CD6}">
      <dsp:nvSpPr>
        <dsp:cNvPr id="0" name=""/>
        <dsp:cNvSpPr/>
      </dsp:nvSpPr>
      <dsp:spPr>
        <a:xfrm>
          <a:off x="3105564" y="-8185"/>
          <a:ext cx="2446780" cy="1851091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Предоставление межбюджетных трансфертов городским и сельским поселениям 1 128,9</a:t>
          </a:r>
          <a:endParaRPr lang="ru-RU" sz="19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95927" y="82178"/>
        <a:ext cx="2266054" cy="1670365"/>
      </dsp:txXfrm>
    </dsp:sp>
    <dsp:sp modelId="{49F6BEAB-972D-4698-82F2-8EDF6FA12BC5}">
      <dsp:nvSpPr>
        <dsp:cNvPr id="0" name=""/>
        <dsp:cNvSpPr/>
      </dsp:nvSpPr>
      <dsp:spPr>
        <a:xfrm rot="20068847">
          <a:off x="5665248" y="2567167"/>
          <a:ext cx="4803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80353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9FA619-BB2A-43BC-A075-A29BBF4005BB}">
      <dsp:nvSpPr>
        <dsp:cNvPr id="0" name=""/>
        <dsp:cNvSpPr/>
      </dsp:nvSpPr>
      <dsp:spPr>
        <a:xfrm>
          <a:off x="6122171" y="954119"/>
          <a:ext cx="2446780" cy="1851091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Капитальный ремонт участка автомобильной дороги Вятские Поляны – Новый Бурец 145 781,7</a:t>
          </a:r>
          <a:endParaRPr lang="ru-RU" sz="1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12534" y="1044482"/>
        <a:ext cx="2266054" cy="1670365"/>
      </dsp:txXfrm>
    </dsp:sp>
    <dsp:sp modelId="{0CA30D92-7AD3-4278-9E98-31CBD348BB09}">
      <dsp:nvSpPr>
        <dsp:cNvPr id="0" name=""/>
        <dsp:cNvSpPr/>
      </dsp:nvSpPr>
      <dsp:spPr>
        <a:xfrm rot="1108446">
          <a:off x="5680169" y="3920872"/>
          <a:ext cx="3303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0321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5F0C85-39DD-4E36-990C-458BDCBEC2E3}">
      <dsp:nvSpPr>
        <dsp:cNvPr id="0" name=""/>
        <dsp:cNvSpPr/>
      </dsp:nvSpPr>
      <dsp:spPr>
        <a:xfrm>
          <a:off x="6001978" y="3456388"/>
          <a:ext cx="2446780" cy="1851091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latin typeface="Times New Roman" pitchFamily="18" charset="0"/>
              <a:cs typeface="Times New Roman" pitchFamily="18" charset="0"/>
            </a:rPr>
            <a:t>ремонт участка автомобильной дороги Вятские Поляны-Нижние Шуни 19 267,0</a:t>
          </a:r>
          <a:endParaRPr lang="ru-RU" sz="21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92341" y="3546751"/>
        <a:ext cx="2266054" cy="1670365"/>
      </dsp:txXfrm>
    </dsp:sp>
    <dsp:sp modelId="{40244257-9A72-4D79-B87D-5A841B371844}">
      <dsp:nvSpPr>
        <dsp:cNvPr id="0" name=""/>
        <dsp:cNvSpPr/>
      </dsp:nvSpPr>
      <dsp:spPr>
        <a:xfrm rot="9657753">
          <a:off x="2512499" y="3922252"/>
          <a:ext cx="23009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0093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53AD7C-34AC-4832-966F-992C742C7A65}">
      <dsp:nvSpPr>
        <dsp:cNvPr id="0" name=""/>
        <dsp:cNvSpPr/>
      </dsp:nvSpPr>
      <dsp:spPr>
        <a:xfrm>
          <a:off x="72011" y="3456374"/>
          <a:ext cx="2446780" cy="1851091"/>
        </a:xfrm>
        <a:prstGeom prst="round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ремонт участка автомобильной дороги Вятские Поляны-Слудка-Каракули 85 085,1</a:t>
          </a:r>
          <a:endParaRPr lang="ru-RU" sz="20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2374" y="3546737"/>
        <a:ext cx="2266054" cy="1670365"/>
      </dsp:txXfrm>
    </dsp:sp>
    <dsp:sp modelId="{788657FD-448D-4248-8CB3-E61A0A7A79CF}">
      <dsp:nvSpPr>
        <dsp:cNvPr id="0" name=""/>
        <dsp:cNvSpPr/>
      </dsp:nvSpPr>
      <dsp:spPr>
        <a:xfrm rot="12411480">
          <a:off x="2429286" y="2554493"/>
          <a:ext cx="32451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4516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34BE41-9024-4D6C-9790-E9CE2747EC69}">
      <dsp:nvSpPr>
        <dsp:cNvPr id="0" name=""/>
        <dsp:cNvSpPr/>
      </dsp:nvSpPr>
      <dsp:spPr>
        <a:xfrm>
          <a:off x="9" y="936108"/>
          <a:ext cx="2446780" cy="1851091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Расходы на содержание в течение года автомобильных дорог общего пользования местного значения Вятскополянского района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23 082,5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0372" y="1026471"/>
        <a:ext cx="2266054" cy="16703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71E71-24D0-4E93-A1B4-DA51B41FF5EE}">
      <dsp:nvSpPr>
        <dsp:cNvPr id="0" name=""/>
        <dsp:cNvSpPr/>
      </dsp:nvSpPr>
      <dsp:spPr>
        <a:xfrm>
          <a:off x="2742981" y="1573235"/>
          <a:ext cx="2634529" cy="2044951"/>
        </a:xfrm>
        <a:prstGeom prst="roundRect">
          <a:avLst/>
        </a:prstGeom>
        <a:solidFill>
          <a:srgbClr val="FDDD1F"/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Муниципальный долг по состоянию на 01.01.2025 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46 780,0 тыс. рублей</a:t>
          </a:r>
          <a:endParaRPr lang="ru-RU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42807" y="1673061"/>
        <a:ext cx="2434877" cy="1845299"/>
      </dsp:txXfrm>
    </dsp:sp>
    <dsp:sp modelId="{0C1714E6-BE57-4CC0-A48F-F7C178BFDF2C}">
      <dsp:nvSpPr>
        <dsp:cNvPr id="0" name=""/>
        <dsp:cNvSpPr/>
      </dsp:nvSpPr>
      <dsp:spPr>
        <a:xfrm rot="16228738">
          <a:off x="3975519" y="1479177"/>
          <a:ext cx="1881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122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13B83-E66C-461D-BB3B-3796310BB309}">
      <dsp:nvSpPr>
        <dsp:cNvPr id="0" name=""/>
        <dsp:cNvSpPr/>
      </dsp:nvSpPr>
      <dsp:spPr>
        <a:xfrm>
          <a:off x="2154606" y="-51021"/>
          <a:ext cx="3843525" cy="1436140"/>
        </a:xfrm>
        <a:prstGeom prst="roundRect">
          <a:avLst/>
        </a:prstGeom>
        <a:solidFill>
          <a:srgbClr val="7CE4FC"/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Привлечено в 2024 году дополнительно кредитов  кредитных организаций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18 000,0 тыс. рублей </a:t>
          </a:r>
          <a:endParaRPr lang="ru-RU" sz="19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24713" y="19086"/>
        <a:ext cx="3703311" cy="1295926"/>
      </dsp:txXfrm>
    </dsp:sp>
    <dsp:sp modelId="{7BF62284-8C09-4EB1-92CE-DD4149F8A7AC}">
      <dsp:nvSpPr>
        <dsp:cNvPr id="0" name=""/>
        <dsp:cNvSpPr/>
      </dsp:nvSpPr>
      <dsp:spPr>
        <a:xfrm rot="12618106">
          <a:off x="5324719" y="3351218"/>
          <a:ext cx="566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663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577D-D315-495D-A81A-EE68B222C004}">
      <dsp:nvSpPr>
        <dsp:cNvPr id="0" name=""/>
        <dsp:cNvSpPr/>
      </dsp:nvSpPr>
      <dsp:spPr>
        <a:xfrm>
          <a:off x="5328590" y="3168362"/>
          <a:ext cx="2562230" cy="1834473"/>
        </a:xfrm>
        <a:prstGeom prst="roundRect">
          <a:avLst/>
        </a:prstGeom>
        <a:solidFill>
          <a:srgbClr val="92D050"/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кредит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14 300,0 тыс. рублей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21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18142" y="3257914"/>
        <a:ext cx="2383126" cy="1655369"/>
      </dsp:txXfrm>
    </dsp:sp>
    <dsp:sp modelId="{0A3F7594-5813-45F0-9684-608D7C3274A9}">
      <dsp:nvSpPr>
        <dsp:cNvPr id="0" name=""/>
        <dsp:cNvSpPr/>
      </dsp:nvSpPr>
      <dsp:spPr>
        <a:xfrm rot="19825466">
          <a:off x="2737891" y="3323994"/>
          <a:ext cx="781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8141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CEB2EA-A04B-4EF6-AAB5-A8C6B586EEC9}">
      <dsp:nvSpPr>
        <dsp:cNvPr id="0" name=""/>
        <dsp:cNvSpPr/>
      </dsp:nvSpPr>
      <dsp:spPr>
        <a:xfrm>
          <a:off x="0" y="3227069"/>
          <a:ext cx="2810941" cy="1750534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Кредиты коммерческих банков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32 480,0 тыс. рублей</a:t>
          </a:r>
          <a:endParaRPr lang="ru-RU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5454" y="3312523"/>
        <a:ext cx="2640033" cy="1579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0.81448</cdr:x>
      <cdr:y>0.01393</cdr:y>
    </cdr:from>
    <cdr:to>
      <cdr:x>0.96909</cdr:x>
      <cdr:y>0.09475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744683" y="74616"/>
          <a:ext cx="1280271" cy="432854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B4E64-9869-45D0-AEDC-2FEB8262256B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C7FBE-0A1D-493F-B7FE-CE0431CA0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62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91747-727A-4AC7-B7D6-966AB8BBCD33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6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4A95D-1767-4FEA-9F65-036267B7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5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4A95D-1767-4FEA-9F65-036267B7E98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80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4A95D-1767-4FEA-9F65-036267B7E98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607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7B02-4296-4D18-8C79-6EA0EDFD6675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70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68092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046888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89629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91466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00896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1B02-FA87-49EF-8EEA-E982B59C6444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21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9F10-2825-4914-B535-04C4C5983485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24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F730-754E-44C4-B5FC-3D08C5816CEA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78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0036A-F82A-4BB5-9E98-81C3E96E7DEC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39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057-65E7-4C14-9858-F2355668ECA8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826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10C9-DF50-46E4-B318-BD77A38E5296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778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6DE9-A080-4C55-805C-017AC2469C1B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920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E45C-B967-4239-9EA8-8725503C0889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480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4B6D-BF19-4760-95CF-C71D62D616F0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274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7C0B-28EA-4D04-A63D-72A50DE12561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7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DB121-7A2F-468F-A42F-BF9D711DC82C}" type="datetime1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37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124744"/>
            <a:ext cx="7851648" cy="352839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муниципального образования Вятскополянский муниципальный район </a:t>
            </a:r>
            <a:b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Кировской области </a:t>
            </a:r>
            <a:b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202</a:t>
            </a:r>
            <a:r>
              <a:rPr lang="en-US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год </a:t>
            </a:r>
            <a:b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261" name="SapphireHiddenControl" r:id="rId2" imgW="6095880" imgH="4069080"/>
        </mc:Choice>
        <mc:Fallback>
          <p:control name="SapphireHiddenControl" r:id="rId2" imgW="6095880" imgH="4069080">
            <p:pic>
              <p:nvPicPr>
                <p:cNvPr id="0" name="SapphireHiddenControl" hidden="1"/>
                <p:cNvPicPr>
                  <a:picLocks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Динамика безвозмездных поступлений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2023 - 2024 годы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971455958"/>
              </p:ext>
            </p:extLst>
          </p:nvPr>
        </p:nvGraphicFramePr>
        <p:xfrm>
          <a:off x="214282" y="836712"/>
          <a:ext cx="8715436" cy="5735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4" y="977070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из бюджетов других уровней, выделенные дополнительно в 2024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980728"/>
            <a:ext cx="8208912" cy="5616624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местным бюджетам на строительство и реконструкцию (модернизацию) объектов питьевого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водоснабжения – 6 975,0 тыс. рублей;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Субсидия на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инвестиционных программ и проектов развития общественной инфраструктуры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 – 1 467,2 тыс. рублей;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Субсидия местным бюджетам из областного бюджета на капитальный ремонт, ремонт и содержание автомобильных  дорог общего пользования местного значения с твердым покрытием на 2024 год – 85 000,0 тыс. рублей;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Субсидия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местным бюджетам из областного бюджета на проектирование, строительство, реконструкцию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дорог общего пользования (за исключением автомобильных дорог федерального значения) с твердым покрытием до сельских населенных пунктов, не имеющих круглогодичной связи с сетью автомобильных дорог общего пользования, а также на их капитальный ремонт и ремонт на 2024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 – 45 644,0 тыс. рублей;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Межбюджетные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трансферты, передаваемые бюджетам муниципальных районов на обеспечение выплат ежемесячного денежного вознаграждения советникам директоров по воспитанию и взаимодействию с детскими общественными объединениями государственных общеобразовательных организаций, профессиональных образовательных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организаций – 312,5 тыс. рублей;</a:t>
            </a:r>
          </a:p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трансферты, передаваемые бюджетам муниципальных районов на ежемесячное денежное вознаграждение за классное руководство педагогическим работникам государственных и муниципальных образовательных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организаций – 9 268,5 тыс. рублей;</a:t>
            </a:r>
          </a:p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Иных межбюджетные трансферты местным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бюджетам из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областного бюджета  на обеспечение инженерной инфраструктурной площадки для проведения событийных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мероприятий – 3 712,5 тыс. рублей;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82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158417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620272" y="6014739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9838" y="1037723"/>
            <a:ext cx="6375213" cy="8147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                                                                       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106" y="1055728"/>
            <a:ext cx="1474167" cy="88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39700" y="1869108"/>
            <a:ext cx="6430386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муниципальными финансами и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регулирование межбюджетных отношений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340" y="1746263"/>
            <a:ext cx="1109711" cy="102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42144" y="2811139"/>
            <a:ext cx="6427941" cy="9144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имуществом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9838" y="3725539"/>
            <a:ext cx="6400247" cy="914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агропромышленного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154" y="3725538"/>
            <a:ext cx="1063675" cy="85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72070" y="4660329"/>
            <a:ext cx="6406859" cy="914400"/>
          </a:xfrm>
          <a:prstGeom prst="rect">
            <a:avLst/>
          </a:prstGeom>
          <a:solidFill>
            <a:srgbClr val="CBC0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условий, способствующих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района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937" y="4669705"/>
            <a:ext cx="137814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70531" y="5924004"/>
            <a:ext cx="6160110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Непрограммные расходы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(Дума, КСК)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463" y="5943601"/>
            <a:ext cx="1177466" cy="91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Соединительная линия уступом 29"/>
          <p:cNvCxnSpPr/>
          <p:nvPr/>
        </p:nvCxnSpPr>
        <p:spPr>
          <a:xfrm>
            <a:off x="6871822" y="1289063"/>
            <a:ext cx="909959" cy="6534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1" name="Соединительная линия уступом 5120"/>
          <p:cNvCxnSpPr/>
          <p:nvPr/>
        </p:nvCxnSpPr>
        <p:spPr>
          <a:xfrm>
            <a:off x="6845051" y="2105236"/>
            <a:ext cx="914400" cy="6706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6" name="Прямая со стрелкой 5135"/>
          <p:cNvCxnSpPr>
            <a:stCxn id="11" idx="3"/>
          </p:cNvCxnSpPr>
          <p:nvPr/>
        </p:nvCxnSpPr>
        <p:spPr>
          <a:xfrm flipV="1">
            <a:off x="6870085" y="3251200"/>
            <a:ext cx="902315" cy="17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4" name="Прямая со стрелкой 5143"/>
          <p:cNvCxnSpPr>
            <a:stCxn id="12" idx="3"/>
          </p:cNvCxnSpPr>
          <p:nvPr/>
        </p:nvCxnSpPr>
        <p:spPr>
          <a:xfrm>
            <a:off x="6870085" y="4182739"/>
            <a:ext cx="8893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8" name="Прямая со стрелкой 5157"/>
          <p:cNvCxnSpPr>
            <a:stCxn id="14" idx="3"/>
          </p:cNvCxnSpPr>
          <p:nvPr/>
        </p:nvCxnSpPr>
        <p:spPr>
          <a:xfrm flipV="1">
            <a:off x="6878929" y="4869161"/>
            <a:ext cx="880522" cy="248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2" name="Прямоугольник 5161"/>
          <p:cNvSpPr/>
          <p:nvPr/>
        </p:nvSpPr>
        <p:spPr>
          <a:xfrm>
            <a:off x="7781781" y="1516118"/>
            <a:ext cx="1362219" cy="3570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99,8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63" name="Прямоугольник 5162"/>
          <p:cNvSpPr/>
          <p:nvPr/>
        </p:nvSpPr>
        <p:spPr>
          <a:xfrm>
            <a:off x="7759202" y="5827960"/>
            <a:ext cx="1205286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0,2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65" name="Прямая со стрелкой 5164"/>
          <p:cNvCxnSpPr/>
          <p:nvPr/>
        </p:nvCxnSpPr>
        <p:spPr>
          <a:xfrm>
            <a:off x="6650829" y="6285160"/>
            <a:ext cx="110837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013" y="2788753"/>
            <a:ext cx="1143589" cy="94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57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расходов в разрезе отраслей бюджета Вятскополянского района за 202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852737"/>
              </p:ext>
            </p:extLst>
          </p:nvPr>
        </p:nvGraphicFramePr>
        <p:xfrm>
          <a:off x="251520" y="908720"/>
          <a:ext cx="8640960" cy="553229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177472"/>
                <a:gridCol w="1571636"/>
                <a:gridCol w="1143008"/>
                <a:gridCol w="1143008"/>
                <a:gridCol w="1605836"/>
              </a:tblGrid>
              <a:tr h="6415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</a:t>
                      </a:r>
                    </a:p>
                    <a:p>
                      <a:pPr algn="ctr"/>
                      <a:r>
                        <a:rPr lang="ru-RU" sz="1400" dirty="0" smtClean="0"/>
                        <a:t> показателей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Уточненный план,  </a:t>
                      </a:r>
                      <a:r>
                        <a:rPr lang="ru-RU" sz="1400" dirty="0" err="1" smtClean="0"/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Исполнено, </a:t>
                      </a:r>
                      <a:r>
                        <a:rPr lang="ru-RU" sz="1400" dirty="0" err="1" smtClean="0"/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% исполнения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Доля</a:t>
                      </a:r>
                      <a:r>
                        <a:rPr lang="ru-RU" sz="1400" baseline="0" dirty="0" smtClean="0"/>
                        <a:t> в общем объеме расходов (%)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Всего расходов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1 091 596,0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1 077 358,3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98,7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Общегосударственные вопросы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95 913,5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94 74</a:t>
                      </a:r>
                      <a:r>
                        <a:rPr lang="ru-RU" sz="1400" dirty="0" smtClean="0"/>
                        <a:t>0</a:t>
                      </a:r>
                      <a:r>
                        <a:rPr lang="en-US" sz="1400" dirty="0" smtClean="0"/>
                        <a:t>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98,8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безопасность</a:t>
                      </a:r>
                      <a:r>
                        <a:rPr lang="ru-RU" sz="1400" baseline="0" dirty="0" smtClean="0"/>
                        <a:t> и правоохранительная деятельность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en-US" sz="1400" dirty="0" smtClean="0"/>
                        <a:t>2</a:t>
                      </a:r>
                      <a:r>
                        <a:rPr lang="en-US" sz="1400" baseline="0" dirty="0" smtClean="0"/>
                        <a:t> 508,9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en-US" sz="1400" dirty="0" smtClean="0"/>
                        <a:t>2 481,3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en-US" sz="1400" dirty="0" smtClean="0"/>
                        <a:t>98,9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экономика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293 840,2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293 466,8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99,9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98">
                <a:tc>
                  <a:txBody>
                    <a:bodyPr/>
                    <a:lstStyle/>
                    <a:p>
                      <a:r>
                        <a:rPr kumimoji="0" lang="ru-RU" sz="1400" kern="1200" dirty="0" smtClean="0"/>
                        <a:t>Жилищно-коммунальное хозяйство</a:t>
                      </a:r>
                      <a:endParaRPr kumimoji="0" lang="ru-RU" sz="1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kern="1200" dirty="0" smtClean="0"/>
                        <a:t>18 626,4</a:t>
                      </a:r>
                      <a:endParaRPr kumimoji="0" lang="ru-RU" sz="1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10 783,9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1,</a:t>
                      </a:r>
                      <a:r>
                        <a:rPr lang="en-US" sz="1400" dirty="0" smtClean="0"/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Охрана окружающей среды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900,2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33,3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</a:t>
                      </a:r>
                      <a:r>
                        <a:rPr lang="en-US" sz="1400" dirty="0" smtClean="0"/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Образование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487  952,4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485 980,2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99,6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45,1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Культура и кинематография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68 778,3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68</a:t>
                      </a:r>
                      <a:r>
                        <a:rPr lang="en-US" sz="1400" baseline="0" dirty="0" smtClean="0"/>
                        <a:t> 775,1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Социальная политика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28</a:t>
                      </a:r>
                      <a:r>
                        <a:rPr lang="en-US" sz="1400" baseline="0" dirty="0" smtClean="0"/>
                        <a:t> 705,5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28</a:t>
                      </a:r>
                      <a:r>
                        <a:rPr lang="en-US" sz="1400" baseline="0" dirty="0" smtClean="0"/>
                        <a:t> 460,9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99,1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Физическая культура</a:t>
                      </a:r>
                      <a:r>
                        <a:rPr lang="ru-RU" sz="1400" baseline="0" dirty="0" smtClean="0"/>
                        <a:t> и спорт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</a:t>
                      </a:r>
                      <a:r>
                        <a:rPr lang="en-US" sz="1400" baseline="0" dirty="0" smtClean="0"/>
                        <a:t> 364,5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15 356,6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99,</a:t>
                      </a:r>
                      <a:r>
                        <a:rPr lang="en-US" sz="1400" dirty="0" smtClean="0"/>
                        <a:t>9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Обслуживание государственного</a:t>
                      </a:r>
                      <a:r>
                        <a:rPr lang="ru-RU" sz="1400" baseline="0" dirty="0" smtClean="0"/>
                        <a:t> и </a:t>
                      </a:r>
                      <a:r>
                        <a:rPr lang="ru-RU" sz="1400" dirty="0" smtClean="0"/>
                        <a:t>муниципального долга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en-US" sz="1400" dirty="0" smtClean="0"/>
                        <a:t>6 434,2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en-US" sz="1400" dirty="0" smtClean="0"/>
                        <a:t>4 441,0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en-US" sz="1400" dirty="0" smtClean="0"/>
                        <a:t>69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0,</a:t>
                      </a:r>
                      <a:r>
                        <a:rPr lang="en-US" sz="1400" dirty="0" smtClean="0"/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90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Межбюджетные трансферты</a:t>
                      </a:r>
                      <a:r>
                        <a:rPr lang="ru-RU" sz="1400" baseline="0" dirty="0" smtClean="0"/>
                        <a:t> общего характера бюджетам субъектов РФ и муниципальных образований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en-US" sz="1400" dirty="0" smtClean="0"/>
                        <a:t>72 571,6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en-US" sz="1400" dirty="0" smtClean="0"/>
                        <a:t>72571,6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en-US" sz="1400" dirty="0" smtClean="0"/>
                        <a:t>6,7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42493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расходной части бюджета Вятскополянского района за 202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758002"/>
              </p:ext>
            </p:extLst>
          </p:nvPr>
        </p:nvGraphicFramePr>
        <p:xfrm>
          <a:off x="179512" y="1340768"/>
          <a:ext cx="8856984" cy="5256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96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783" y="260648"/>
            <a:ext cx="8229600" cy="1073850"/>
          </a:xfrm>
        </p:spPr>
        <p:txBody>
          <a:bodyPr anchor="ctr"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Социально–значимые расходы в общем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объеме расходов бюджета Вятскополянского района за 202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940152" y="2132856"/>
            <a:ext cx="1547664" cy="464347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64156746"/>
              </p:ext>
            </p:extLst>
          </p:nvPr>
        </p:nvGraphicFramePr>
        <p:xfrm>
          <a:off x="395536" y="2132856"/>
          <a:ext cx="842493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609"/>
            <a:ext cx="8748464" cy="576064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расходов в разрезе отраслей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 </a:t>
            </a:r>
            <a:r>
              <a:rPr lang="ru-RU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2824" y="477677"/>
            <a:ext cx="3871663" cy="40426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год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14155083"/>
              </p:ext>
            </p:extLst>
          </p:nvPr>
        </p:nvGraphicFramePr>
        <p:xfrm>
          <a:off x="4752937" y="908720"/>
          <a:ext cx="4325940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28185" y="450903"/>
            <a:ext cx="1728191" cy="457817"/>
          </a:xfrm>
        </p:spPr>
        <p:txBody>
          <a:bodyPr>
            <a:noAutofit/>
          </a:bodyPr>
          <a:lstStyle/>
          <a:p>
            <a:pPr algn="ctr"/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2024 год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076551600"/>
              </p:ext>
            </p:extLst>
          </p:nvPr>
        </p:nvGraphicFramePr>
        <p:xfrm>
          <a:off x="251520" y="908720"/>
          <a:ext cx="4214272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2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8536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содержание органов местного самоуправления и выплату заработной платы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2024 год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9656521"/>
              </p:ext>
            </p:extLst>
          </p:nvPr>
        </p:nvGraphicFramePr>
        <p:xfrm>
          <a:off x="467544" y="1196752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04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80767" y="6054809"/>
            <a:ext cx="560698" cy="4004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8640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Дорожный фонд Вятскополянского района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112616" y="1074440"/>
            <a:ext cx="2260026" cy="2138536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оходы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уплаты акцизов на автомобильное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топливо и иные собственные доходы 4 184,7</a:t>
            </a:r>
            <a:r>
              <a:rPr lang="ru-RU" sz="1600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5" name="Овал 4"/>
          <p:cNvSpPr/>
          <p:nvPr/>
        </p:nvSpPr>
        <p:spPr>
          <a:xfrm>
            <a:off x="2923445" y="1475414"/>
            <a:ext cx="2240173" cy="210710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убсидия 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осуществление дорожной деятельности в отношении автомобильных дорог общего пользования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21 124,0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842253" y="1521466"/>
            <a:ext cx="2209175" cy="2115065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субсидии из областного бюджета на капитальный ремонт и ремонт автомобильных дорог общего пользования местного значения 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248 572,0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99295" y="3770269"/>
            <a:ext cx="2024150" cy="180245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сумма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остатка бюджетных ассигнований, неиспользованных в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498,9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932040" y="3636531"/>
            <a:ext cx="3024335" cy="3073116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Дорожный фонд</a:t>
            </a:r>
          </a:p>
          <a:p>
            <a:pPr algn="ctr"/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274 379,6</a:t>
            </a:r>
            <a:endParaRPr lang="ru-RU" sz="3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2308472" y="2304268"/>
            <a:ext cx="551311" cy="5528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люс 9"/>
          <p:cNvSpPr/>
          <p:nvPr/>
        </p:nvSpPr>
        <p:spPr>
          <a:xfrm>
            <a:off x="5227280" y="2578999"/>
            <a:ext cx="551311" cy="5528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 11"/>
          <p:cNvSpPr/>
          <p:nvPr/>
        </p:nvSpPr>
        <p:spPr>
          <a:xfrm>
            <a:off x="3707904" y="4467052"/>
            <a:ext cx="1023864" cy="55283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1454" y="1035479"/>
            <a:ext cx="12347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люс 13"/>
          <p:cNvSpPr/>
          <p:nvPr/>
        </p:nvSpPr>
        <p:spPr>
          <a:xfrm>
            <a:off x="0" y="3545940"/>
            <a:ext cx="551311" cy="5528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65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88640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Дорожный фонд Вятскополянского района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47500961"/>
              </p:ext>
            </p:extLst>
          </p:nvPr>
        </p:nvGraphicFramePr>
        <p:xfrm>
          <a:off x="323528" y="1268760"/>
          <a:ext cx="8568952" cy="5310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48907" y="1021088"/>
            <a:ext cx="1365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02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исполнения бюджета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99712"/>
            <a:ext cx="8229600" cy="5181616"/>
          </a:xfrm>
        </p:spPr>
        <p:txBody>
          <a:bodyPr>
            <a:normAutofit/>
          </a:bodyPr>
          <a:lstStyle/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Исполнение бюджета муниципального образования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Вятскополянский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муниципальный район осуществляет управление финансов администрации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района, которое так же обеспечивает организацию проведения финансовой, бюджетной и налоговой политики на территории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района. 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Мероприятия по организации исполнения бюджета: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сверка данных отчета об исполнении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 с данными Управления Федерального казначейства по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Вятскополянскому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району;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мониторинг  освоения целевых межбюджетных трансфертов из федерального и областного бюджетов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исполнения доходной части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кредиторской задолженности, числящейся за муниципальными учреждениями</a:t>
            </a:r>
          </a:p>
          <a:p>
            <a:pPr indent="450215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188946339"/>
              </p:ext>
            </p:extLst>
          </p:nvPr>
        </p:nvGraphicFramePr>
        <p:xfrm>
          <a:off x="491613" y="1268760"/>
          <a:ext cx="8280920" cy="535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3556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межбюджетные трансферты, выделенные из бюджета Вятскополянского района бюджетам городских и сельских поселений и МО ГО город Вятские поляны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2024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236296" y="893723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9120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предоставленных межбюджетных трансфертов за 2023 – 2024 годы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588004"/>
              </p:ext>
            </p:extLst>
          </p:nvPr>
        </p:nvGraphicFramePr>
        <p:xfrm>
          <a:off x="416224" y="1196752"/>
          <a:ext cx="835292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797050" y="1196752"/>
            <a:ext cx="10052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1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52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Резервный фонд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2024 год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7355160" cy="30963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течение 2024 года бюджетные ассигнования по резервному фонду Вятскополянского района не были освоены, в связи с отсутствием потребности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5139053"/>
            <a:ext cx="2880320" cy="191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3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2698"/>
            <a:ext cx="8003232" cy="77740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Национальные проекты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179512" y="743050"/>
            <a:ext cx="8176545" cy="5442521"/>
            <a:chOff x="179512" y="743050"/>
            <a:chExt cx="8176545" cy="5442521"/>
          </a:xfrm>
        </p:grpSpPr>
        <p:sp>
          <p:nvSpPr>
            <p:cNvPr id="13" name="Полилиния 12"/>
            <p:cNvSpPr/>
            <p:nvPr/>
          </p:nvSpPr>
          <p:spPr>
            <a:xfrm>
              <a:off x="5244192" y="2399257"/>
              <a:ext cx="2278490" cy="16564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83209"/>
                  </a:lnTo>
                  <a:lnTo>
                    <a:pt x="2278490" y="83209"/>
                  </a:lnTo>
                  <a:lnTo>
                    <a:pt x="2278490" y="165649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олилиния 14"/>
            <p:cNvSpPr/>
            <p:nvPr/>
          </p:nvSpPr>
          <p:spPr>
            <a:xfrm>
              <a:off x="3085819" y="4209926"/>
              <a:ext cx="91440" cy="3303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247899"/>
                  </a:lnTo>
                  <a:lnTo>
                    <a:pt x="46022" y="247899"/>
                  </a:lnTo>
                  <a:lnTo>
                    <a:pt x="46022" y="330338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Полилиния 16"/>
            <p:cNvSpPr/>
            <p:nvPr/>
          </p:nvSpPr>
          <p:spPr>
            <a:xfrm>
              <a:off x="1852250" y="2399257"/>
              <a:ext cx="3943886" cy="22553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112652" y="0"/>
                  </a:moveTo>
                  <a:lnTo>
                    <a:pt x="2112652" y="101570"/>
                  </a:lnTo>
                  <a:lnTo>
                    <a:pt x="0" y="101570"/>
                  </a:lnTo>
                  <a:lnTo>
                    <a:pt x="0" y="18401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Овал 17"/>
            <p:cNvSpPr/>
            <p:nvPr/>
          </p:nvSpPr>
          <p:spPr>
            <a:xfrm>
              <a:off x="3764617" y="743050"/>
              <a:ext cx="1580887" cy="1626658"/>
            </a:xfrm>
            <a:prstGeom prst="ellipse">
              <a:avLst/>
            </a:prstGeom>
            <a:gradFill flip="none" rotWithShape="1">
              <a:gsLst>
                <a:gs pos="31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олилиния 18"/>
            <p:cNvSpPr/>
            <p:nvPr/>
          </p:nvSpPr>
          <p:spPr>
            <a:xfrm>
              <a:off x="3640840" y="798474"/>
              <a:ext cx="1787880" cy="1660668"/>
            </a:xfrm>
            <a:custGeom>
              <a:avLst/>
              <a:gdLst>
                <a:gd name="connsiteX0" fmla="*/ 0 w 1787880"/>
                <a:gd name="connsiteY0" fmla="*/ 0 h 1660668"/>
                <a:gd name="connsiteX1" fmla="*/ 1787880 w 1787880"/>
                <a:gd name="connsiteY1" fmla="*/ 0 h 1660668"/>
                <a:gd name="connsiteX2" fmla="*/ 1787880 w 1787880"/>
                <a:gd name="connsiteY2" fmla="*/ 1660668 h 1660668"/>
                <a:gd name="connsiteX3" fmla="*/ 0 w 1787880"/>
                <a:gd name="connsiteY3" fmla="*/ 1660668 h 1660668"/>
                <a:gd name="connsiteX4" fmla="*/ 0 w 1787880"/>
                <a:gd name="connsiteY4" fmla="*/ 0 h 1660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880" h="1660668">
                  <a:moveTo>
                    <a:pt x="0" y="0"/>
                  </a:moveTo>
                  <a:lnTo>
                    <a:pt x="1787880" y="0"/>
                  </a:lnTo>
                  <a:lnTo>
                    <a:pt x="1787880" y="1660668"/>
                  </a:lnTo>
                  <a:lnTo>
                    <a:pt x="0" y="1660668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 smtClean="0">
                  <a:solidFill>
                    <a:schemeClr val="bg2"/>
                  </a:solidFill>
                  <a:latin typeface="Times New Roman" pitchFamily="18" charset="0"/>
                  <a:cs typeface="Times New Roman" pitchFamily="18" charset="0"/>
                </a:rPr>
                <a:t>9 871,9</a:t>
              </a:r>
              <a:br>
                <a:rPr lang="ru-RU" sz="2800" kern="1200" dirty="0" smtClean="0">
                  <a:solidFill>
                    <a:schemeClr val="bg2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kern="1200" dirty="0" smtClean="0">
                  <a:solidFill>
                    <a:schemeClr val="bg2"/>
                  </a:solidFill>
                  <a:latin typeface="Times New Roman" pitchFamily="18" charset="0"/>
                  <a:cs typeface="Times New Roman" pitchFamily="18" charset="0"/>
                </a:rPr>
                <a:t>тыс. рублей</a:t>
              </a:r>
              <a:endParaRPr lang="ru-RU" sz="1600" kern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863338" y="2564906"/>
              <a:ext cx="1580887" cy="1626658"/>
            </a:xfrm>
            <a:prstGeom prst="ellipse">
              <a:avLst/>
            </a:prstGeom>
            <a:gradFill flip="none" rotWithShape="1">
              <a:gsLst>
                <a:gs pos="2700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Полилиния 20"/>
            <p:cNvSpPr/>
            <p:nvPr/>
          </p:nvSpPr>
          <p:spPr>
            <a:xfrm>
              <a:off x="941403" y="2688571"/>
              <a:ext cx="1424756" cy="1316516"/>
            </a:xfrm>
            <a:custGeom>
              <a:avLst/>
              <a:gdLst>
                <a:gd name="connsiteX0" fmla="*/ 0 w 1413871"/>
                <a:gd name="connsiteY0" fmla="*/ 0 h 1336608"/>
                <a:gd name="connsiteX1" fmla="*/ 1413871 w 1413871"/>
                <a:gd name="connsiteY1" fmla="*/ 0 h 1336608"/>
                <a:gd name="connsiteX2" fmla="*/ 1413871 w 1413871"/>
                <a:gd name="connsiteY2" fmla="*/ 1336608 h 1336608"/>
                <a:gd name="connsiteX3" fmla="*/ 0 w 1413871"/>
                <a:gd name="connsiteY3" fmla="*/ 1336608 h 1336608"/>
                <a:gd name="connsiteX4" fmla="*/ 0 w 1413871"/>
                <a:gd name="connsiteY4" fmla="*/ 0 h 133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3871" h="1336608">
                  <a:moveTo>
                    <a:pt x="0" y="0"/>
                  </a:moveTo>
                  <a:lnTo>
                    <a:pt x="1413871" y="0"/>
                  </a:lnTo>
                  <a:lnTo>
                    <a:pt x="1413871" y="1336608"/>
                  </a:lnTo>
                  <a:lnTo>
                    <a:pt x="0" y="133660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latin typeface="Times New Roman" pitchFamily="18" charset="0"/>
                  <a:cs typeface="Times New Roman" pitchFamily="18" charset="0"/>
                </a:rPr>
                <a:t>Образование</a:t>
              </a:r>
              <a:endParaRPr lang="ru-RU" sz="16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179512" y="4527665"/>
              <a:ext cx="1580887" cy="162665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Полилиния 22"/>
            <p:cNvSpPr/>
            <p:nvPr/>
          </p:nvSpPr>
          <p:spPr>
            <a:xfrm>
              <a:off x="251521" y="4719872"/>
              <a:ext cx="1402261" cy="1254748"/>
            </a:xfrm>
            <a:custGeom>
              <a:avLst/>
              <a:gdLst>
                <a:gd name="connsiteX0" fmla="*/ 0 w 1402261"/>
                <a:gd name="connsiteY0" fmla="*/ 0 h 1254748"/>
                <a:gd name="connsiteX1" fmla="*/ 1402261 w 1402261"/>
                <a:gd name="connsiteY1" fmla="*/ 0 h 1254748"/>
                <a:gd name="connsiteX2" fmla="*/ 1402261 w 1402261"/>
                <a:gd name="connsiteY2" fmla="*/ 1254748 h 1254748"/>
                <a:gd name="connsiteX3" fmla="*/ 0 w 1402261"/>
                <a:gd name="connsiteY3" fmla="*/ 1254748 h 1254748"/>
                <a:gd name="connsiteX4" fmla="*/ 0 w 1402261"/>
                <a:gd name="connsiteY4" fmla="*/ 0 h 1254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261" h="1254748">
                  <a:moveTo>
                    <a:pt x="0" y="0"/>
                  </a:moveTo>
                  <a:lnTo>
                    <a:pt x="1402261" y="0"/>
                  </a:lnTo>
                  <a:lnTo>
                    <a:pt x="1402261" y="1254748"/>
                  </a:lnTo>
                  <a:lnTo>
                    <a:pt x="0" y="125474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kern="1200" dirty="0" smtClean="0">
                  <a:latin typeface="Times New Roman" pitchFamily="18" charset="0"/>
                  <a:cs typeface="Times New Roman" pitchFamily="18" charset="0"/>
                </a:rPr>
                <a:t>Успех каждого ребенка</a:t>
              </a:r>
              <a:endParaRPr lang="ru-RU" sz="17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2341398" y="4540264"/>
              <a:ext cx="1580887" cy="162665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Полилиния 24"/>
            <p:cNvSpPr/>
            <p:nvPr/>
          </p:nvSpPr>
          <p:spPr>
            <a:xfrm>
              <a:off x="3524555" y="4919563"/>
              <a:ext cx="791419" cy="527613"/>
            </a:xfrm>
            <a:custGeom>
              <a:avLst/>
              <a:gdLst>
                <a:gd name="connsiteX0" fmla="*/ 0 w 791419"/>
                <a:gd name="connsiteY0" fmla="*/ 0 h 527613"/>
                <a:gd name="connsiteX1" fmla="*/ 791419 w 791419"/>
                <a:gd name="connsiteY1" fmla="*/ 0 h 527613"/>
                <a:gd name="connsiteX2" fmla="*/ 791419 w 791419"/>
                <a:gd name="connsiteY2" fmla="*/ 527613 h 527613"/>
                <a:gd name="connsiteX3" fmla="*/ 0 w 791419"/>
                <a:gd name="connsiteY3" fmla="*/ 527613 h 527613"/>
                <a:gd name="connsiteX4" fmla="*/ 0 w 791419"/>
                <a:gd name="connsiteY4" fmla="*/ 0 h 527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1419" h="527613">
                  <a:moveTo>
                    <a:pt x="0" y="0"/>
                  </a:moveTo>
                  <a:lnTo>
                    <a:pt x="791419" y="0"/>
                  </a:lnTo>
                  <a:lnTo>
                    <a:pt x="791419" y="527613"/>
                  </a:lnTo>
                  <a:lnTo>
                    <a:pt x="0" y="52761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700" kern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Овал 27"/>
            <p:cNvSpPr/>
            <p:nvPr/>
          </p:nvSpPr>
          <p:spPr>
            <a:xfrm>
              <a:off x="6732239" y="2564907"/>
              <a:ext cx="1580887" cy="1626658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33000">
                  <a:schemeClr val="accent3">
                    <a:lumMod val="60000"/>
                    <a:lumOff val="40000"/>
                  </a:schemeClr>
                </a:gs>
                <a:gs pos="70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Полилиния 28"/>
            <p:cNvSpPr/>
            <p:nvPr/>
          </p:nvSpPr>
          <p:spPr>
            <a:xfrm>
              <a:off x="6804249" y="2420889"/>
              <a:ext cx="1471969" cy="1849606"/>
            </a:xfrm>
            <a:custGeom>
              <a:avLst/>
              <a:gdLst>
                <a:gd name="connsiteX0" fmla="*/ 0 w 1471969"/>
                <a:gd name="connsiteY0" fmla="*/ 0 h 1849606"/>
                <a:gd name="connsiteX1" fmla="*/ 1471969 w 1471969"/>
                <a:gd name="connsiteY1" fmla="*/ 0 h 1849606"/>
                <a:gd name="connsiteX2" fmla="*/ 1471969 w 1471969"/>
                <a:gd name="connsiteY2" fmla="*/ 1849606 h 1849606"/>
                <a:gd name="connsiteX3" fmla="*/ 0 w 1471969"/>
                <a:gd name="connsiteY3" fmla="*/ 1849606 h 1849606"/>
                <a:gd name="connsiteX4" fmla="*/ 0 w 1471969"/>
                <a:gd name="connsiteY4" fmla="*/ 0 h 184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1969" h="1849606">
                  <a:moveTo>
                    <a:pt x="0" y="0"/>
                  </a:moveTo>
                  <a:lnTo>
                    <a:pt x="1471969" y="0"/>
                  </a:lnTo>
                  <a:lnTo>
                    <a:pt x="1471969" y="1849606"/>
                  </a:lnTo>
                  <a:lnTo>
                    <a:pt x="0" y="184960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1" kern="1200" dirty="0" smtClean="0">
                  <a:latin typeface="Times New Roman" pitchFamily="18" charset="0"/>
                  <a:cs typeface="Times New Roman" pitchFamily="18" charset="0"/>
                </a:rPr>
                <a:t>Жилье и городская среда</a:t>
              </a:r>
              <a:endParaRPr lang="ru-RU" sz="17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Овал 29"/>
            <p:cNvSpPr/>
            <p:nvPr/>
          </p:nvSpPr>
          <p:spPr>
            <a:xfrm>
              <a:off x="6760435" y="4558913"/>
              <a:ext cx="1580887" cy="162665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Полилиния 30"/>
            <p:cNvSpPr/>
            <p:nvPr/>
          </p:nvSpPr>
          <p:spPr>
            <a:xfrm>
              <a:off x="6804249" y="4719729"/>
              <a:ext cx="1551808" cy="1272039"/>
            </a:xfrm>
            <a:custGeom>
              <a:avLst/>
              <a:gdLst>
                <a:gd name="connsiteX0" fmla="*/ 0 w 1551808"/>
                <a:gd name="connsiteY0" fmla="*/ 0 h 1135349"/>
                <a:gd name="connsiteX1" fmla="*/ 1551808 w 1551808"/>
                <a:gd name="connsiteY1" fmla="*/ 0 h 1135349"/>
                <a:gd name="connsiteX2" fmla="*/ 1551808 w 1551808"/>
                <a:gd name="connsiteY2" fmla="*/ 1135349 h 1135349"/>
                <a:gd name="connsiteX3" fmla="*/ 0 w 1551808"/>
                <a:gd name="connsiteY3" fmla="*/ 1135349 h 1135349"/>
                <a:gd name="connsiteX4" fmla="*/ 0 w 1551808"/>
                <a:gd name="connsiteY4" fmla="*/ 0 h 113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1808" h="1135349">
                  <a:moveTo>
                    <a:pt x="0" y="0"/>
                  </a:moveTo>
                  <a:lnTo>
                    <a:pt x="1551808" y="0"/>
                  </a:lnTo>
                  <a:lnTo>
                    <a:pt x="1551808" y="1135349"/>
                  </a:lnTo>
                  <a:lnTo>
                    <a:pt x="0" y="113534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Чистая </a:t>
              </a:r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             вода</a:t>
              </a:r>
              <a:endParaRPr lang="ru-RU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444225" y="4984261"/>
            <a:ext cx="14178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Патриотическое воспитание граждан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РФ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1557" y="2212078"/>
            <a:ext cx="302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Национальные проекты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4623" y="4080273"/>
            <a:ext cx="2871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Федеральные проекты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3778877" y="2581159"/>
            <a:ext cx="1649843" cy="1626658"/>
          </a:xfrm>
          <a:prstGeom prst="ellipse">
            <a:avLst/>
          </a:prstGeom>
          <a:gradFill>
            <a:gsLst>
              <a:gs pos="0">
                <a:schemeClr val="accent1"/>
              </a:gs>
              <a:gs pos="43000">
                <a:schemeClr val="accent1">
                  <a:lumMod val="60000"/>
                  <a:lumOff val="40000"/>
                </a:schemeClr>
              </a:gs>
              <a:gs pos="8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4544159" y="2473916"/>
            <a:ext cx="21805" cy="1671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Полилиния 36"/>
          <p:cNvSpPr/>
          <p:nvPr/>
        </p:nvSpPr>
        <p:spPr>
          <a:xfrm>
            <a:off x="895683" y="4218602"/>
            <a:ext cx="91440" cy="33033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247899"/>
                </a:lnTo>
                <a:lnTo>
                  <a:pt x="46022" y="247899"/>
                </a:lnTo>
                <a:lnTo>
                  <a:pt x="46022" y="330338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cxnSp>
        <p:nvCxnSpPr>
          <p:cNvPr id="39" name="Прямая соединительная линия 38"/>
          <p:cNvCxnSpPr/>
          <p:nvPr/>
        </p:nvCxnSpPr>
        <p:spPr>
          <a:xfrm flipV="1">
            <a:off x="952651" y="4191564"/>
            <a:ext cx="2178888" cy="2703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4526544" y="4527664"/>
            <a:ext cx="1701640" cy="163925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pPr algn="ctr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Цифровая культура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4860032" y="4191564"/>
            <a:ext cx="0" cy="52816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3" name="Полилиния 42"/>
          <p:cNvSpPr/>
          <p:nvPr/>
        </p:nvSpPr>
        <p:spPr>
          <a:xfrm>
            <a:off x="7540233" y="4216453"/>
            <a:ext cx="91440" cy="33033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247899"/>
                </a:lnTo>
                <a:lnTo>
                  <a:pt x="46022" y="247899"/>
                </a:lnTo>
                <a:lnTo>
                  <a:pt x="46022" y="330338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0816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5900" cy="9087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Муниципальный долг бюджета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633302"/>
              </p:ext>
            </p:extLst>
          </p:nvPr>
        </p:nvGraphicFramePr>
        <p:xfrm>
          <a:off x="539552" y="1268760"/>
          <a:ext cx="802838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51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Кредиторская задолженность бюджета </a:t>
            </a:r>
            <a:r>
              <a:rPr lang="ru-RU" sz="28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</a:t>
            </a:r>
            <a:r>
              <a:rPr lang="ru-RU" sz="28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 2024 </a:t>
            </a:r>
            <a:r>
              <a:rPr lang="ru-RU" sz="28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79097"/>
            <a:ext cx="7994849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Просроченной кредиторской задолженности по заработной плате и начислений на нее, расчетам за тепло и электроэнергию, по социальным выплатам по состоянию на 31.12.2024 года муниципальные учреждения Вятскополянского района, финансируемые за счет собственных средств, не имеют.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23" b="5465"/>
          <a:stretch/>
        </p:blipFill>
        <p:spPr>
          <a:xfrm rot="20950662">
            <a:off x="332371" y="4653372"/>
            <a:ext cx="2480028" cy="186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60648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Исполнение муниципального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 2024 год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84784"/>
            <a:ext cx="741265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Главными распорядителями бюджетных средств до подведомственных учреждений на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2024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год был доведен объем муниципального задания. По итогам исполнения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2024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года муниципальное задание выполнено всеми учреждениями.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15" y="5013176"/>
            <a:ext cx="1693649" cy="169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31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консолидированного бюджета Вятскополянского района за 2024 год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153322"/>
              </p:ext>
            </p:extLst>
          </p:nvPr>
        </p:nvGraphicFramePr>
        <p:xfrm>
          <a:off x="539552" y="1700808"/>
          <a:ext cx="8399040" cy="335366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168352"/>
                <a:gridCol w="1800200"/>
                <a:gridCol w="1701274"/>
                <a:gridCol w="1729214"/>
              </a:tblGrid>
              <a:tr h="73255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Утверждено,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97077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консолидированного бюджета  – всего</a:t>
                      </a:r>
                      <a:endParaRPr lang="ru-RU" sz="18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1 217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744,2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1 163 752,5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077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консолидированного бюджета 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всего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1 252 056,3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1 188 318,6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94,9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954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Дефицит (-),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Профицит (+)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-16 637,9</a:t>
                      </a: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9 588,9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67057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268760"/>
            <a:ext cx="6347714" cy="4772603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5956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Получатели бюджетных средств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8254401"/>
              </p:ext>
            </p:extLst>
          </p:nvPr>
        </p:nvGraphicFramePr>
        <p:xfrm>
          <a:off x="107504" y="1196752"/>
          <a:ext cx="885698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02152" y="2093245"/>
            <a:ext cx="1800200" cy="69837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6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2100791"/>
            <a:ext cx="1584176" cy="4833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5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УЗИО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895406"/>
            <a:ext cx="1577820" cy="51737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6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Дума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66146" y="1500281"/>
            <a:ext cx="1939100" cy="54265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6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КСК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045364" y="1255446"/>
            <a:ext cx="1878564" cy="133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0" idx="3"/>
          </p:cNvCxnSpPr>
          <p:nvPr/>
        </p:nvCxnSpPr>
        <p:spPr>
          <a:xfrm>
            <a:off x="2805246" y="1771607"/>
            <a:ext cx="1118682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342748" y="2342478"/>
            <a:ext cx="5811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860032" y="2584166"/>
            <a:ext cx="158464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7302252" y="3124561"/>
            <a:ext cx="1460012" cy="69837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49000">
                <a:schemeClr val="accent2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«ЦБСП»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7452320" y="2791621"/>
            <a:ext cx="0" cy="3386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32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3" y="116632"/>
            <a:ext cx="8922941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Вятскополянской районной Думы об утверждении бюджета на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2025-2026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45922541"/>
              </p:ext>
            </p:extLst>
          </p:nvPr>
        </p:nvGraphicFramePr>
        <p:xfrm>
          <a:off x="107504" y="1096379"/>
          <a:ext cx="4760912" cy="3438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Выгнутая вверх стрелка 16"/>
          <p:cNvSpPr/>
          <p:nvPr/>
        </p:nvSpPr>
        <p:spPr>
          <a:xfrm rot="1268494">
            <a:off x="4024961" y="1725711"/>
            <a:ext cx="5293061" cy="1947325"/>
          </a:xfrm>
          <a:prstGeom prst="curvedDownArrow">
            <a:avLst>
              <a:gd name="adj1" fmla="val 28144"/>
              <a:gd name="adj2" fmla="val 107930"/>
              <a:gd name="adj3" fmla="val 25000"/>
            </a:avLst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2228204759"/>
              </p:ext>
            </p:extLst>
          </p:nvPr>
        </p:nvGraphicFramePr>
        <p:xfrm>
          <a:off x="3491880" y="3861048"/>
          <a:ext cx="5508104" cy="3217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5000476" y="2105583"/>
            <a:ext cx="175222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350696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за 2024 год (%)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789487"/>
              </p:ext>
            </p:extLst>
          </p:nvPr>
        </p:nvGraphicFramePr>
        <p:xfrm>
          <a:off x="899592" y="1340768"/>
          <a:ext cx="784887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0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прогнозных поступлений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Вятскополянского района в разрезе доходных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источников за 2024 год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6100198"/>
              </p:ext>
            </p:extLst>
          </p:nvPr>
        </p:nvGraphicFramePr>
        <p:xfrm>
          <a:off x="467545" y="929015"/>
          <a:ext cx="8280921" cy="5731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181"/>
                <a:gridCol w="1089595"/>
                <a:gridCol w="1035903"/>
                <a:gridCol w="792088"/>
                <a:gridCol w="1368154"/>
              </a:tblGrid>
              <a:tr h="98196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источника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план,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налоговых и неналоговых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доходов,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налоговые и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178 619,6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182 820,3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37 950,3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39 817,0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4 184,7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4 462,9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совокупный доход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72 000,0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72 206,8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имущество организаций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17 550,0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18 262,2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86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пошлина по делам, рассматриваемым в судах общей юрисдикции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2 600,0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2 806,9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9179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муниципальной собственности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10 552,7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11 135,7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86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негативное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воздействие на окружающую среду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219,1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86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затрат государства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27 484,7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27 380,0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86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реализации муниципального имущества и земельных участков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4 239,4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4 667,7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Штрафы,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санкции, возмещение ущерба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1 438,7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1 499,7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Прочие неналоговые доходы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02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012" y="-51958"/>
            <a:ext cx="8748464" cy="8640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поступления доходов бюджета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за 2023 – 2024 годы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27984" y="882431"/>
            <a:ext cx="4507732" cy="864096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за 2024 год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 и неналоговые доходы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182 820,3 тыс. рублей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24324769"/>
              </p:ext>
            </p:extLst>
          </p:nvPr>
        </p:nvGraphicFramePr>
        <p:xfrm>
          <a:off x="179512" y="1825799"/>
          <a:ext cx="4464496" cy="5111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95536" y="836712"/>
            <a:ext cx="4104456" cy="101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400" spc="1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за 2023 год </a:t>
            </a:r>
            <a:br>
              <a:rPr lang="ru-RU" sz="1400" spc="1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spc="1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</a:t>
            </a:r>
            <a:r>
              <a:rPr lang="ru-RU" sz="1400" spc="1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1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spc="1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152 502,3 тыс. рублей</a:t>
            </a:r>
            <a:endParaRPr lang="ru-RU" sz="1400" spc="1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4" name="Равно 3"/>
          <p:cNvSpPr/>
          <p:nvPr/>
        </p:nvSpPr>
        <p:spPr>
          <a:xfrm>
            <a:off x="11772800" y="1700808"/>
            <a:ext cx="45719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618406"/>
              </p:ext>
            </p:extLst>
          </p:nvPr>
        </p:nvGraphicFramePr>
        <p:xfrm>
          <a:off x="4572000" y="1412776"/>
          <a:ext cx="4572000" cy="5017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налоговых доходов за 2023 - 2024 годы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547754618"/>
              </p:ext>
            </p:extLst>
          </p:nvPr>
        </p:nvGraphicFramePr>
        <p:xfrm>
          <a:off x="539552" y="946550"/>
          <a:ext cx="8096614" cy="5722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1" y="764704"/>
            <a:ext cx="19440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9483849"/>
              </p:ext>
            </p:extLst>
          </p:nvPr>
        </p:nvGraphicFramePr>
        <p:xfrm>
          <a:off x="395536" y="836712"/>
          <a:ext cx="8352928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неналоговых доходов за 2023 - 2024 годы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946107" y="692696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8894</TotalTime>
  <Words>1496</Words>
  <Application>Microsoft Office PowerPoint</Application>
  <PresentationFormat>Экран (4:3)</PresentationFormat>
  <Paragraphs>421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Грань</vt:lpstr>
      <vt:lpstr>  Исполнение бюджета муниципального образования Вятскополянский муниципальный район  Кировской области  за 2024 год  </vt:lpstr>
      <vt:lpstr>Организация исполнения бюджета  Вятскополянского района </vt:lpstr>
      <vt:lpstr>Получатели бюджетных средств</vt:lpstr>
      <vt:lpstr>Решение Вятскополянской районной Думы об утверждении бюджета на 2024 год и плановый период 2025-2026 годов</vt:lpstr>
      <vt:lpstr>Структура доходной части бюджета  Вятскополянского района за 2024 год (%)</vt:lpstr>
      <vt:lpstr>Исполнение прогнозных поступлений бюджета Вятскополянского района в разрезе доходных источников за 2024 год</vt:lpstr>
      <vt:lpstr>Динамика поступления доходов бюджета  Вятскополянского района за 2023 – 2024 годы </vt:lpstr>
      <vt:lpstr>Динамика налоговых доходов за 2023 - 2024 годы</vt:lpstr>
      <vt:lpstr>Динамика неналоговых доходов за 2023 - 2024 годы</vt:lpstr>
      <vt:lpstr>Динамика безвозмездных поступлений за 2023 - 2024 годы</vt:lpstr>
      <vt:lpstr>Безвозмездные поступления из бюджетов других уровней, выделенные дополнительно в 2024 году</vt:lpstr>
      <vt:lpstr>Муниципальные программы Вятскополянского района</vt:lpstr>
      <vt:lpstr>Исполнение расходов в разрезе отраслей бюджета Вятскополянского района за 2024 год</vt:lpstr>
      <vt:lpstr>Структура расходной части бюджета Вятскополянского района за 2024 год</vt:lpstr>
      <vt:lpstr>Социально–значимые расходы в общем  объеме расходов бюджета Вятскополянского района за 2024 год</vt:lpstr>
      <vt:lpstr>Динамика расходов в разрезе отраслей бюджета  Вятскополянского района    </vt:lpstr>
      <vt:lpstr>Расходы на содержание органов местного самоуправления и выплату заработной платы за 2024 год</vt:lpstr>
      <vt:lpstr>Презентация PowerPoint</vt:lpstr>
      <vt:lpstr>Презентация PowerPoint</vt:lpstr>
      <vt:lpstr>Расходы на межбюджетные трансферты, выделенные из бюджета Вятскополянского района бюджетам городских и сельских поселений и МО ГО город Вятские поляны  в 2024 году</vt:lpstr>
      <vt:lpstr>Динамика предоставленных межбюджетных трансфертов за 2023 – 2024 годы</vt:lpstr>
      <vt:lpstr>Резервный фонд бюджета  Вятскополянского района за 2024 год</vt:lpstr>
      <vt:lpstr>Национальные проекты</vt:lpstr>
      <vt:lpstr>Муниципальный долг бюджета Вятскополянского района </vt:lpstr>
      <vt:lpstr>Кредиторская задолженность бюджета Вятскополянского района за 2024 год</vt:lpstr>
      <vt:lpstr>Презентация PowerPoint</vt:lpstr>
      <vt:lpstr>Исполнение консолидированного бюджета Вятскополянского района за 2024 год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 расходов, доходов и дефицита бюджета Вятскополянского района</dc:title>
  <dc:creator>Татьяна</dc:creator>
  <cp:lastModifiedBy>ZamUF</cp:lastModifiedBy>
  <cp:revision>725</cp:revision>
  <cp:lastPrinted>2025-03-24T05:03:36Z</cp:lastPrinted>
  <dcterms:created xsi:type="dcterms:W3CDTF">2013-12-07T14:19:32Z</dcterms:created>
  <dcterms:modified xsi:type="dcterms:W3CDTF">2025-06-18T05:39:23Z</dcterms:modified>
</cp:coreProperties>
</file>