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3" r:id="rId15"/>
    <p:sldId id="275" r:id="rId16"/>
    <p:sldId id="277" r:id="rId17"/>
    <p:sldId id="278" r:id="rId18"/>
    <p:sldId id="279" r:id="rId19"/>
    <p:sldId id="280" r:id="rId20"/>
    <p:sldId id="289" r:id="rId21"/>
    <p:sldId id="281" r:id="rId22"/>
    <p:sldId id="282" r:id="rId23"/>
    <p:sldId id="283" r:id="rId24"/>
    <p:sldId id="284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6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528526922934488"/>
          <c:y val="1.6225547588729457E-2"/>
          <c:w val="0.60679198412652002"/>
          <c:h val="0.875870047373504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883962210826475E-3"/>
                  <c:y val="3.2451106148334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941981105413238E-3"/>
                  <c:y val="3.2451106148334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394882050142603E-2"/>
                  <c:y val="-2.7133737277054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431328.1</c:v>
                </c:pt>
                <c:pt idx="1">
                  <c:v>431828.1</c:v>
                </c:pt>
                <c:pt idx="2">
                  <c:v>500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3.2451106148334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1883962210826475E-3"/>
                  <c:y val="3.2451106148334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394882050142578E-2"/>
                  <c:y val="-5.42674745541093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434506</c:v>
                </c:pt>
                <c:pt idx="1">
                  <c:v>435006</c:v>
                </c:pt>
                <c:pt idx="2">
                  <c:v>500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941981105413238E-3"/>
                  <c:y val="2.4338329611251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941981105413238E-3"/>
                  <c:y val="1.3521294228472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985649742621165E-2"/>
                  <c:y val="5.42674745541093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499690.8</c:v>
                </c:pt>
                <c:pt idx="1">
                  <c:v>502690.8</c:v>
                </c:pt>
                <c:pt idx="2">
                  <c:v>3000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Первоначальный план на 2018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7354952763533094E-3"/>
                  <c:y val="2.7042588456945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0576417435099803E-2"/>
                  <c:y val="-8.14012118311640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Лист1!$E$2:$E$4</c:f>
              <c:numCache>
                <c:formatCode>#,##0.0</c:formatCode>
                <c:ptCount val="3"/>
                <c:pt idx="0">
                  <c:v>465903.1</c:v>
                </c:pt>
                <c:pt idx="1">
                  <c:v>473403.1</c:v>
                </c:pt>
                <c:pt idx="2">
                  <c:v>7500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Ожидаемая оценка за 2018 год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Лист1!$F$2:$F$4</c:f>
              <c:numCache>
                <c:formatCode>#,##0.0</c:formatCode>
                <c:ptCount val="3"/>
                <c:pt idx="0">
                  <c:v>742326.9</c:v>
                </c:pt>
                <c:pt idx="1">
                  <c:v>749573.4</c:v>
                </c:pt>
                <c:pt idx="2">
                  <c:v>7246.5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9430608"/>
        <c:axId val="169088344"/>
        <c:axId val="0"/>
      </c:bar3DChart>
      <c:catAx>
        <c:axId val="1694306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9088344"/>
        <c:crosses val="autoZero"/>
        <c:auto val="1"/>
        <c:lblAlgn val="ctr"/>
        <c:lblOffset val="100"/>
        <c:noMultiLvlLbl val="0"/>
      </c:catAx>
      <c:valAx>
        <c:axId val="169088344"/>
        <c:scaling>
          <c:orientation val="minMax"/>
        </c:scaling>
        <c:delete val="0"/>
        <c:axPos val="b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943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502879309706331"/>
          <c:y val="0.1366787783393551"/>
          <c:w val="0.20497120690293669"/>
          <c:h val="0.56970593011032966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9191914184992291E-2"/>
          <c:y val="4.0181684492147804E-2"/>
          <c:w val="0.86783318049688962"/>
          <c:h val="0.86258559964361692"/>
        </c:manualLayout>
      </c:layout>
      <c:bar3DChart>
        <c:barDir val="col"/>
        <c:grouping val="standar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8828046883679587E-2"/>
                  <c:y val="-3.6163516042933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977186652834619E-2"/>
                  <c:y val="-5.22361898397921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3958935975102415E-2"/>
                  <c:y val="-6.4290695187436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Лист3!$A$41:$A$43</c:f>
              <c:strCache>
                <c:ptCount val="3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</c:strCache>
            </c:strRef>
          </c:cat>
          <c:val>
            <c:numRef>
              <c:f>Лист3!$B$41:$B$43</c:f>
              <c:numCache>
                <c:formatCode>_(* #,##0.00_);_(* \(#,##0.00\);_(* "-"??_);_(@_)</c:formatCode>
                <c:ptCount val="3"/>
                <c:pt idx="0">
                  <c:v>3000</c:v>
                </c:pt>
                <c:pt idx="1">
                  <c:v>500</c:v>
                </c:pt>
                <c:pt idx="2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172536024"/>
        <c:axId val="172536416"/>
        <c:axId val="172499648"/>
      </c:bar3DChart>
      <c:catAx>
        <c:axId val="172536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2536416"/>
        <c:crosses val="autoZero"/>
        <c:auto val="1"/>
        <c:lblAlgn val="ctr"/>
        <c:lblOffset val="100"/>
        <c:noMultiLvlLbl val="0"/>
      </c:catAx>
      <c:valAx>
        <c:axId val="17253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2536024"/>
        <c:crosses val="autoZero"/>
        <c:crossBetween val="between"/>
      </c:valAx>
      <c:serAx>
        <c:axId val="172499648"/>
        <c:scaling>
          <c:orientation val="minMax"/>
        </c:scaling>
        <c:delete val="1"/>
        <c:axPos val="b"/>
        <c:majorTickMark val="out"/>
        <c:minorTickMark val="none"/>
        <c:tickLblPos val="nextTo"/>
        <c:crossAx val="172536416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975158869975967"/>
          <c:y val="5.3746761277460572E-2"/>
          <c:w val="0.85029206776592858"/>
          <c:h val="0.7186218692348793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5FCBEF"/>
            </a:solidFill>
            <a:ln w="23939"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63 341,3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319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60 500,2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64 797,2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3939">
                <a:noFill/>
              </a:ln>
            </c:spPr>
            <c:txPr>
              <a:bodyPr rot="-2700000"/>
              <a:lstStyle/>
              <a:p>
                <a:pPr>
                  <a:defRPr sz="1319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Лист2!$B$1:$D$1</c:f>
              <c:strCache>
                <c:ptCount val="3"/>
                <c:pt idx="0">
                  <c:v>Первоначальный план 2018 год</c:v>
                </c:pt>
                <c:pt idx="1">
                  <c:v>Ожидаемое исполнение за 2018 год</c:v>
                </c:pt>
                <c:pt idx="2">
                  <c:v>Прогнозируемый план 2019 год</c:v>
                </c:pt>
              </c:strCache>
            </c:strRef>
          </c:cat>
          <c:val>
            <c:numRef>
              <c:f>Лист2!$B$2:$D$2</c:f>
              <c:numCache>
                <c:formatCode>_-* #,##0.0_р_._-;\-* #,##0.0_р_._-;_-* "-"??_р_._-;_-@_-</c:formatCode>
                <c:ptCount val="3"/>
                <c:pt idx="0">
                  <c:v>64797.2</c:v>
                </c:pt>
                <c:pt idx="1">
                  <c:v>65863</c:v>
                </c:pt>
                <c:pt idx="2">
                  <c:v>64639.8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2E83C3"/>
            </a:solidFill>
            <a:ln w="23939">
              <a:noFill/>
            </a:ln>
          </c:spPr>
          <c:invertIfNegative val="0"/>
          <c:dLbls>
            <c:dLbl>
              <c:idx val="0"/>
              <c:layout>
                <c:manualLayout>
                  <c:x val="-2.4945429417890038E-3"/>
                  <c:y val="-9.922479005069657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33 923,6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7.441859253802245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35 816,3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7.593481125804536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34 977,7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3939">
                <a:noFill/>
              </a:ln>
            </c:spPr>
            <c:txPr>
              <a:bodyPr rot="-2700000"/>
              <a:lstStyle/>
              <a:p>
                <a:pPr>
                  <a:defRPr sz="1319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Лист2!$B$1:$D$1</c:f>
              <c:strCache>
                <c:ptCount val="3"/>
                <c:pt idx="0">
                  <c:v>Первоначальный план 2018 год</c:v>
                </c:pt>
                <c:pt idx="1">
                  <c:v>Ожидаемое исполнение за 2018 год</c:v>
                </c:pt>
                <c:pt idx="2">
                  <c:v>Прогнозируемый план 2019 год</c:v>
                </c:pt>
              </c:strCache>
            </c:strRef>
          </c:cat>
          <c:val>
            <c:numRef>
              <c:f>Лист2!$B$3:$D$3</c:f>
              <c:numCache>
                <c:formatCode>_-* #,##0.0_р_._-;\-* #,##0.0_р_._-;_-* "-"??_р_._-;_-@_-</c:formatCode>
                <c:ptCount val="3"/>
                <c:pt idx="0">
                  <c:v>34977.699999999997</c:v>
                </c:pt>
                <c:pt idx="1">
                  <c:v>44051.5</c:v>
                </c:pt>
                <c:pt idx="2">
                  <c:v>36166.199999999997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42D0A2"/>
            </a:solidFill>
            <a:ln w="23939"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319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318 604,16</a:t>
                    </a:r>
                    <a:endParaRPr lang="en-US" sz="1319" b="0" i="0" u="none" strike="noStrike" baseline="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437 040,0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893100389974405E-3"/>
                  <c:y val="-4.673863680693411E-2"/>
                </c:manualLayout>
              </c:layout>
              <c:tx>
                <c:rich>
                  <a:bodyPr/>
                  <a:lstStyle/>
                  <a:p>
                    <a:r>
                      <a:rPr lang="en-US" sz="1319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rPr>
                      <a:t>398 884,8</a:t>
                    </a:r>
                    <a:endParaRPr lang="en-US" sz="1319" b="0" i="0" u="none" strike="noStrike" baseline="0" dirty="0">
                      <a:solidFill>
                        <a:srgbClr val="000000"/>
                      </a:solidFill>
                      <a:latin typeface="Times New Roman"/>
                      <a:cs typeface="Times New Roman"/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3939">
                <a:noFill/>
              </a:ln>
            </c:spPr>
            <c:txPr>
              <a:bodyPr rot="-2700000"/>
              <a:lstStyle/>
              <a:p>
                <a:pPr>
                  <a:defRPr sz="1319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Лист2!$B$1:$D$1</c:f>
              <c:strCache>
                <c:ptCount val="3"/>
                <c:pt idx="0">
                  <c:v>Первоначальный план 2018 год</c:v>
                </c:pt>
                <c:pt idx="1">
                  <c:v>Ожидаемое исполнение за 2018 год</c:v>
                </c:pt>
                <c:pt idx="2">
                  <c:v>Прогнозируемый план 2019 год</c:v>
                </c:pt>
              </c:strCache>
            </c:strRef>
          </c:cat>
          <c:val>
            <c:numRef>
              <c:f>Лист2!$B$4:$D$4</c:f>
              <c:numCache>
                <c:formatCode>_-* #,##0.0_р_._-;\-* #,##0.0_р_._-;_-* "-"??_р_._-;_-@_-</c:formatCode>
                <c:ptCount val="3"/>
                <c:pt idx="0">
                  <c:v>366128.2</c:v>
                </c:pt>
                <c:pt idx="1">
                  <c:v>612697.69999999995</c:v>
                </c:pt>
                <c:pt idx="2">
                  <c:v>398884.8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566648"/>
        <c:axId val="133567040"/>
        <c:axId val="0"/>
      </c:bar3DChart>
      <c:catAx>
        <c:axId val="133566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8977">
            <a:noFill/>
          </a:ln>
        </c:spPr>
        <c:txPr>
          <a:bodyPr rot="0" vert="horz"/>
          <a:lstStyle/>
          <a:p>
            <a:pPr>
              <a:defRPr sz="1319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3567040"/>
        <c:crosses val="autoZero"/>
        <c:auto val="1"/>
        <c:lblAlgn val="ctr"/>
        <c:lblOffset val="100"/>
        <c:noMultiLvlLbl val="0"/>
      </c:catAx>
      <c:valAx>
        <c:axId val="133567040"/>
        <c:scaling>
          <c:orientation val="minMax"/>
        </c:scaling>
        <c:delete val="0"/>
        <c:axPos val="l"/>
        <c:majorGridlines>
          <c:spPr>
            <a:ln w="897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8977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-* #,##0.0_р_._-;\-* #,##0.0_р_._-;_-* &quot;-&quot;??_р_._-;_-@_-" sourceLinked="1"/>
        <c:majorTickMark val="none"/>
        <c:minorTickMark val="none"/>
        <c:tickLblPos val="nextTo"/>
        <c:spPr>
          <a:ln w="8977">
            <a:noFill/>
          </a:ln>
        </c:spPr>
        <c:txPr>
          <a:bodyPr rot="0" vert="horz"/>
          <a:lstStyle/>
          <a:p>
            <a:pPr>
              <a:defRPr sz="1319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3566648"/>
        <c:crosses val="autoZero"/>
        <c:crossBetween val="between"/>
      </c:valAx>
      <c:spPr>
        <a:noFill/>
        <a:ln w="23939">
          <a:noFill/>
        </a:ln>
      </c:spPr>
    </c:plotArea>
    <c:legend>
      <c:legendPos val="b"/>
      <c:layout/>
      <c:overlay val="0"/>
      <c:spPr>
        <a:noFill/>
        <a:ln w="23939">
          <a:noFill/>
        </a:ln>
      </c:spPr>
      <c:txPr>
        <a:bodyPr/>
        <a:lstStyle/>
        <a:p>
          <a:pPr>
            <a:defRPr sz="1211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319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048857040708258E-2"/>
          <c:y val="7.8659430847389286E-2"/>
          <c:w val="0.98492195728827481"/>
          <c:h val="0.50663909284996078"/>
        </c:manualLayout>
      </c:layout>
      <c:pie3DChart>
        <c:varyColors val="1"/>
        <c:ser>
          <c:idx val="0"/>
          <c:order val="0"/>
          <c:tx>
            <c:v>Налоговые доходы</c:v>
          </c:tx>
          <c:dPt>
            <c:idx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3.8540699375421367E-3"/>
                  <c:y val="-5.6229979126624918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38,6%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400" smtClean="0"/>
                      <a:t>4,1%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8845949991307627E-2"/>
                  <c:y val="-1.2571145142290284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30,6%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504771123859379"/>
                  <c:y val="0.15003710004172574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9,1%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688548772719695"/>
                  <c:y val="5.0315082881933759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5175830995633616"/>
                  <c:y val="-2.2887065039509394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0,3%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4253424155898472E-2"/>
                  <c:y val="5.9406218919405953E-3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15,9%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6.3182819521229991E-2"/>
                  <c:y val="-1.0752823515615481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 smtClean="0"/>
                      <a:t>1,3%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Лист4!$A$5:$A$12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</c:v>
                </c:pt>
              </c:strCache>
            </c:strRef>
          </c:cat>
          <c:val>
            <c:numRef>
              <c:f>Лист4!$B$5:$B$12</c:f>
              <c:numCache>
                <c:formatCode>0.0</c:formatCode>
                <c:ptCount val="8"/>
                <c:pt idx="0">
                  <c:v>24941.8</c:v>
                </c:pt>
                <c:pt idx="1">
                  <c:v>2660.3</c:v>
                </c:pt>
                <c:pt idx="2">
                  <c:v>19790.400000000001</c:v>
                </c:pt>
                <c:pt idx="3">
                  <c:v>5899.6</c:v>
                </c:pt>
                <c:pt idx="4">
                  <c:v>43.7</c:v>
                </c:pt>
                <c:pt idx="5">
                  <c:v>187.2</c:v>
                </c:pt>
                <c:pt idx="6">
                  <c:v>10298.1</c:v>
                </c:pt>
                <c:pt idx="7">
                  <c:v>818.7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431714008285281E-2"/>
          <c:y val="0.68678584468280046"/>
          <c:w val="0.96698239052913215"/>
          <c:h val="0.313214155317199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1434508991333995E-2"/>
          <c:w val="1"/>
          <c:h val="0.6396074073626024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explosion val="29"/>
            <c:spPr>
              <a:solidFill>
                <a:schemeClr val="accent1">
                  <a:lumMod val="60000"/>
                </a:schemeClr>
              </a:solidFill>
              <a:ln w="22096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8.9337973287520901E-3"/>
                  <c:y val="-4.001973733497536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 smtClean="0"/>
                      <a:t>12,6%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9998500618269E-2"/>
                  <c:y val="-4.4826582014428629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 smtClean="0"/>
                      <a:t>10,2%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400" b="1" smtClean="0"/>
                      <a:t>0,4%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74213118144958E-2"/>
                  <c:y val="5.5725301059135583E-3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 smtClean="0"/>
                      <a:t>1,6</a:t>
                    </a:r>
                    <a:r>
                      <a:rPr lang="en-US" sz="2400" b="1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2400" b="1" smtClean="0"/>
                      <a:t>0,9</a:t>
                    </a:r>
                    <a:r>
                      <a:rPr lang="en-US" sz="2400" b="1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9458897069250664E-2"/>
                  <c:y val="-5.2358200335076557E-2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 smtClean="0"/>
                      <a:t>74,1%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2096">
                <a:noFill/>
              </a:ln>
            </c:spPr>
            <c:txPr>
              <a:bodyPr rot="0" vert="horz"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8286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Лист4!$A$2:$A$8</c:f>
              <c:strCache>
                <c:ptCount val="7"/>
                <c:pt idx="0">
                  <c:v>Доходы от сдачи в аренду имущества</c:v>
                </c:pt>
                <c:pt idx="1">
                  <c:v>Арендная плата за земельные участки</c:v>
                </c:pt>
                <c:pt idx="2">
                  <c:v>Доходы от реализации имущества</c:v>
                </c:pt>
                <c:pt idx="3">
                  <c:v>Доходы от продажи земельных участков</c:v>
                </c:pt>
                <c:pt idx="4">
                  <c:v>Плата за негативное воздействие на окружающую среду</c:v>
                </c:pt>
                <c:pt idx="5">
                  <c:v>Штрафы, санкции, возмещение ущерба</c:v>
                </c:pt>
                <c:pt idx="6">
                  <c:v>Оказание платных услуг (работ) и компенсации затрат государства</c:v>
                </c:pt>
              </c:strCache>
            </c:strRef>
          </c:cat>
          <c:val>
            <c:numRef>
              <c:f>Лист4!$B$2:$B$8</c:f>
              <c:numCache>
                <c:formatCode>0.00%</c:formatCode>
                <c:ptCount val="7"/>
                <c:pt idx="0">
                  <c:v>0.13642572346555626</c:v>
                </c:pt>
                <c:pt idx="1">
                  <c:v>8.9713599991151971E-2</c:v>
                </c:pt>
                <c:pt idx="2">
                  <c:v>5.5300252722154941E-3</c:v>
                </c:pt>
                <c:pt idx="3">
                  <c:v>8.0185366447124672E-3</c:v>
                </c:pt>
                <c:pt idx="4">
                  <c:v>9.2517322804165237E-3</c:v>
                </c:pt>
                <c:pt idx="5">
                  <c:v>2.4885113724969726E-3</c:v>
                </c:pt>
                <c:pt idx="6">
                  <c:v>0.74857187097345046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2096">
          <a:noFill/>
        </a:ln>
      </c:spPr>
    </c:plotArea>
    <c:legend>
      <c:legendPos val="b"/>
      <c:layout>
        <c:manualLayout>
          <c:xMode val="edge"/>
          <c:yMode val="edge"/>
          <c:x val="6.4442320649768403E-2"/>
          <c:y val="0.66950187476565437"/>
          <c:w val="0.90266103955050736"/>
          <c:h val="0.31619066366704163"/>
        </c:manualLayout>
      </c:layout>
      <c:overlay val="0"/>
      <c:spPr>
        <a:noFill/>
        <a:ln w="22096">
          <a:noFill/>
        </a:ln>
      </c:spPr>
      <c:txPr>
        <a:bodyPr rot="0" vert="horz"/>
        <a:lstStyle/>
        <a:p>
          <a:pPr rtl="0">
            <a:defRPr sz="16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8286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44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8415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18415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18415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18415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18415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2.0579250772902628E-2"/>
                  <c:y val="-1.9295230514722109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22,7%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04805069551659E-2"/>
                  <c:y val="3.8774991515402396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26,4%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367777126805517E-3"/>
                  <c:y val="1.3660420281525939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44,8%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957705782321217E-2"/>
                      <c:h val="5.5906625907882902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5.986882683533247E-2"/>
                  <c:y val="-1.2195752983306269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/>
                      <a:t>6,1%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556626849890246E-2"/>
                  <c:y val="-1.0383739706242685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/>
                      <a:t>0,1%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18415">
                <a:noFill/>
              </a:ln>
            </c:spPr>
            <c:txPr>
              <a:bodyPr rot="0" vert="horz"/>
              <a:lstStyle/>
              <a:p>
                <a:pPr>
                  <a:defRPr sz="20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6906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Лист5!$A$1:$A$5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поступления</c:v>
                </c:pt>
              </c:strCache>
            </c:strRef>
          </c:cat>
          <c:val>
            <c:numRef>
              <c:f>Лист5!$B$1:$B$5</c:f>
              <c:numCache>
                <c:formatCode>0.00%</c:formatCode>
                <c:ptCount val="5"/>
                <c:pt idx="0">
                  <c:v>0.22694773027199833</c:v>
                </c:pt>
                <c:pt idx="1">
                  <c:v>0.26363927630233092</c:v>
                </c:pt>
                <c:pt idx="2">
                  <c:v>0.44769818253290172</c:v>
                </c:pt>
                <c:pt idx="3">
                  <c:v>6.0846139035631339E-2</c:v>
                </c:pt>
                <c:pt idx="4">
                  <c:v>8.6867185713769991E-4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8415">
          <a:noFill/>
        </a:ln>
      </c:spPr>
    </c:plotArea>
    <c:legend>
      <c:legendPos val="b"/>
      <c:layout/>
      <c:overlay val="0"/>
      <c:spPr>
        <a:noFill/>
        <a:ln w="18415">
          <a:noFill/>
        </a:ln>
      </c:spPr>
      <c:txPr>
        <a:bodyPr rot="0" vert="horz"/>
        <a:lstStyle/>
        <a:p>
          <a:pPr rtl="0">
            <a:defRPr sz="16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6906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15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</a:p>
        </c:rich>
      </c:tx>
      <c:layout>
        <c:manualLayout>
          <c:xMode val="edge"/>
          <c:yMode val="edge"/>
          <c:x val="0.42081090228684925"/>
          <c:y val="1.55730355954223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40728892517357568"/>
          <c:y val="0.13227066099361284"/>
          <c:w val="0.40966875490928595"/>
          <c:h val="0.3277615110177183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2.9166427189302067E-3"/>
                  <c:y val="7.145938758730965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8988373383749951E-2"/>
                  <c:y val="7.22385753182721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6142376814085141E-2"/>
                  <c:y val="4.08195354085412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5244330816083152E-2"/>
                  <c:y val="2.988937130522235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612006889316154E-2"/>
                  <c:y val="-2.099001643486152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8949390450281295"/>
                  <c:y val="1.914924394631665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Лист2!$A$12:$A$17</c:f>
              <c:strCache>
                <c:ptCount val="6"/>
                <c:pt idx="0">
                  <c:v>Муниципальная программа Вятскополянского района "Развитие образования" </c:v>
                </c:pt>
                <c:pt idx="1">
                  <c:v>Муниципальная программа "Управление муниципальными финансами и регулирование межбюджетных отношений" </c:v>
                </c:pt>
                <c:pt idx="2">
                  <c:v>Муниципальная программа "Управление муниципальным имуществом" </c:v>
                </c:pt>
                <c:pt idx="3">
                  <c:v>Муниципальная программа Вятскополянского района "Развитие агропромышленного комплекса"</c:v>
                </c:pt>
                <c:pt idx="4">
                  <c:v>Муниципальная программа Вятскополянского района "Создание условий, способствующих развитию района" 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Лист2!$B$12:$B$17</c:f>
              <c:numCache>
                <c:formatCode>#,##0.000</c:formatCode>
                <c:ptCount val="6"/>
                <c:pt idx="0">
                  <c:v>302878.8</c:v>
                </c:pt>
                <c:pt idx="1">
                  <c:v>292739.40000000002</c:v>
                </c:pt>
                <c:pt idx="2">
                  <c:v>3480</c:v>
                </c:pt>
                <c:pt idx="3">
                  <c:v>23099.9</c:v>
                </c:pt>
                <c:pt idx="4">
                  <c:v>125398.3</c:v>
                </c:pt>
                <c:pt idx="5">
                  <c:v>1242.8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7042678669259113E-2"/>
          <c:y val="0.55924684414574422"/>
          <c:w val="0.94295738580122745"/>
          <c:h val="0.439653350204955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sz="1600" b="1" i="0" baseline="0" dirty="0">
                <a:solidFill>
                  <a:schemeClr val="tx1"/>
                </a:solidFill>
                <a:latin typeface="Times New Roman" panose="02020603050405020304" pitchFamily="18" charset="0"/>
              </a:rPr>
              <a:t>2019 год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1834019298734617"/>
          <c:y val="0.14134712995779089"/>
          <c:w val="0.43153196526372567"/>
          <c:h val="0.3538561090432005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2.3839153444833287E-2"/>
                  <c:y val="2.9772371527344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3435305076626622E-2"/>
                  <c:y val="1.272526867996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776279955934114E-2"/>
                  <c:y val="-8.35119256106277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9329949961327718E-2"/>
                  <c:y val="-3.9263784256571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8290492088369793E-2"/>
                  <c:y val="2.70555921644988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930166713184619"/>
                  <c:y val="-8.48436996008635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Лист6!$A$5:$A$10</c:f>
              <c:strCache>
                <c:ptCount val="6"/>
                <c:pt idx="0">
                  <c:v>Муниципальная программа Вятскополянского района "Развитие образования" </c:v>
                </c:pt>
                <c:pt idx="1">
                  <c:v>Муниципальная программа "Управление муниципальными финансами и регулирование межбюджетных отношений" </c:v>
                </c:pt>
                <c:pt idx="2">
                  <c:v>Муниципальная программа "Управление муниципальным имуществом" </c:v>
                </c:pt>
                <c:pt idx="3">
                  <c:v>Муниципальная программа Вятскополянского района "Развитие агропромышленного комплекса" </c:v>
                </c:pt>
                <c:pt idx="4">
                  <c:v>Муниципальная программа Вятскополянского района "Создание условий, способствующих развитию района" 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Лист6!$B$5:$B$10</c:f>
              <c:numCache>
                <c:formatCode>_-* #\ ##0.0_р_._-;\-* #\ ##0.0_р_._-;_-* "-"??_р_._-;_-@_-</c:formatCode>
                <c:ptCount val="6"/>
                <c:pt idx="0">
                  <c:v>302274.90000000002</c:v>
                </c:pt>
                <c:pt idx="1">
                  <c:v>29680.9</c:v>
                </c:pt>
                <c:pt idx="2">
                  <c:v>3788.7999999999997</c:v>
                </c:pt>
                <c:pt idx="3">
                  <c:v>16747.600000000002</c:v>
                </c:pt>
                <c:pt idx="4">
                  <c:v>148955.79999999999</c:v>
                </c:pt>
                <c:pt idx="5">
                  <c:v>1242.8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6752083536951034E-2"/>
          <c:y val="0.57312901772562641"/>
          <c:w val="0.93542015783182353"/>
          <c:h val="0.411791914193221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5683378992673766E-2"/>
          <c:y val="9.7402892215878223E-2"/>
          <c:w val="0.97431658524107401"/>
          <c:h val="0.35543196373732416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3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29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27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explosion val="27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explosion val="28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33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explosion val="52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explosion val="1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explosion val="22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explosion val="38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0"/>
            <c:bubble3D val="0"/>
            <c:explosion val="36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1"/>
            <c:bubble3D val="0"/>
            <c:explosion val="45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5.7778933450403913E-2"/>
                  <c:y val="7.0596150364719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27188270556925426"/>
                  <c:y val="-1.22419848102393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6742348170292811E-2"/>
                  <c:y val="1.06113191792659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9.0008991330936997E-2"/>
                  <c:y val="-5.17801345949690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0.27442573992996905"/>
                  <c:y val="-3.27689140978868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0.18425931602502171"/>
                  <c:y val="-2.1671141785294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7.0987895738598122E-2"/>
                  <c:y val="-5.1357328333086027E-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Лист3!$A$23:$A$34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 и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государственного и муниципального долга</c:v>
                </c:pt>
                <c:pt idx="11">
                  <c:v>Межбюджетные трансферты общего характера бюджетам муниципальных образований</c:v>
                </c:pt>
              </c:strCache>
            </c:strRef>
          </c:cat>
          <c:val>
            <c:numRef>
              <c:f>Лист3!$B$23:$B$34</c:f>
              <c:numCache>
                <c:formatCode>0.0%</c:formatCode>
                <c:ptCount val="12"/>
                <c:pt idx="0">
                  <c:v>9.9099999999999994E-2</c:v>
                </c:pt>
                <c:pt idx="1">
                  <c:v>2.5999999999999999E-3</c:v>
                </c:pt>
                <c:pt idx="2">
                  <c:v>2.3E-3</c:v>
                </c:pt>
                <c:pt idx="3">
                  <c:v>8.2600000000000007E-2</c:v>
                </c:pt>
                <c:pt idx="4">
                  <c:v>2.1399999999999999E-2</c:v>
                </c:pt>
                <c:pt idx="5">
                  <c:v>1.1000000000000001E-3</c:v>
                </c:pt>
                <c:pt idx="6">
                  <c:v>0.57830000000000004</c:v>
                </c:pt>
                <c:pt idx="7">
                  <c:v>7.6999999999999999E-2</c:v>
                </c:pt>
                <c:pt idx="8">
                  <c:v>8.3199999999999996E-2</c:v>
                </c:pt>
                <c:pt idx="9">
                  <c:v>9.7000000000000003E-3</c:v>
                </c:pt>
                <c:pt idx="10">
                  <c:v>5.3E-3</c:v>
                </c:pt>
                <c:pt idx="11">
                  <c:v>3.73E-2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343412583818567E-2"/>
          <c:y val="0.47449934400184007"/>
          <c:w val="0.94736052123654146"/>
          <c:h val="0.525500655998159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 sz="1800" baseline="0">
                <a:solidFill>
                  <a:schemeClr val="tx1"/>
                </a:solidFill>
                <a:latin typeface="Times New Roman" panose="02020603050405020304" pitchFamily="18" charset="0"/>
              </a:rPr>
              <a:t>2019 </a:t>
            </a:r>
            <a:r>
              <a:rPr lang="ru-RU" sz="1800" baseline="0">
                <a:solidFill>
                  <a:schemeClr val="tx1"/>
                </a:solidFill>
                <a:latin typeface="Times New Roman" panose="02020603050405020304" pitchFamily="18" charset="0"/>
              </a:rPr>
              <a:t>год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3659665276792954E-2"/>
          <c:y val="0.10874070477105313"/>
          <c:w val="0.93006533480802445"/>
          <c:h val="0.33052669636050769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23"/>
            <c:spPr>
              <a:gradFill rotWithShape="1">
                <a:gsLst>
                  <a:gs pos="0">
                    <a:schemeClr val="accent1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1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2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3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3"/>
            <c:bubble3D val="0"/>
            <c:explosion val="28"/>
            <c:spPr>
              <a:gradFill rotWithShape="1">
                <a:gsLst>
                  <a:gs pos="0">
                    <a:schemeClr val="accent4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4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4"/>
            <c:bubble3D val="0"/>
            <c:explosion val="22"/>
            <c:spPr>
              <a:gradFill rotWithShape="1">
                <a:gsLst>
                  <a:gs pos="0">
                    <a:schemeClr val="accent5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5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5"/>
            <c:bubble3D val="0"/>
            <c:explosion val="24"/>
            <c:spPr>
              <a:gradFill rotWithShape="1">
                <a:gsLst>
                  <a:gs pos="0">
                    <a:schemeClr val="accent6"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6"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6"/>
            <c:bubble3D val="0"/>
            <c:explosion val="53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1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7"/>
            <c:bubble3D val="0"/>
            <c:explosion val="39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2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8"/>
            <c:bubble3D val="0"/>
            <c:explosion val="51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3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9"/>
            <c:bubble3D val="0"/>
            <c:explosion val="39"/>
            <c:spPr>
              <a:gradFill rotWithShape="1">
                <a:gsLst>
                  <a:gs pos="0">
                    <a:schemeClr val="accent4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4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10"/>
            <c:bubble3D val="0"/>
            <c:explosion val="22"/>
            <c:spPr>
              <a:gradFill rotWithShape="1">
                <a:gsLst>
                  <a:gs pos="0">
                    <a:schemeClr val="accent5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5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Pt>
            <c:idx val="11"/>
            <c:bubble3D val="0"/>
            <c:explosion val="40"/>
            <c:spPr>
              <a:gradFill rotWithShape="1">
                <a:gsLst>
                  <a:gs pos="0">
                    <a:schemeClr val="accent6">
                      <a:lumMod val="60000"/>
                      <a:tint val="96000"/>
                      <a:satMod val="120000"/>
                      <a:lumMod val="120000"/>
                    </a:schemeClr>
                  </a:gs>
                  <a:gs pos="100000">
                    <a:schemeClr val="accent6">
                      <a:lumMod val="60000"/>
                      <a:shade val="89000"/>
                      <a:lumMod val="90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254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flat" dir="tl">
                  <a:rot lat="0" lon="0" rev="6360000"/>
                </a:lightRig>
              </a:scene3d>
              <a:sp3d prstMaterial="flat">
                <a:bevelT w="63500" h="63500"/>
                <a:contourClr>
                  <a:scrgbClr r="0" g="0" b="0">
                    <a:shade val="25000"/>
                    <a:satMod val="180000"/>
                  </a:scrgbClr>
                </a:contourClr>
              </a:sp3d>
            </c:spPr>
          </c:dPt>
          <c:dLbls>
            <c:dLbl>
              <c:idx val="1"/>
              <c:layout>
                <c:manualLayout>
                  <c:x val="-2.5573900451738885E-4"/>
                  <c:y val="-5.702016191307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336869349733269"/>
                  <c:y val="2.22845173231146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Лист7!$A$5:$A$16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 и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государственного и муниципального долга</c:v>
                </c:pt>
                <c:pt idx="11">
                  <c:v>Межбюджетные трансферты общего характера бюджетам муниципальных образований</c:v>
                </c:pt>
              </c:strCache>
            </c:strRef>
          </c:cat>
          <c:val>
            <c:numRef>
              <c:f>Лист7!$G$5:$G$16</c:f>
              <c:numCache>
                <c:formatCode>0.0%</c:formatCode>
                <c:ptCount val="12"/>
                <c:pt idx="0">
                  <c:v>9.9463129223769361E-2</c:v>
                </c:pt>
                <c:pt idx="1">
                  <c:v>3.1162296982558662E-3</c:v>
                </c:pt>
                <c:pt idx="2">
                  <c:v>2.0733421021431066E-3</c:v>
                </c:pt>
                <c:pt idx="3">
                  <c:v>6.7747303113564056E-2</c:v>
                </c:pt>
                <c:pt idx="4">
                  <c:v>6.4990248478786561E-4</c:v>
                </c:pt>
                <c:pt idx="5">
                  <c:v>0</c:v>
                </c:pt>
                <c:pt idx="6">
                  <c:v>0.57945182207432477</c:v>
                </c:pt>
                <c:pt idx="7">
                  <c:v>8.3010868708955896E-2</c:v>
                </c:pt>
                <c:pt idx="8">
                  <c:v>5.8074864310228076E-2</c:v>
                </c:pt>
                <c:pt idx="9">
                  <c:v>5.9397546165555454E-2</c:v>
                </c:pt>
                <c:pt idx="10">
                  <c:v>5.9678832395579952E-3</c:v>
                </c:pt>
                <c:pt idx="11">
                  <c:v>4.1047100921679888E-2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3698939289231518E-2"/>
          <c:y val="0.4321862222980884"/>
          <c:w val="0.94836520047678319"/>
          <c:h val="0.548765092386506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0.8088</cdr:x>
      <cdr:y>0</cdr:y>
    </cdr:from>
    <cdr:to>
      <cdr:x>1</cdr:x>
      <cdr:y>0.11332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988801" y="-1628800"/>
          <a:ext cx="1652159" cy="53039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0590A-7E73-4949-9394-757D984DE4D8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1B64C-7778-49C3-90B7-43F7FEF47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97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730A5509-57B1-474D-8D31-B5BBB63CA06F}" type="slidenum">
              <a:rPr lang="ru-RU" altLang="ru-RU">
                <a:latin typeface="Calibri" pitchFamily="34" charset="0"/>
              </a:rPr>
              <a:pPr/>
              <a:t>27</a:t>
            </a:fld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93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9E02FB-E04F-403B-98E0-AD90D1E826ED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59BD80C-AE07-4C77-AFE4-BBBC387D524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3" y="548679"/>
            <a:ext cx="8759771" cy="544268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Вятскополянский муниципальный район Кировской области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2019 год и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2020 и 2021 годов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40760" cy="4320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6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4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65008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Структура прогнозных поступлений неналоговых доходов бюджета </a:t>
            </a:r>
            <a:r>
              <a:rPr lang="ru-RU" sz="2500" b="1" dirty="0" err="1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5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ятскополянского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района за 2019 год</a:t>
            </a:r>
            <a:endParaRPr lang="ru-RU" sz="2500" dirty="0"/>
          </a:p>
        </p:txBody>
      </p:sp>
      <p:graphicFrame>
        <p:nvGraphicFramePr>
          <p:cNvPr id="4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068759"/>
              </p:ext>
            </p:extLst>
          </p:nvPr>
        </p:nvGraphicFramePr>
        <p:xfrm>
          <a:off x="302320" y="1679600"/>
          <a:ext cx="8467352" cy="462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66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Динамика прогнозных поступлений неналоговых 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доходов </a:t>
            </a:r>
            <a:r>
              <a:rPr lang="ru-RU" sz="25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района за 2018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2021 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5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770770"/>
              </p:ext>
            </p:extLst>
          </p:nvPr>
        </p:nvGraphicFramePr>
        <p:xfrm>
          <a:off x="251520" y="1052737"/>
          <a:ext cx="8640958" cy="54726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4976"/>
                <a:gridCol w="567694"/>
                <a:gridCol w="560417"/>
                <a:gridCol w="611363"/>
                <a:gridCol w="611363"/>
                <a:gridCol w="458521"/>
                <a:gridCol w="458521"/>
                <a:gridCol w="560417"/>
                <a:gridCol w="562236"/>
                <a:gridCol w="509469"/>
                <a:gridCol w="509469"/>
                <a:gridCol w="538581"/>
                <a:gridCol w="538581"/>
                <a:gridCol w="349350"/>
              </a:tblGrid>
              <a:tr h="34251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/>
                      </a:r>
                      <a:b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2018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2019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Отклонение прогноза 2019 года от 2018 года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2020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2021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9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Первоначальный план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Ожидаемое исполнение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первоначального плана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ожидаемого исполнения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9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темп прироста (%)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темп прироста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</a:tr>
              <a:tr h="20261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026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НЕНАЛОГОВЫЕ ДОХОДЫ</a:t>
                      </a:r>
                      <a:endParaRPr lang="ru-RU" sz="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34977,7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35,1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44051,5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36166,2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35,9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1188,5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3,4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-7885,3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-17,9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36231,8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35,3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36345,7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34,8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6040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Доходы, получаемые в виде арендной платы за земельные участки</a:t>
                      </a:r>
                      <a:endParaRPr lang="ru-RU" sz="9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3558,5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4793,4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3244,6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-313,9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-8,8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-1548,8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-32,3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3244,6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3244,6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3088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>
                          <a:effectLst/>
                          <a:latin typeface="Times New Roman" panose="02020603050405020304" pitchFamily="18" charset="0"/>
                        </a:rPr>
                        <a:t>Доходы от сдачи в аренду имущества</a:t>
                      </a:r>
                      <a:endParaRPr lang="ru-RU" sz="9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4406,4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12,6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4451,4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4934,0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13,6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527,6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12,0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482,6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4934,0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13,6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4934,0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13,6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0523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>
                          <a:effectLst/>
                          <a:latin typeface="Times New Roman" panose="02020603050405020304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9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330,9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175,0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334,6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159,6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91,2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348,2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362,1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6040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9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25922,4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74,1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29140,2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27073,0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74,9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1150,6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-2067,2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-7,1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27125,0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74,9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27225,0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74,9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60785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находящегося в государственной и муниципальной собственности</a:t>
                      </a:r>
                      <a:endParaRPr lang="ru-RU" sz="9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126,6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3276,6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200,0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73,4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58,0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-3076,6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-93,9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200,0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61198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участков, находящихся в государственной и муниципальной собственности</a:t>
                      </a:r>
                      <a:endParaRPr lang="ru-RU" sz="9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555,4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1752,6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-265,4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-47,8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-1462,6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-83,5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30883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>
                          <a:effectLst/>
                          <a:latin typeface="Times New Roman" panose="02020603050405020304" pitchFamily="18" charset="0"/>
                        </a:rPr>
                        <a:t>Штрафы, санкции, возмещения ущерба</a:t>
                      </a:r>
                      <a:endParaRPr lang="ru-RU" sz="9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77,5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395,0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12,5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16,1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-305,0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-77,2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0261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Прочие неналоговые доходы</a:t>
                      </a:r>
                      <a:endParaRPr lang="ru-RU" sz="9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67,3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-67,3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-100,0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7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500" b="1" dirty="0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Объем недоимки, учтенный </a:t>
            </a:r>
            <a:r>
              <a:rPr lang="ru-RU" altLang="ru-RU" sz="2500" b="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в прогнозных поступлениях бюджета </a:t>
            </a:r>
            <a:r>
              <a:rPr lang="ru-RU" altLang="ru-RU" sz="2500" b="1" dirty="0" err="1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altLang="ru-RU" sz="2500" b="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500" b="1" dirty="0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br>
              <a:rPr lang="ru-RU" altLang="ru-RU" sz="2500" b="1" dirty="0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dirty="0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на 2019 </a:t>
            </a:r>
            <a:r>
              <a:rPr lang="ru-RU" altLang="ru-RU" sz="2500" b="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8877" y="1934830"/>
            <a:ext cx="84969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Объем поступлений неисполненных обязательств плательщиков (недоимка) без учета задолженности невозможной к взысканию (лица, находящиеся в стадии банкротства, ликвидации, умершие, отсутствующие) предусмотрен, исходя из данных по состоянию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01.07.2018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года,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сумме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500,4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том числе:</a:t>
            </a:r>
          </a:p>
          <a:p>
            <a:pPr marL="457200" indent="-457200" algn="just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По НДФЛ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55,07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pPr marL="342900" indent="-342900" algn="just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По УСН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383,8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pPr marL="342900" indent="-342900" algn="just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ЕНВД 38,8 тыс. рублей</a:t>
            </a:r>
          </a:p>
          <a:p>
            <a:pPr marL="342900" indent="-342900" algn="just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налогу на имущество организаций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22,6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pPr marL="342900" indent="-342900"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неналоговым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платежам недоимка не учитывалась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5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305800" cy="6381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r>
              <a:rPr lang="ru-RU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97532E0-DA5D-43F5-AB55-5926AAD16FF3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313" y="1022350"/>
            <a:ext cx="3219450" cy="118268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55700" y="2587625"/>
            <a:ext cx="2735263" cy="1152525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от других бюджетов бюджетной системы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15063" y="1714500"/>
            <a:ext cx="2520950" cy="1800225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безвозмездные поступления (добровольные пожертвования, спонсорская помощь)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5" y="3929063"/>
            <a:ext cx="1243013" cy="192405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-это межбюджетные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трансферты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предоставляемые на безвозмездной и безвозвратной основе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30142" y="4454525"/>
            <a:ext cx="2332583" cy="2214563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межбюджетные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трансферты,предоставляемые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бюджетам муниципальных образований в целях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местного самоуправления по вопросам местного значения.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58986" y="4093426"/>
            <a:ext cx="2595563" cy="2579687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62725" y="3929063"/>
            <a:ext cx="2173288" cy="145420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межбюджетные трансферты </a:t>
            </a:r>
            <a:r>
              <a:rPr lang="ru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безвозмездные поступления от других бюджетов бюджетной системы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987675" y="2233613"/>
            <a:ext cx="247650" cy="311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880893" y="1412776"/>
            <a:ext cx="851347" cy="3017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71500" y="3143250"/>
            <a:ext cx="542925" cy="769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857625" y="2857500"/>
            <a:ext cx="2714625" cy="10715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790950" y="3716338"/>
            <a:ext cx="463550" cy="738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5" idx="2"/>
            <a:endCxn id="11" idx="0"/>
          </p:cNvCxnSpPr>
          <p:nvPr/>
        </p:nvCxnSpPr>
        <p:spPr>
          <a:xfrm>
            <a:off x="2523332" y="3740150"/>
            <a:ext cx="233436" cy="3532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7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2656"/>
            <a:ext cx="8229600" cy="136815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</a:t>
            </a:r>
            <a:b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5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на 2019 год</a:t>
            </a:r>
            <a:endParaRPr lang="ru-RU" sz="25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BEBB26E-7766-475A-976C-00C2D2F3F5E1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>
              <a:solidFill>
                <a:schemeClr val="accent1"/>
              </a:solidFill>
            </a:endParaRPr>
          </a:p>
        </p:txBody>
      </p:sp>
      <p:graphicFrame>
        <p:nvGraphicFramePr>
          <p:cNvPr id="3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546772"/>
              </p:ext>
            </p:extLst>
          </p:nvPr>
        </p:nvGraphicFramePr>
        <p:xfrm>
          <a:off x="323528" y="1844824"/>
          <a:ext cx="8331968" cy="4557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756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1"/>
            <a:ext cx="8305800" cy="93610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5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 района за 2018  - 2021 годы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F6517C-280C-4CC0-A21B-C3826EBAD291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19534" name="Прямоугольник 5"/>
          <p:cNvSpPr>
            <a:spLocks noChangeArrowheads="1"/>
          </p:cNvSpPr>
          <p:nvPr/>
        </p:nvSpPr>
        <p:spPr bwMode="auto">
          <a:xfrm>
            <a:off x="7500938" y="1124744"/>
            <a:ext cx="1643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41962"/>
              </p:ext>
            </p:extLst>
          </p:nvPr>
        </p:nvGraphicFramePr>
        <p:xfrm>
          <a:off x="251520" y="1628800"/>
          <a:ext cx="8640958" cy="46665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648072"/>
                <a:gridCol w="576064"/>
                <a:gridCol w="678328"/>
                <a:gridCol w="653518"/>
                <a:gridCol w="330161"/>
                <a:gridCol w="613810"/>
                <a:gridCol w="405128"/>
                <a:gridCol w="722474"/>
                <a:gridCol w="349231"/>
                <a:gridCol w="628947"/>
                <a:gridCol w="419102"/>
                <a:gridCol w="538582"/>
                <a:gridCol w="349349"/>
              </a:tblGrid>
              <a:tr h="3291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2019 года от 2018 года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Ожидаемое исполнение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Прогнозируемые доходы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первоначального плана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ожидаемого исполнения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Прогнозируемые доходы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Прогнозируемые доходы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3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 (%)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 (%)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прироста (%)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прироста (%)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 (%)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(тыс. руб.)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 (%)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ctr"/>
                </a:tc>
              </a:tr>
              <a:tr h="2415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329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366128,1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632412,4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398884,8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32756,7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-233895,0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-36,9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331809,3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326850,9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985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бюджетам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89111,0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89111,0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90526,0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1415,0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1415,0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76806,0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78176,0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68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бюджетам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69333,0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331149,0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105161,7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35828,7</a:t>
                      </a: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-225987,4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69361,3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69171,3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967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бюджетам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198486,1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202793,8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178580,0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-19906,1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-24213,8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171408,2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168611,5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1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8858,3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9147,8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24270,6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15412,3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15122,8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13887,3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10545,6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329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578,2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-231,7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-40,1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91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бюджетов муниципальных районов от возврата остатков МБТ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19699,6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-19699,6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329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МБТ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-20067,0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20067,0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45" marR="5145" marT="514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43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6911"/>
            <a:ext cx="8229600" cy="5762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безвозмездных поступлений, предоставляемых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бюджету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за 2018 – 2019 годы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D3B0CF-6FDD-4DF6-9143-03F764543B24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20578" name="Прямоугольник 6"/>
          <p:cNvSpPr>
            <a:spLocks noChangeArrowheads="1"/>
          </p:cNvSpPr>
          <p:nvPr/>
        </p:nvSpPr>
        <p:spPr bwMode="auto">
          <a:xfrm>
            <a:off x="6948264" y="619641"/>
            <a:ext cx="1957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alt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55074"/>
              </p:ext>
            </p:extLst>
          </p:nvPr>
        </p:nvGraphicFramePr>
        <p:xfrm>
          <a:off x="251520" y="980729"/>
          <a:ext cx="8784975" cy="56090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6584"/>
                <a:gridCol w="1072131"/>
                <a:gridCol w="866246"/>
                <a:gridCol w="846297"/>
                <a:gridCol w="743717"/>
              </a:tblGrid>
              <a:tr h="4051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по состоянию на  01.11.2018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2019 года от уточненного плана на 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3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/>
                </a:tc>
              </a:tr>
              <a:tr h="14519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290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632201,7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398538,3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233663,4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</a:p>
                  </a:txBody>
                  <a:tcPr marL="4803" marR="4803" marT="4803" marB="0" anchor="b"/>
                </a:tc>
              </a:tr>
              <a:tr h="290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89111,0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90526,0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1415,0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14519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 бюджетной обеспеченности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89111,0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90526,0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1415,0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290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субъектов Российской Федерации и муниципальных образований (межбюджетные субсидии)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331149,1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105161,7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-225987,3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31,8</a:t>
                      </a:r>
                    </a:p>
                  </a:txBody>
                  <a:tcPr marL="4803" marR="4803" marT="4803" marB="0" anchor="b"/>
                </a:tc>
              </a:tr>
              <a:tr h="58770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на осуществление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20209,5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15937,0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-4272,5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58079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обеспечение  мероприятий  по капитальному  ремонту   многоквартирных домов  и  переселению  граждан   из аварийного  жилищного фонда за счет средств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поступивших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государственной     корпорации     Фонд содействия   реформированию    жилищно-коммунального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хозяйства и областного бюджета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256047,8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-256047,8</a:t>
                      </a:r>
                    </a:p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4355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на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оплаты труда работникам муниципальных учреждений и органов местного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самоуправления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5852,6</a:t>
                      </a:r>
                    </a:p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4355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муниципальных районов создание в образовательных организациях , расположенных в сельской местности, условий для занятий физической культурой и спортом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2447,0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1393,2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-1053,8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14519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выравнивание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43076,5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49492,0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6415,5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  <a:tr h="4355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муниципальных районов на реализацию мероприятий государственной программы Российской Федерации "Доступная среда" на 2011 - 2020 годы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1255,8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-1255,8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03" marR="4803" marT="480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8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878675-5F3F-4D8C-8FD9-41B90D6F8050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-26988"/>
            <a:ext cx="8229600" cy="576263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6445250" y="395288"/>
            <a:ext cx="1957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sp>
        <p:nvSpPr>
          <p:cNvPr id="21579" name="Прямоугольник 7"/>
          <p:cNvSpPr>
            <a:spLocks noChangeArrowheads="1"/>
          </p:cNvSpPr>
          <p:nvPr/>
        </p:nvSpPr>
        <p:spPr bwMode="auto">
          <a:xfrm>
            <a:off x="5118100" y="6515100"/>
            <a:ext cx="316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000000"/>
                </a:solidFill>
              </a:rPr>
              <a:t>Продолжение таблицы слайд 18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08085"/>
              </p:ext>
            </p:extLst>
          </p:nvPr>
        </p:nvGraphicFramePr>
        <p:xfrm>
          <a:off x="251520" y="620687"/>
          <a:ext cx="8784977" cy="5950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94084"/>
                <a:gridCol w="934634"/>
                <a:gridCol w="866245"/>
                <a:gridCol w="846298"/>
                <a:gridCol w="743716"/>
              </a:tblGrid>
              <a:tr h="3333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по состоянию на  01.11.2018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2019 года от уточненного плана на 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/>
                </a:tc>
              </a:tr>
              <a:tr h="1661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17637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бюджетам муниципальных районов на поддержку отрасли культуры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32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на реализацию мероприятий по обеспечению жильем молодых семей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-1367,6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32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по выделению зем участков из земель с/х назначения в счет невостребованных земельных долей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-141,5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489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оплату стоимости питания детей в лагерях, организованных образовательными организациями, осуществляющими организацию отдыха и оздоровления обучающихся в каникулярное время, с дневным пребыванием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669,1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6518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из областного бюджета местным бюджетам на реализацию мер, направленных на выполнение предписаний надзорных органов и приведение зданий в соответствии с требованиями, предъявляемыми к безопасности в процессе эксплуатации, в муниципальных общеобразовательных организациях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815,1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-815,1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32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софинансирование инвестиционных программ и проектов развития общественной инфраструктуры МО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5090,2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-2031,2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489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местным бюджетам из областного бюджета на реализацию Государственной программы Кировской области "Развитие физической культуры и спорта"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28365,7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28365,7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#ДЕЛ/0!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32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 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202793,8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178580,0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-24213,8</a:t>
                      </a: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8137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Субвенций бюджетам муниципальных районов на выполнение отдельных государственных полномочий по возмещению расходов, связанных с предоставлением руководителям, педагогическим работникам и иным специалистам муниципальных образовательных учреждений (за исключением совместителей), меры социальной поддержки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7989,0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8690,0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32802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выполнение государственных полномочий Кировской области по расчету и предоставлению дотаций бюджетам поселений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4706,0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4727,0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  <a:tr h="489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районов  на выполнение отдельных государственных полномочий по созданию и деятельности в муниципальных образованиях административной(</a:t>
                      </a:r>
                      <a:r>
                        <a:rPr lang="ru-RU" sz="11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ых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комиссии(</a:t>
                      </a:r>
                      <a:r>
                        <a:rPr lang="ru-RU" sz="11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ий</a:t>
                      </a: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38" marR="4338" marT="433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63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2C7ADBD-7835-4521-A037-958DEFC9CA1E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22601" name="Прямоугольник 5"/>
          <p:cNvSpPr>
            <a:spLocks noChangeArrowheads="1"/>
          </p:cNvSpPr>
          <p:nvPr/>
        </p:nvSpPr>
        <p:spPr bwMode="auto">
          <a:xfrm>
            <a:off x="0" y="0"/>
            <a:ext cx="3165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r>
              <a:rPr lang="ru-RU" altLang="ru-RU" sz="1400" dirty="0">
                <a:solidFill>
                  <a:srgbClr val="000000"/>
                </a:solidFill>
              </a:rPr>
              <a:t>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таблицы</a:t>
            </a:r>
          </a:p>
        </p:txBody>
      </p:sp>
      <p:sp>
        <p:nvSpPr>
          <p:cNvPr id="22602" name="Прямоугольник 6"/>
          <p:cNvSpPr>
            <a:spLocks noChangeArrowheads="1"/>
          </p:cNvSpPr>
          <p:nvPr/>
        </p:nvSpPr>
        <p:spPr bwMode="auto">
          <a:xfrm>
            <a:off x="6588125" y="153988"/>
            <a:ext cx="1957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281529"/>
              </p:ext>
            </p:extLst>
          </p:nvPr>
        </p:nvGraphicFramePr>
        <p:xfrm>
          <a:off x="251520" y="257174"/>
          <a:ext cx="8568952" cy="62465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61442"/>
                <a:gridCol w="911649"/>
                <a:gridCol w="844944"/>
                <a:gridCol w="825488"/>
                <a:gridCol w="725429"/>
              </a:tblGrid>
              <a:tr h="3367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по состоянию на  01.11.2018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2019 года от уточненного плана на 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/>
                </a:tc>
              </a:tr>
              <a:tr h="1206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60339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районов на выполнение отдельных государственных полномочий по созданию в муниципальных районах, городских округах комиссий по делам несовершеннолетних и защите их прав и организации их деятельности в сфере профилактики безнадзорности и правонарушений несовершеннолетних, включая административную юрисдикцию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794,0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823,0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7240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местным бюджетам из областного бюджета на выполнение отдельных государственных полномочий по выплате отдельным категориям специалистов, работающих в муниципальных учреждениях и проживающих в сельских населенных пунктах или поселках городского типа области, частичной компенсации расходов на оплату жилого помещения и коммунальных услуг в виде ежемесячной денежной выплаты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445,0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7240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субвенций бюджетам муниципальных районов на осуществление отдельных государственных полномочий по хранению и комплектованию муниципальных архивов документами Архивного фонда РФ;  оказанию государственных услуг по использованию документов Архивного фонда Российской Федерации и других архивных документов, относящихся к государственной собственности области, временно хранящихся в муниципальный архивах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362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районов на выполнение отдельных государственных полномочий по осуществлению деятельности по опеке и попечительству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1765,0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1526,0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362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мероприятия по предупреждению и ликвидации болезней животных, проведения отлова, учета, содержания и использования безнадзорных домашних животных на территории муниципальных районов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36203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осуществление отдельных государственных полномочий по защите населения от болезней, общих для человека и животных, в части организации и содержания скотомогильников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-142,0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4827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районов для финансового обеспечения осуществления органами местного самоуправления отдельных государственных полномочий области по поддержке сельскохозяйственного производства УПРАВЛЕНЧЕСКИЕ ФУНКЦИИ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1388,0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1439,0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  <a:tr h="2413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составление (изменение) списков кандидатов в присяжные заседатели федеральных судов общей юрисдикции в РФ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92" marR="3992" marT="399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1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436150-8F61-4AB5-B1E3-372F7E4BFB9B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-26988"/>
            <a:ext cx="8229600" cy="576263"/>
          </a:xfrm>
          <a:prstGeom prst="rect">
            <a:avLst/>
          </a:prstGeom>
        </p:spPr>
        <p:txBody>
          <a:bodyPr anchor="b">
            <a:normAutofit fontScale="675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602" name="Прямоугольник 6"/>
          <p:cNvSpPr>
            <a:spLocks noChangeArrowheads="1"/>
          </p:cNvSpPr>
          <p:nvPr/>
        </p:nvSpPr>
        <p:spPr bwMode="auto">
          <a:xfrm>
            <a:off x="6429375" y="142875"/>
            <a:ext cx="1957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302744"/>
              </p:ext>
            </p:extLst>
          </p:nvPr>
        </p:nvGraphicFramePr>
        <p:xfrm>
          <a:off x="143508" y="549275"/>
          <a:ext cx="8856984" cy="61191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38297"/>
                <a:gridCol w="942294"/>
                <a:gridCol w="873345"/>
                <a:gridCol w="853235"/>
                <a:gridCol w="749813"/>
              </a:tblGrid>
              <a:tr h="5019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по состоянию на  01.11.2018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прогноза 2019 года от уточненного плана на 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4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/>
                </a:tc>
              </a:tr>
              <a:tr h="1700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на осуществление первичного воинского учета на территориях, где отсутствуют военные комиссариаты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1458,9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1566,5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501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образований на предоставление жилых помещений детям-сиротам и детям, оставшимся без попечения родителей, лицам из их числа по договорам найма специализированных жилых помещений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13390,6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9217,5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-4173,1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районов на возмещение части процентной ставки по инвестиционным кредитам (займам) в агропромышленном комплексе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20842,3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-20577,2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501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муниципальных образований на содержание ребенка в семье опекуна и приемной семье, а также вознаграждение, причитающееся приемному родителю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7372,0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7933,0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561,0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501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 на компенсацию части родительской платы за содержание ребенка в муниципальных образовательных учреждениях, реализующих основную общеобразовательную программу дошкольного образования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2001,3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1384,5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-616,8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получение общедоступного и бесплатного дошкольного образования в МОО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22151,0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24635,4</a:t>
                      </a: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2484,4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111,2</a:t>
                      </a: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Субвенция на получение общедоступного и бесплатного дошкольного, начального общего, основного общего, среднего общего и дополнительного образования в МООО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117635,0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115180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-2455,0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17007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 трансферты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9147,8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24270,6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15122,8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501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трансферты, передаваемые бюджетам муниципальных районов из бюджетов поселений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4198,1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4299,5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50191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трансферты, передаваемые бюджетам муниципальных районов на возмещение части затрат на уплату процентов по инвестиционным кредитам (займам) в агропромышленном комплексе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14426,5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местным бюджетам на стимулирование прироста налоговых поступлений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628,0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#ДЕЛ/0!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поддержка муниципальных общеобразовательных организаций, обеспечивающих высокое качество образования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4906,2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4916,6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  <a:tr h="3359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Активизация работы органов местного самоуправления городских и сельских поселений, городских округов области по введению самообложения граждан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-43,5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6" marR="4196" marT="419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72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640959" cy="48245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1. Бюджетное и налоговое законодательство.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2. Федеральный закон от 06.10.2003 №131-ФЗ «Об общих принципах организации местного самоуправления в РФ».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3. Закон Кировской области от 28.09.2007 №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163-ЗО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«О межбюджетных отношениях в Кировской области».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Послание Губернатора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Кировской области на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годов.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5. Основные направления бюджетной и налоговой политики муниципального образования Вятскополянский муниципальный район на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годов.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6. Прогноз социально-экономического развития муниципального образования Вятскополянский муниципальный район на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годы.</a:t>
            </a:r>
          </a:p>
          <a:p>
            <a:pPr marL="0" indent="0" algn="just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7. Муниципальные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программы (проекты муниципальных программ).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Основы проекта бюджета Вятскополянского района </a:t>
            </a:r>
            <a:b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alt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ru-RU" sz="2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6536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5" cy="44973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сохранены все ранее предусмотренные меры социальной поддержки граждан района, их размеры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проиндексированы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расходы на оплату коммунальных услуг муниципальных учреждений проиндексированы с учетом предложений региональной службы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тарифам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учтена индексация заработной платы отдельных категорий работников бюджетной сферы в соответствии с указами Президента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заработную плату предусмотрены в полном объеме с учетом предельной штатной численности, утвержденной по органам местного самоуправления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сохранены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подходы по формированию межбюджетных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трансфертов, предоставляемых поселениям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часть бюджета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2019 год и плановый период 2020 – 2021 годов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51520" y="-17463"/>
            <a:ext cx="8640959" cy="114300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altLang="ru-RU" sz="25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района</a:t>
            </a:r>
            <a:b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2019 год и плановый период 2020 и 2021 годов</a:t>
            </a:r>
            <a:endParaRPr lang="ru-RU" altLang="ru-RU" sz="25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011863" y="6042025"/>
            <a:ext cx="51276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6BD39D-D883-4724-8968-4EBB91558838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8325" y="935038"/>
            <a:ext cx="6769100" cy="3587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муниципальных программ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113848" y="2513466"/>
            <a:ext cx="2445659" cy="317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338263" y="1628775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908175" y="1370013"/>
            <a:ext cx="5400675" cy="4667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Вятскополянского района «Развитие образования»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08175" y="1901825"/>
            <a:ext cx="5395913" cy="42386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 и регулирование межбюджетных отношений»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338263" y="2133600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916113" y="2398713"/>
            <a:ext cx="5387975" cy="4429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43100" y="2940050"/>
            <a:ext cx="5360988" cy="4191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1338263" y="2636838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338263" y="3141663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1943100" y="3561670"/>
            <a:ext cx="5378450" cy="3524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Вятскополянского района «Создание условий, способствующих развитию района»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1360601" y="3737881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5" name="TextBox 38"/>
          <p:cNvSpPr txBox="1">
            <a:spLocks noChangeArrowheads="1"/>
          </p:cNvSpPr>
          <p:nvPr/>
        </p:nvSpPr>
        <p:spPr bwMode="auto">
          <a:xfrm>
            <a:off x="1931988" y="2397125"/>
            <a:ext cx="52498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имуществом»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96" name="TextBox 39"/>
          <p:cNvSpPr txBox="1">
            <a:spLocks noChangeArrowheads="1"/>
          </p:cNvSpPr>
          <p:nvPr/>
        </p:nvSpPr>
        <p:spPr bwMode="auto">
          <a:xfrm>
            <a:off x="1925638" y="2927350"/>
            <a:ext cx="5238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Вятскополянского района «Развитие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агропромышленного комплекса»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34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60648"/>
            <a:ext cx="8229600" cy="10081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 расходов бюджета </a:t>
            </a:r>
            <a:r>
              <a:rPr lang="ru-RU" sz="25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в рамках программ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6F4E8E7-BC90-470C-A676-B52DCF3A741F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25606" name="Прямоугольник 13"/>
          <p:cNvSpPr>
            <a:spLocks noChangeArrowheads="1"/>
          </p:cNvSpPr>
          <p:nvPr/>
        </p:nvSpPr>
        <p:spPr bwMode="auto">
          <a:xfrm>
            <a:off x="7380312" y="961622"/>
            <a:ext cx="158417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</a:rPr>
              <a:t>тыс</a:t>
            </a:r>
            <a:r>
              <a:rPr lang="ru-RU" altLang="ru-RU" sz="1400" dirty="0" smtClean="0">
                <a:solidFill>
                  <a:srgbClr val="000000"/>
                </a:solidFill>
              </a:rPr>
              <a:t>. рублей</a:t>
            </a:r>
            <a:endParaRPr lang="ru-RU" altLang="ru-RU" sz="1400" dirty="0">
              <a:solidFill>
                <a:srgbClr val="000000"/>
              </a:solidFill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897309"/>
              </p:ext>
            </p:extLst>
          </p:nvPr>
        </p:nvGraphicFramePr>
        <p:xfrm>
          <a:off x="179512" y="1132793"/>
          <a:ext cx="417646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0316758"/>
              </p:ext>
            </p:extLst>
          </p:nvPr>
        </p:nvGraphicFramePr>
        <p:xfrm>
          <a:off x="4427984" y="1196752"/>
          <a:ext cx="4412925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892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492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 расходов  бюджета </a:t>
            </a:r>
            <a:r>
              <a:rPr lang="ru-RU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района за 2018 – 2021 годы в разрезе отраслей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C8D63B-8D76-4568-9367-F11D1F585206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>
              <a:solidFill>
                <a:schemeClr val="accent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368999"/>
              </p:ext>
            </p:extLst>
          </p:nvPr>
        </p:nvGraphicFramePr>
        <p:xfrm>
          <a:off x="251519" y="1124746"/>
          <a:ext cx="8640961" cy="5544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41"/>
                <a:gridCol w="360040"/>
                <a:gridCol w="432048"/>
                <a:gridCol w="720080"/>
                <a:gridCol w="792088"/>
                <a:gridCol w="864096"/>
                <a:gridCol w="432048"/>
                <a:gridCol w="936104"/>
                <a:gridCol w="432048"/>
                <a:gridCol w="864096"/>
                <a:gridCol w="648072"/>
              </a:tblGrid>
              <a:tr h="2160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Наименование расходов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Раздел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Подраздел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vert="vert27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2018 год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2019 год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2020 год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2021 год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6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Утверждено первоначально, тыс. рублей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Ожидаемое </a:t>
                      </a:r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исполнение, тыс. рублей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Планируемые ассигнования</a:t>
                      </a:r>
                    </a:p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сумма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endParaRPr lang="ru-RU" sz="1000" u="none" strike="noStrike" baseline="0" dirty="0" smtClean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тыс. 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рублей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% к первоначальному </a:t>
                      </a:r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плану на 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2018 год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Планируемые ассигнования, </a:t>
                      </a:r>
                    </a:p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сумма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тыс. 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рублей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% к 2019 год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Планируемые ассигнования, </a:t>
                      </a:r>
                    </a:p>
                    <a:p>
                      <a:pPr algn="l" fontAlgn="ctr"/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сумма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, </a:t>
                      </a:r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тыс. </a:t>
                      </a: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рублей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% к 2020 год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ctr"/>
                </a:tc>
              </a:tr>
              <a:tr h="28811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ВСЕГО РАСХОДОВ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473 403,1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749 573,4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502 690,8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106,2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435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006,0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89,0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431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828,1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99,3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46 944,7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49 927,0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49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999,2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106,5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54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448,1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109,1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59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105,8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108,6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Национальная оборона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1 252,0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1 458,9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1 566,5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125,1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478,3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94,4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478,3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43202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1 100,9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1 072,8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1 042,3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94,7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042,3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042,3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38 666,6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46 003,9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34 055,9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88,1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29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370,5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86,2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174,4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89,1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10 188,5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256 319,8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326,7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326,7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326,7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2465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Охрана окружающей среды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599,0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Образование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274 023,6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292 533,4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291 285,1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106,3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262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507,8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93,4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261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658,9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99,7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Культура и кинематография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36 492,9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43 719,0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41 728,8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114,3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37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455,7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98,4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37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455,7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Социальная политика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39 447,9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34 041,7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29 193,7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74,0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29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277,6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100,3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096,4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89,1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216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4 613,1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298,6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29 858,6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647,3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 anchor="b"/>
                </a:tc>
              </a:tr>
              <a:tr h="43202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2 520,0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2 264,0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3 000,0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119,0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</a:rPr>
                        <a:t>116,7</a:t>
                      </a:r>
                      <a:endParaRPr lang="ru-RU" sz="12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</a:tr>
              <a:tr h="6483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Межбюджетные трансферты общего характера бюджетам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муниципальных </a:t>
                      </a:r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образований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17 652,9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21 335,3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20 634,0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116,9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15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599,1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75,9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 </a:t>
                      </a:r>
                      <a:r>
                        <a:rPr lang="ru-RU" sz="1200" u="none" strike="noStrike" baseline="0" dirty="0" smtClean="0">
                          <a:effectLst/>
                          <a:latin typeface="Times New Roman" panose="02020603050405020304" pitchFamily="18" charset="0"/>
                        </a:rPr>
                        <a:t>989,7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96,1</a:t>
                      </a:r>
                      <a:endParaRPr lang="ru-RU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53" marR="6553" marT="6553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50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6" y="-1091"/>
            <a:ext cx="9036050" cy="5191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</a:t>
            </a: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anose="02020603050405020304" pitchFamily="18" charset="0"/>
              </a:rPr>
              <a:t>асходов бюджета Вятскополянского района </a:t>
            </a:r>
            <a:b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anose="02020603050405020304" pitchFamily="18" charset="0"/>
              </a:rPr>
              <a:t>на 2018 и 2019 годы в разрезе отраслей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1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D683C8-9795-49E7-B76D-289DFF400CD2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ru-RU" altLang="ru-RU">
              <a:solidFill>
                <a:schemeClr val="accent1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7015583"/>
              </p:ext>
            </p:extLst>
          </p:nvPr>
        </p:nvGraphicFramePr>
        <p:xfrm>
          <a:off x="0" y="992627"/>
          <a:ext cx="4499992" cy="5748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228787"/>
              </p:ext>
            </p:extLst>
          </p:nvPr>
        </p:nvGraphicFramePr>
        <p:xfrm>
          <a:off x="4427984" y="1082282"/>
          <a:ext cx="4716016" cy="565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483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 муниципального образования Вятскополянский муниципальный район на 2019 год и </a:t>
            </a:r>
            <a:b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2020 и 2021 годов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4983857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alt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не обеспечиваются плановыми доходами, в результате дефицит бюджета муниципального образования Вятскополянский муниципальный район планируется :     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000" dirty="0" smtClean="0"/>
              <a:t>                                                                                                     </a:t>
            </a:r>
          </a:p>
          <a:p>
            <a:pPr algn="just" eaLnBrk="1" hangingPunct="1">
              <a:buFont typeface="Wingdings 3" pitchFamily="18" charset="2"/>
              <a:buNone/>
            </a:pPr>
            <a:endParaRPr lang="ru-RU" altLang="ru-RU" sz="2000" dirty="0" smtClean="0"/>
          </a:p>
          <a:p>
            <a:pPr algn="just" eaLnBrk="1" hangingPunct="1">
              <a:buFont typeface="Wingdings 3" pitchFamily="18" charset="2"/>
              <a:buNone/>
            </a:pPr>
            <a:endParaRPr lang="ru-RU" altLang="ru-RU" sz="2000" dirty="0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2B17C3-29CD-4978-B29D-C49504F02532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29701" name="Прямоугольник 6"/>
          <p:cNvSpPr>
            <a:spLocks noChangeArrowheads="1"/>
          </p:cNvSpPr>
          <p:nvPr/>
        </p:nvSpPr>
        <p:spPr bwMode="auto">
          <a:xfrm>
            <a:off x="7380311" y="2708920"/>
            <a:ext cx="151216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855625"/>
              </p:ext>
            </p:extLst>
          </p:nvPr>
        </p:nvGraphicFramePr>
        <p:xfrm>
          <a:off x="251520" y="2708920"/>
          <a:ext cx="8588698" cy="35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46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D68C87-12C1-40AF-B270-0B9381947319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260648"/>
            <a:ext cx="8640960" cy="6063927"/>
          </a:xfrm>
        </p:spPr>
        <p:txBody>
          <a:bodyPr rtlCol="0">
            <a:normAutofit fontScale="40000" lnSpcReduction="20000"/>
          </a:bodyPr>
          <a:lstStyle/>
          <a:p>
            <a:pPr algn="ctr"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ru-RU" sz="5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ru-RU" sz="6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Источники покрытия дефицита бюджета Вятскополянского района на 2019 год и плановый период 2020 и 2021 годов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1) Кредиты от кредитных организаций в валюте  Российской Федерации: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2019 год – 17100, тыс. рублей;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2020 год – 32100,0 тыс.рублей;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2021 год – 32100,0 тыс.рублей.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2) Остатки средств на счетах по учету средств бюджета: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2019 год – 500,0 тыс. рублей;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2020 год – 500,0 тыс.рублей;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2021 год – 500,0 тыс.рублей.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4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300" y="2405063"/>
            <a:ext cx="5827713" cy="1646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+mn-lt"/>
              </a:rPr>
              <a:t>Спасибо за внимание!</a:t>
            </a:r>
            <a:endParaRPr lang="ru-RU" sz="3600" dirty="0">
              <a:latin typeface="+mn-lt"/>
            </a:endParaRPr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5F783B-C722-4831-A9C7-680079F593A8}" type="slidenum">
              <a:rPr lang="ru-RU" altLang="ru-RU">
                <a:solidFill>
                  <a:schemeClr val="accent1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ru-RU" altLang="ru-RU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2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14951"/>
            <a:ext cx="856895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Направления, условия и подходы формирования проекта бюджета Вятскополянского района на 2019 год и </a:t>
            </a:r>
            <a:b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плановый период 2020 и 2021 годов:</a:t>
            </a:r>
            <a:endParaRPr lang="ru-RU" sz="2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45365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Направления бюджетной и налоговой политики</a:t>
            </a:r>
          </a:p>
          <a:p>
            <a:pPr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реализация Указов Президента РФ от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07.05.2012 года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ограничений по отдельным направлениям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 расходов на заработную плату и коммунальные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на безопасном уровне объема муниципального долга и расходов на его обслуживание.</a:t>
            </a:r>
          </a:p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1.5.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 развитие налогового потенциала.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0071" y="2204864"/>
            <a:ext cx="35283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Прогноз социально – экономического развития </a:t>
            </a:r>
          </a:p>
          <a:p>
            <a:pPr>
              <a:lnSpc>
                <a:spcPct val="120000"/>
              </a:lnSpc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варианта прогноза социально-экономического развития , предполагающего умеренное развитие экономики района </a:t>
            </a:r>
          </a:p>
        </p:txBody>
      </p:sp>
    </p:spTree>
    <p:extLst>
      <p:ext uri="{BB962C8B-B14F-4D97-AF65-F5344CB8AC3E}">
        <p14:creationId xmlns:p14="http://schemas.microsoft.com/office/powerpoint/2010/main" val="273539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399" y="260648"/>
            <a:ext cx="864096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района </a:t>
            </a:r>
            <a:b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2019 год и плановый период 2020 и 2021 годов</a:t>
            </a:r>
            <a:endParaRPr lang="ru-RU" sz="25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 муниципального района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2018 год и плановый период 2019 и 2020 годов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22884"/>
              </p:ext>
            </p:extLst>
          </p:nvPr>
        </p:nvGraphicFramePr>
        <p:xfrm>
          <a:off x="251520" y="2060848"/>
          <a:ext cx="8496944" cy="309532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84177"/>
                <a:gridCol w="1479007"/>
                <a:gridCol w="1401312"/>
                <a:gridCol w="1348309"/>
                <a:gridCol w="1315987"/>
                <a:gridCol w="1368152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 на 2018 год,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оценка за 2018 год,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2019 год,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2020 год,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 год, тыс.рублей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>
                    <a:gradFill flip="none" rotWithShape="1">
                      <a:gsLst>
                        <a:gs pos="0">
                          <a:schemeClr val="accent1">
                            <a:lumMod val="75000"/>
                          </a:schemeClr>
                        </a:gs>
                        <a:gs pos="50000">
                          <a:schemeClr val="accent1">
                            <a:lumMod val="40000"/>
                            <a:lumOff val="60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714425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– всего,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465 903,0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742 326,9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499 690,8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434 506,0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431 328,1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</a:tr>
              <a:tr h="624598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473 403,0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749 573,4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502 690,8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435 006,0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431 828,1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7" marR="91447"/>
                </a:tc>
              </a:tr>
              <a:tr h="580963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7 500,0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7 246,5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3000,0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500,0</a:t>
                      </a:r>
                    </a:p>
                  </a:txBody>
                  <a:tcPr marL="91447" marR="9144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500,0</a:t>
                      </a:r>
                    </a:p>
                  </a:txBody>
                  <a:tcPr marL="91447" marR="9144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объема доходов, расходов и дефицита бюджета </a:t>
            </a:r>
            <a:r>
              <a:rPr lang="ru-RU" sz="25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2018 год и </a:t>
            </a:r>
            <a:b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 2019 год и плановый период 2020 - 2021 годы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88229936"/>
              </p:ext>
            </p:extLst>
          </p:nvPr>
        </p:nvGraphicFramePr>
        <p:xfrm>
          <a:off x="323528" y="1628800"/>
          <a:ext cx="864096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11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Доходная часть бюджета </a:t>
            </a:r>
            <a:r>
              <a:rPr lang="ru-RU" sz="25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на 2019 год и плановый период 2020 и 2021 годов</a:t>
            </a:r>
            <a:endParaRPr lang="ru-RU" sz="2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58686" y="1556792"/>
            <a:ext cx="5885734" cy="1872208"/>
          </a:xfrm>
          <a:prstGeom prst="roundRect">
            <a:avLst>
              <a:gd name="adj" fmla="val 2241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43700">
                <a:srgbClr val="8EDAF3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–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поступающие в бюджет денежные средства за исключением средств, являющихся источниками финансирования дефицита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1428" y="4006056"/>
            <a:ext cx="2376488" cy="823912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3700">
                <a:srgbClr val="8EDAF3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99390" y="4126197"/>
            <a:ext cx="2376487" cy="828675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3700">
                <a:srgbClr val="8EDAF3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4006056"/>
            <a:ext cx="2376488" cy="854075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3700">
                <a:srgbClr val="8EDAF3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619672" y="3440906"/>
            <a:ext cx="1271588" cy="547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55976" y="3518185"/>
            <a:ext cx="0" cy="6080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60992" y="3440906"/>
            <a:ext cx="1217613" cy="565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7517" y="4791040"/>
            <a:ext cx="1017460" cy="572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018493" y="4954872"/>
            <a:ext cx="840562" cy="432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006387" y="5436620"/>
            <a:ext cx="3395166" cy="1330325"/>
          </a:xfrm>
          <a:prstGeom prst="round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3700">
                <a:srgbClr val="8EDAF3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Прогнозные поступления рассчитаны главными администраторами в соответствии с утвержденными методиками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56792" y="5363782"/>
            <a:ext cx="2463679" cy="14023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законом Кировской области об областном бюджете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360031" y="4872956"/>
            <a:ext cx="457200" cy="40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63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3448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динамика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доходной части 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2018 год и на 2019 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775868"/>
              </p:ext>
            </p:extLst>
          </p:nvPr>
        </p:nvGraphicFramePr>
        <p:xfrm>
          <a:off x="323528" y="2132856"/>
          <a:ext cx="8496944" cy="4075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94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прогнозных поступлений налоговых 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доходов бюджета </a:t>
            </a:r>
            <a:r>
              <a:rPr lang="ru-RU" sz="25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5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365255"/>
              </p:ext>
            </p:extLst>
          </p:nvPr>
        </p:nvGraphicFramePr>
        <p:xfrm>
          <a:off x="323528" y="1614487"/>
          <a:ext cx="8301608" cy="4766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75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Динамика прогнозных поступлений налоговых 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доходов бюджета </a:t>
            </a:r>
            <a:r>
              <a:rPr lang="ru-RU" sz="25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а 2018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5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5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5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087262"/>
              </p:ext>
            </p:extLst>
          </p:nvPr>
        </p:nvGraphicFramePr>
        <p:xfrm>
          <a:off x="323528" y="1196752"/>
          <a:ext cx="8640958" cy="5463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4976"/>
                <a:gridCol w="567694"/>
                <a:gridCol w="560417"/>
                <a:gridCol w="611363"/>
                <a:gridCol w="611363"/>
                <a:gridCol w="458521"/>
                <a:gridCol w="458521"/>
                <a:gridCol w="560417"/>
                <a:gridCol w="562236"/>
                <a:gridCol w="509469"/>
                <a:gridCol w="509469"/>
                <a:gridCol w="538581"/>
                <a:gridCol w="538581"/>
                <a:gridCol w="349350"/>
              </a:tblGrid>
              <a:tr h="24057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/>
                      </a:r>
                      <a:b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2018 год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2019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Отклонение прогноза 2019 года от 2018 года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2020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2021 год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1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Первоначальный план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Ожидаемое исполнение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первоначального плана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ожидаемого исполнения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Прогнозируемые доходы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1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темп прироста (%)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темп прироста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сумма (тыс. руб.)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Удельный вес  (%)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ctr"/>
                </a:tc>
              </a:tr>
              <a:tr h="2405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05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НАЛОГОВЫЕ ДОХОДЫ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64797,2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64,9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65863,0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64639,8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64,1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-157,4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-0,2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-1223,2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-1,9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66464,9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64,7</a:t>
                      </a:r>
                      <a:endParaRPr lang="ru-RU" sz="1000" b="1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68131,6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65,2</a:t>
                      </a:r>
                      <a:endParaRPr lang="ru-RU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05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Налог на доходы физических лиц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24126,0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37,2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25226,0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24941,8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38,6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815,8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3,4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-284,2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26257,6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39,5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27563,0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40,5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7217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2559,7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2559,7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2660,3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100,6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2982,9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3167,1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811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18756,8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28,9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18756,8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19790,4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1033,6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1033,6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20265,3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30,5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24300,0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35,7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811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7428,2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6728,2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5899,6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-1528,6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-20,6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-828,6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-12,3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6112,0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1530,0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05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68,9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68,9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43,7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-25,2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-36,6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-25,2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-36,6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44,4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45,8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4811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149,8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149,8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187,2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37,4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37,4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25,0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193,9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770,0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05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Налог на имущество организаций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11257,8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17,4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11557,8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10298,1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15,9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-959,7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-8,5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-1259,7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-10,9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9790,2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14,7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9937,1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14,6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  <a:tr h="2405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Государственная пошлина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450,0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815,8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818,7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368,7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81,9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2,9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818,7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>
                          <a:effectLst/>
                          <a:latin typeface="Times New Roman" panose="02020603050405020304" pitchFamily="18" charset="0"/>
                        </a:rPr>
                        <a:t>818,7</a:t>
                      </a:r>
                      <a:endParaRPr lang="ru-RU" sz="1000" b="0" i="0" u="none" strike="noStrike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  <a:endParaRPr lang="ru-RU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5" marR="5145" marT="514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1925</TotalTime>
  <Words>3255</Words>
  <Application>Microsoft Office PowerPoint</Application>
  <PresentationFormat>Экран (4:3)</PresentationFormat>
  <Paragraphs>1123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Arial</vt:lpstr>
      <vt:lpstr>Calibri</vt:lpstr>
      <vt:lpstr>Candara</vt:lpstr>
      <vt:lpstr>Symbol</vt:lpstr>
      <vt:lpstr>Times New Roman</vt:lpstr>
      <vt:lpstr>Trebuchet MS</vt:lpstr>
      <vt:lpstr>Wingdings 3</vt:lpstr>
      <vt:lpstr>Волна</vt:lpstr>
      <vt:lpstr>Бюджет муниципального образования Вятскополянский муниципальный район Кировской области  на 2019 год и  плановый период 2020 и 2021 годов</vt:lpstr>
      <vt:lpstr>Основы проекта бюджета Вятскополянского района  на 2019 год и плановый период 2020 и 2021 годов</vt:lpstr>
      <vt:lpstr>Презентация PowerPoint</vt:lpstr>
      <vt:lpstr>Презентация PowerPoint</vt:lpstr>
      <vt:lpstr>Динамика объема доходов, расходов и дефицита бюджета Вятскополянского района за 2018 год и  на  2019 год и плановый период 2020 - 2021 годы</vt:lpstr>
      <vt:lpstr>Доходная часть бюджета Вятскополянского района на 2019 год и плановый период 2020 и 2021 годов</vt:lpstr>
      <vt:lpstr>  Структура и динамика доходной части  бюджета Вятскополянского района  за 2018 год и на 2019 год   тыс. рублей </vt:lpstr>
      <vt:lpstr>Структура прогнозных поступлений налоговых доходов бюджета Вятскополянского района на 2019 год</vt:lpstr>
      <vt:lpstr>Динамика прогнозных поступлений налоговых доходов бюджета Вятскополянского района за 2018 – 2021 годы</vt:lpstr>
      <vt:lpstr>Структура прогнозных поступлений неналоговых доходов бюджета Вятскополянского района за 2019 год</vt:lpstr>
      <vt:lpstr>Динамика прогнозных поступлений неналоговых доходов Вятскополянского района за 2018 – 2021  годы</vt:lpstr>
      <vt:lpstr>Объем недоимки, учтенный в прогнозных поступлениях бюджета Вятскополянского района  на 2019 год</vt:lpstr>
      <vt:lpstr>   Безвозмездные поступления  </vt:lpstr>
      <vt:lpstr>Структура безвозмездных поступлений  бюджета Вятскополянского района на 2019 год</vt:lpstr>
      <vt:lpstr>Динамика безвозмездных поступлений бюджета Вятскополянского  района за 2018  - 2021 годы</vt:lpstr>
      <vt:lpstr>Перечень безвозмездных поступлений, предоставляемых  бюджету Вятскополянского района за 2018 – 2019 годы</vt:lpstr>
      <vt:lpstr>Презентация PowerPoint</vt:lpstr>
      <vt:lpstr>Презентация PowerPoint</vt:lpstr>
      <vt:lpstr>Презентация PowerPoint</vt:lpstr>
      <vt:lpstr>Расходная часть бюджета Вятскополянского района  на 2019 год и плановый период 2020 – 2021 годов</vt:lpstr>
      <vt:lpstr>Расходная часть бюджета Вятскополянского  района на 2019 год и плановый период 2020 и 2021 годов</vt:lpstr>
      <vt:lpstr>Объем расходов бюджета Вятскополянского района в рамках программ </vt:lpstr>
      <vt:lpstr>Динамика  расходов  бюджета Вятскополянского  района за 2018 – 2021 годы в разрезе отраслей</vt:lpstr>
      <vt:lpstr> Структура расходов бюджета Вятскополянского района  на 2018 и 2019 годы в разрезе отраслей</vt:lpstr>
      <vt:lpstr>Дефицит муниципального образования Вятскополянский муниципальный район на 2019 год и  плановый период 2020 и 2021 годов</vt:lpstr>
      <vt:lpstr>Презентация PowerPoint</vt:lpstr>
      <vt:lpstr>Спасибо за внимание!</vt:lpstr>
    </vt:vector>
  </TitlesOfParts>
  <Company>Rayfo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муниципального образования Вятскополянский муниципальный район Кировской области на 2018 год и плановый период 2019 и 2020 годов</dc:title>
  <dc:creator>User</dc:creator>
  <cp:lastModifiedBy>User-46</cp:lastModifiedBy>
  <cp:revision>79</cp:revision>
  <cp:lastPrinted>2018-12-04T13:22:53Z</cp:lastPrinted>
  <dcterms:created xsi:type="dcterms:W3CDTF">2017-11-29T08:41:39Z</dcterms:created>
  <dcterms:modified xsi:type="dcterms:W3CDTF">2018-12-19T05:41:19Z</dcterms:modified>
</cp:coreProperties>
</file>